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84" r:id="rId3"/>
    <p:sldId id="292" r:id="rId4"/>
    <p:sldId id="283" r:id="rId5"/>
    <p:sldId id="353" r:id="rId6"/>
    <p:sldId id="352" r:id="rId7"/>
    <p:sldId id="347" r:id="rId8"/>
    <p:sldId id="354" r:id="rId9"/>
    <p:sldId id="339" r:id="rId10"/>
    <p:sldId id="348" r:id="rId11"/>
    <p:sldId id="286" r:id="rId12"/>
    <p:sldId id="351" r:id="rId13"/>
    <p:sldId id="341" r:id="rId14"/>
    <p:sldId id="342" r:id="rId15"/>
    <p:sldId id="355" r:id="rId16"/>
    <p:sldId id="357" r:id="rId17"/>
    <p:sldId id="350" r:id="rId18"/>
    <p:sldId id="331" r:id="rId19"/>
    <p:sldId id="312" r:id="rId20"/>
    <p:sldId id="332" r:id="rId21"/>
    <p:sldId id="343" r:id="rId22"/>
    <p:sldId id="333" r:id="rId23"/>
  </p:sldIdLst>
  <p:sldSz cx="9144000" cy="5143500" type="screen16x9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9965"/>
    <a:srgbClr val="BCE0D0"/>
    <a:srgbClr val="59B38C"/>
    <a:srgbClr val="3A905F"/>
    <a:srgbClr val="000000"/>
    <a:srgbClr val="C44747"/>
    <a:srgbClr val="26C4CC"/>
    <a:srgbClr val="9C89ED"/>
    <a:srgbClr val="2CB8CF"/>
    <a:srgbClr val="A379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68" autoAdjust="0"/>
  </p:normalViewPr>
  <p:slideViewPr>
    <p:cSldViewPr snapToGrid="0" snapToObjects="1">
      <p:cViewPr varScale="1">
        <p:scale>
          <a:sx n="150" d="100"/>
          <a:sy n="150" d="100"/>
        </p:scale>
        <p:origin x="510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3.xml"/><Relationship Id="rId13" Type="http://schemas.openxmlformats.org/officeDocument/2006/relationships/slide" Target="slides/slide18.xml"/><Relationship Id="rId3" Type="http://schemas.openxmlformats.org/officeDocument/2006/relationships/slide" Target="slides/slide4.xml"/><Relationship Id="rId7" Type="http://schemas.openxmlformats.org/officeDocument/2006/relationships/slide" Target="slides/slide12.xml"/><Relationship Id="rId12" Type="http://schemas.openxmlformats.org/officeDocument/2006/relationships/slide" Target="slides/slide17.xml"/><Relationship Id="rId2" Type="http://schemas.openxmlformats.org/officeDocument/2006/relationships/slide" Target="slides/slide3.xml"/><Relationship Id="rId16" Type="http://schemas.openxmlformats.org/officeDocument/2006/relationships/slide" Target="slides/slide22.xml"/><Relationship Id="rId1" Type="http://schemas.openxmlformats.org/officeDocument/2006/relationships/slide" Target="slides/slide2.xml"/><Relationship Id="rId6" Type="http://schemas.openxmlformats.org/officeDocument/2006/relationships/slide" Target="slides/slide11.xml"/><Relationship Id="rId11" Type="http://schemas.openxmlformats.org/officeDocument/2006/relationships/slide" Target="slides/slide16.xml"/><Relationship Id="rId5" Type="http://schemas.openxmlformats.org/officeDocument/2006/relationships/slide" Target="slides/slide8.xml"/><Relationship Id="rId15" Type="http://schemas.openxmlformats.org/officeDocument/2006/relationships/slide" Target="slides/slide20.xml"/><Relationship Id="rId10" Type="http://schemas.openxmlformats.org/officeDocument/2006/relationships/slide" Target="slides/slide15.xml"/><Relationship Id="rId4" Type="http://schemas.openxmlformats.org/officeDocument/2006/relationships/slide" Target="slides/slide5.xml"/><Relationship Id="rId9" Type="http://schemas.openxmlformats.org/officeDocument/2006/relationships/slide" Target="slides/slide14.xml"/><Relationship Id="rId14" Type="http://schemas.openxmlformats.org/officeDocument/2006/relationships/slide" Target="slides/slide19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6EF20-9A7B-422D-AAE6-A5BAD85E2284}" type="datetimeFigureOut">
              <a:rPr lang="it-IT" smtClean="0"/>
              <a:t>20/12/2022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298F5-5F59-478B-8CA7-5AD6F70D36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1180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F298F5-5F59-478B-8CA7-5AD6F70D361E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3781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F298F5-5F59-478B-8CA7-5AD6F70D361E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7119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F298F5-5F59-478B-8CA7-5AD6F70D361E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856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F298F5-5F59-478B-8CA7-5AD6F70D361E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1931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F298F5-5F59-478B-8CA7-5AD6F70D361E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974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L_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0" y="306553"/>
            <a:ext cx="9144000" cy="3031733"/>
          </a:xfrm>
        </p:spPr>
        <p:txBody>
          <a:bodyPr/>
          <a:lstStyle/>
          <a:p>
            <a:r>
              <a:rPr lang="it-IT" dirty="0"/>
              <a:t>Titolo presentazione</a:t>
            </a:r>
          </a:p>
        </p:txBody>
      </p:sp>
    </p:spTree>
    <p:extLst>
      <p:ext uri="{BB962C8B-B14F-4D97-AF65-F5344CB8AC3E}">
        <p14:creationId xmlns:p14="http://schemas.microsoft.com/office/powerpoint/2010/main" val="359371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L_interno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" y="0"/>
            <a:ext cx="9143460" cy="5143499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329222"/>
            <a:ext cx="7772400" cy="660502"/>
          </a:xfrm>
        </p:spPr>
        <p:txBody>
          <a:bodyPr>
            <a:normAutofit/>
          </a:bodyPr>
          <a:lstStyle>
            <a:lvl1pPr algn="l">
              <a:defRPr sz="3000">
                <a:solidFill>
                  <a:srgbClr val="056633"/>
                </a:solidFill>
              </a:defRPr>
            </a:lvl1pPr>
          </a:lstStyle>
          <a:p>
            <a:r>
              <a:rPr lang="it-IT" dirty="0"/>
              <a:t>Titolo</a:t>
            </a:r>
          </a:p>
        </p:txBody>
      </p:sp>
      <p:sp>
        <p:nvSpPr>
          <p:cNvPr id="10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685800" y="1401379"/>
            <a:ext cx="7772400" cy="331075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1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Testo</a:t>
            </a:r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-87586" y="148896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F401FE-E9EB-48E1-BAF4-E05EAE5F8C31}"/>
              </a:ext>
            </a:extLst>
          </p:cNvPr>
          <p:cNvSpPr/>
          <p:nvPr userDrawn="1"/>
        </p:nvSpPr>
        <p:spPr>
          <a:xfrm>
            <a:off x="8384808" y="4830264"/>
            <a:ext cx="1102677" cy="33602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8DA04FDD-3D4A-4BBE-BE62-E9CD42CA0259}" type="slidenum">
              <a:rPr lang="it-IT" sz="1200" b="1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‹N›</a:t>
            </a:fld>
            <a:endParaRPr lang="it-IT" sz="1200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661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" y="0"/>
            <a:ext cx="9143355" cy="5143440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306553"/>
            <a:ext cx="8229600" cy="415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 presentazione</a:t>
            </a:r>
          </a:p>
        </p:txBody>
      </p:sp>
    </p:spTree>
    <p:extLst>
      <p:ext uri="{BB962C8B-B14F-4D97-AF65-F5344CB8AC3E}">
        <p14:creationId xmlns:p14="http://schemas.microsoft.com/office/powerpoint/2010/main" val="228491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56633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1579418"/>
            <a:ext cx="9144000" cy="1758868"/>
          </a:xfrm>
        </p:spPr>
        <p:txBody>
          <a:bodyPr>
            <a:normAutofit fontScale="90000"/>
          </a:bodyPr>
          <a:lstStyle/>
          <a:p>
            <a:br>
              <a:rPr lang="it-IT" sz="2800" dirty="0"/>
            </a:br>
            <a:r>
              <a:rPr lang="it-IT" sz="2800" dirty="0"/>
              <a:t>PIANO SVILUPPO E COESIONE</a:t>
            </a:r>
            <a:br>
              <a:rPr lang="it-IT" sz="2800" dirty="0"/>
            </a:br>
            <a:br>
              <a:rPr lang="it-IT" sz="2800" dirty="0"/>
            </a:br>
            <a:br>
              <a:rPr lang="it-IT" sz="2800" dirty="0"/>
            </a:br>
            <a:r>
              <a:rPr lang="it-IT" sz="2000" dirty="0"/>
              <a:t>Comitato di Sorveglianza</a:t>
            </a:r>
            <a:br>
              <a:rPr lang="it-IT" sz="2000" dirty="0"/>
            </a:br>
            <a:endParaRPr lang="it-IT" sz="20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0" y="3338286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Milano, 20 dicembre 2022</a:t>
            </a:r>
            <a:endParaRPr lang="it-IT" sz="2000" b="1" dirty="0">
              <a:latin typeface="Helvetica"/>
              <a:cs typeface="Helvetica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472C6EE-DA8E-42AE-A39D-B440B13295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24" y="372758"/>
            <a:ext cx="4730750" cy="7562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50454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6182457F-8009-4B2C-80A2-A77F8EBCCCA5}"/>
              </a:ext>
            </a:extLst>
          </p:cNvPr>
          <p:cNvSpPr txBox="1"/>
          <p:nvPr/>
        </p:nvSpPr>
        <p:spPr>
          <a:xfrm>
            <a:off x="625763" y="725710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Area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tematica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397024F3-5BF3-4867-A111-2E012BA1CD4E}"/>
              </a:ext>
            </a:extLst>
          </p:cNvPr>
          <p:cNvSpPr txBox="1"/>
          <p:nvPr/>
        </p:nvSpPr>
        <p:spPr>
          <a:xfrm>
            <a:off x="2272287" y="725710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Risorse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Assegnate [A]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4626069-8BAB-4CBD-B285-785EFAACDE0E}"/>
              </a:ext>
            </a:extLst>
          </p:cNvPr>
          <p:cNvSpPr txBox="1"/>
          <p:nvPr/>
        </p:nvSpPr>
        <p:spPr>
          <a:xfrm>
            <a:off x="4190703" y="711673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Risorse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Impegnate [B]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D9E8092-ACE6-451B-9937-7230B19DCE1B}"/>
              </a:ext>
            </a:extLst>
          </p:cNvPr>
          <p:cNvSpPr txBox="1"/>
          <p:nvPr/>
        </p:nvSpPr>
        <p:spPr>
          <a:xfrm>
            <a:off x="6417172" y="697539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Risorse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Liquidate [C]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BCE970-E905-4110-87C5-092BCD69EA51}"/>
              </a:ext>
            </a:extLst>
          </p:cNvPr>
          <p:cNvSpPr txBox="1"/>
          <p:nvPr/>
        </p:nvSpPr>
        <p:spPr>
          <a:xfrm>
            <a:off x="5893980" y="982859"/>
            <a:ext cx="5753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[B/A]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DC31AB80-B874-4849-90B3-F2D0BEC76E96}"/>
              </a:ext>
            </a:extLst>
          </p:cNvPr>
          <p:cNvSpPr txBox="1"/>
          <p:nvPr/>
        </p:nvSpPr>
        <p:spPr>
          <a:xfrm>
            <a:off x="8101980" y="975369"/>
            <a:ext cx="514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1200" b="1"/>
            </a:lvl1pPr>
          </a:lstStyle>
          <a:p>
            <a:r>
              <a:rPr lang="it-IT" dirty="0"/>
              <a:t>[C/B]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763B696-0482-47E3-8F02-7B514A7DBA75}"/>
              </a:ext>
            </a:extLst>
          </p:cNvPr>
          <p:cNvGraphicFramePr/>
          <p:nvPr/>
        </p:nvGraphicFramePr>
        <p:xfrm>
          <a:off x="4679287" y="1798487"/>
          <a:ext cx="1100002" cy="621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9" name="TextBox 298">
            <a:extLst>
              <a:ext uri="{FF2B5EF4-FFF2-40B4-BE49-F238E27FC236}">
                <a16:creationId xmlns:a16="http://schemas.microsoft.com/office/drawing/2014/main" id="{D8ECC743-FC09-4823-9823-32A670800658}"/>
              </a:ext>
            </a:extLst>
          </p:cNvPr>
          <p:cNvSpPr txBox="1"/>
          <p:nvPr/>
        </p:nvSpPr>
        <p:spPr>
          <a:xfrm>
            <a:off x="1172565" y="4448463"/>
            <a:ext cx="118800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TOTALE</a:t>
            </a: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735B9E28-7B27-4990-BF4D-FBD936BCFDF4}"/>
              </a:ext>
            </a:extLst>
          </p:cNvPr>
          <p:cNvSpPr txBox="1"/>
          <p:nvPr/>
        </p:nvSpPr>
        <p:spPr>
          <a:xfrm>
            <a:off x="2547017" y="4448463"/>
            <a:ext cx="1019143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219,60 M€</a:t>
            </a: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BB9714D4-034B-4AFC-A7BE-7E128261A3F3}"/>
              </a:ext>
            </a:extLst>
          </p:cNvPr>
          <p:cNvSpPr txBox="1"/>
          <p:nvPr/>
        </p:nvSpPr>
        <p:spPr>
          <a:xfrm>
            <a:off x="6701524" y="4438788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112,41 M</a:t>
            </a:r>
            <a:r>
              <a:rPr lang="it-IT" sz="1200" dirty="0">
                <a:latin typeface="Helvetica" panose="020B0604020202020204" pitchFamily="34" charset="0"/>
              </a:rPr>
              <a:t>€</a:t>
            </a: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B4905919-179D-433E-BF84-EEC05A170AA3}"/>
              </a:ext>
            </a:extLst>
          </p:cNvPr>
          <p:cNvSpPr txBox="1"/>
          <p:nvPr/>
        </p:nvSpPr>
        <p:spPr>
          <a:xfrm>
            <a:off x="4558633" y="4438788"/>
            <a:ext cx="965868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173,64 M€</a:t>
            </a:r>
          </a:p>
        </p:txBody>
      </p:sp>
      <p:sp>
        <p:nvSpPr>
          <p:cNvPr id="185" name="Freeform 21">
            <a:extLst>
              <a:ext uri="{FF2B5EF4-FFF2-40B4-BE49-F238E27FC236}">
                <a16:creationId xmlns:a16="http://schemas.microsoft.com/office/drawing/2014/main" id="{9E133C7D-1E3F-4950-B737-BD7A37C732DF}"/>
              </a:ext>
            </a:extLst>
          </p:cNvPr>
          <p:cNvSpPr>
            <a:spLocks noChangeAspect="1"/>
          </p:cNvSpPr>
          <p:nvPr/>
        </p:nvSpPr>
        <p:spPr bwMode="gray">
          <a:xfrm>
            <a:off x="250857" y="2849981"/>
            <a:ext cx="1383824" cy="442543"/>
          </a:xfrm>
          <a:custGeom>
            <a:avLst/>
            <a:gdLst>
              <a:gd name="T0" fmla="*/ 472 w 2849"/>
              <a:gd name="T1" fmla="*/ 0 h 999"/>
              <a:gd name="T2" fmla="*/ 472 w 2849"/>
              <a:gd name="T3" fmla="*/ 0 h 999"/>
              <a:gd name="T4" fmla="*/ 0 w 2849"/>
              <a:gd name="T5" fmla="*/ 0 h 999"/>
              <a:gd name="T6" fmla="*/ 0 w 2849"/>
              <a:gd name="T7" fmla="*/ 141 h 999"/>
              <a:gd name="T8" fmla="*/ 170 w 2849"/>
              <a:gd name="T9" fmla="*/ 141 h 999"/>
              <a:gd name="T10" fmla="*/ 314 w 2849"/>
              <a:gd name="T11" fmla="*/ 141 h 999"/>
              <a:gd name="T12" fmla="*/ 170 w 2849"/>
              <a:gd name="T13" fmla="*/ 678 h 999"/>
              <a:gd name="T14" fmla="*/ 85 w 2849"/>
              <a:gd name="T15" fmla="*/ 999 h 999"/>
              <a:gd name="T16" fmla="*/ 170 w 2849"/>
              <a:gd name="T17" fmla="*/ 999 h 999"/>
              <a:gd name="T18" fmla="*/ 170 w 2849"/>
              <a:gd name="T19" fmla="*/ 999 h 999"/>
              <a:gd name="T20" fmla="*/ 2849 w 2849"/>
              <a:gd name="T21" fmla="*/ 999 h 999"/>
              <a:gd name="T22" fmla="*/ 2849 w 2849"/>
              <a:gd name="T23" fmla="*/ 0 h 999"/>
              <a:gd name="T24" fmla="*/ 472 w 2849"/>
              <a:gd name="T25" fmla="*/ 0 h 999"/>
              <a:gd name="connsiteX0" fmla="*/ 1657 w 10000"/>
              <a:gd name="connsiteY0" fmla="*/ 0 h 10000"/>
              <a:gd name="connsiteX1" fmla="*/ 1657 w 10000"/>
              <a:gd name="connsiteY1" fmla="*/ 0 h 10000"/>
              <a:gd name="connsiteX2" fmla="*/ 0 w 10000"/>
              <a:gd name="connsiteY2" fmla="*/ 0 h 10000"/>
              <a:gd name="connsiteX3" fmla="*/ 0 w 10000"/>
              <a:gd name="connsiteY3" fmla="*/ 1411 h 10000"/>
              <a:gd name="connsiteX4" fmla="*/ 597 w 10000"/>
              <a:gd name="connsiteY4" fmla="*/ 1411 h 10000"/>
              <a:gd name="connsiteX5" fmla="*/ 1102 w 10000"/>
              <a:gd name="connsiteY5" fmla="*/ 1411 h 10000"/>
              <a:gd name="connsiteX6" fmla="*/ 597 w 10000"/>
              <a:gd name="connsiteY6" fmla="*/ 6787 h 10000"/>
              <a:gd name="connsiteX7" fmla="*/ 298 w 10000"/>
              <a:gd name="connsiteY7" fmla="*/ 10000 h 10000"/>
              <a:gd name="connsiteX8" fmla="*/ 597 w 10000"/>
              <a:gd name="connsiteY8" fmla="*/ 10000 h 10000"/>
              <a:gd name="connsiteX9" fmla="*/ 597 w 10000"/>
              <a:gd name="connsiteY9" fmla="*/ 10000 h 10000"/>
              <a:gd name="connsiteX10" fmla="*/ 10000 w 10000"/>
              <a:gd name="connsiteY10" fmla="*/ 10000 h 10000"/>
              <a:gd name="connsiteX11" fmla="*/ 6255 w 10000"/>
              <a:gd name="connsiteY11" fmla="*/ 0 h 10000"/>
              <a:gd name="connsiteX12" fmla="*/ 1657 w 10000"/>
              <a:gd name="connsiteY12" fmla="*/ 0 h 10000"/>
              <a:gd name="connsiteX0" fmla="*/ 1657 w 6255"/>
              <a:gd name="connsiteY0" fmla="*/ 0 h 10000"/>
              <a:gd name="connsiteX1" fmla="*/ 1657 w 6255"/>
              <a:gd name="connsiteY1" fmla="*/ 0 h 10000"/>
              <a:gd name="connsiteX2" fmla="*/ 0 w 6255"/>
              <a:gd name="connsiteY2" fmla="*/ 0 h 10000"/>
              <a:gd name="connsiteX3" fmla="*/ 0 w 6255"/>
              <a:gd name="connsiteY3" fmla="*/ 1411 h 10000"/>
              <a:gd name="connsiteX4" fmla="*/ 597 w 6255"/>
              <a:gd name="connsiteY4" fmla="*/ 1411 h 10000"/>
              <a:gd name="connsiteX5" fmla="*/ 1102 w 6255"/>
              <a:gd name="connsiteY5" fmla="*/ 1411 h 10000"/>
              <a:gd name="connsiteX6" fmla="*/ 597 w 6255"/>
              <a:gd name="connsiteY6" fmla="*/ 6787 h 10000"/>
              <a:gd name="connsiteX7" fmla="*/ 298 w 6255"/>
              <a:gd name="connsiteY7" fmla="*/ 10000 h 10000"/>
              <a:gd name="connsiteX8" fmla="*/ 597 w 6255"/>
              <a:gd name="connsiteY8" fmla="*/ 10000 h 10000"/>
              <a:gd name="connsiteX9" fmla="*/ 597 w 6255"/>
              <a:gd name="connsiteY9" fmla="*/ 10000 h 10000"/>
              <a:gd name="connsiteX10" fmla="*/ 6253 w 6255"/>
              <a:gd name="connsiteY10" fmla="*/ 9928 h 10000"/>
              <a:gd name="connsiteX11" fmla="*/ 6255 w 6255"/>
              <a:gd name="connsiteY11" fmla="*/ 0 h 10000"/>
              <a:gd name="connsiteX12" fmla="*/ 1657 w 6255"/>
              <a:gd name="connsiteY12" fmla="*/ 0 h 10000"/>
              <a:gd name="connsiteX0" fmla="*/ 2649 w 10000"/>
              <a:gd name="connsiteY0" fmla="*/ 0 h 10000"/>
              <a:gd name="connsiteX1" fmla="*/ 2649 w 10000"/>
              <a:gd name="connsiteY1" fmla="*/ 0 h 10000"/>
              <a:gd name="connsiteX2" fmla="*/ 0 w 10000"/>
              <a:gd name="connsiteY2" fmla="*/ 0 h 10000"/>
              <a:gd name="connsiteX3" fmla="*/ 0 w 10000"/>
              <a:gd name="connsiteY3" fmla="*/ 1411 h 10000"/>
              <a:gd name="connsiteX4" fmla="*/ 954 w 10000"/>
              <a:gd name="connsiteY4" fmla="*/ 1411 h 10000"/>
              <a:gd name="connsiteX5" fmla="*/ 1762 w 10000"/>
              <a:gd name="connsiteY5" fmla="*/ 1411 h 10000"/>
              <a:gd name="connsiteX6" fmla="*/ 954 w 10000"/>
              <a:gd name="connsiteY6" fmla="*/ 6787 h 10000"/>
              <a:gd name="connsiteX7" fmla="*/ 476 w 10000"/>
              <a:gd name="connsiteY7" fmla="*/ 10000 h 10000"/>
              <a:gd name="connsiteX8" fmla="*/ 954 w 10000"/>
              <a:gd name="connsiteY8" fmla="*/ 10000 h 10000"/>
              <a:gd name="connsiteX9" fmla="*/ 954 w 10000"/>
              <a:gd name="connsiteY9" fmla="*/ 10000 h 10000"/>
              <a:gd name="connsiteX10" fmla="*/ 9997 w 10000"/>
              <a:gd name="connsiteY10" fmla="*/ 9928 h 10000"/>
              <a:gd name="connsiteX11" fmla="*/ 10000 w 10000"/>
              <a:gd name="connsiteY11" fmla="*/ 0 h 10000"/>
              <a:gd name="connsiteX12" fmla="*/ 2649 w 10000"/>
              <a:gd name="connsiteY1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00" h="10000">
                <a:moveTo>
                  <a:pt x="2649" y="0"/>
                </a:moveTo>
                <a:lnTo>
                  <a:pt x="2649" y="0"/>
                </a:lnTo>
                <a:lnTo>
                  <a:pt x="0" y="0"/>
                </a:lnTo>
                <a:lnTo>
                  <a:pt x="0" y="1411"/>
                </a:lnTo>
                <a:lnTo>
                  <a:pt x="954" y="1411"/>
                </a:lnTo>
                <a:lnTo>
                  <a:pt x="1762" y="1411"/>
                </a:lnTo>
                <a:lnTo>
                  <a:pt x="954" y="6787"/>
                </a:lnTo>
                <a:cubicBezTo>
                  <a:pt x="795" y="7858"/>
                  <a:pt x="636" y="8929"/>
                  <a:pt x="476" y="10000"/>
                </a:cubicBezTo>
                <a:lnTo>
                  <a:pt x="954" y="10000"/>
                </a:lnTo>
                <a:lnTo>
                  <a:pt x="954" y="10000"/>
                </a:lnTo>
                <a:lnTo>
                  <a:pt x="9997" y="9928"/>
                </a:lnTo>
                <a:cubicBezTo>
                  <a:pt x="9998" y="6619"/>
                  <a:pt x="9999" y="3309"/>
                  <a:pt x="10000" y="0"/>
                </a:cubicBezTo>
                <a:lnTo>
                  <a:pt x="2649" y="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Freeform 13">
            <a:extLst>
              <a:ext uri="{FF2B5EF4-FFF2-40B4-BE49-F238E27FC236}">
                <a16:creationId xmlns:a16="http://schemas.microsoft.com/office/drawing/2014/main" id="{9DCD882F-7E88-4F7B-9B59-F40DFF643D3D}"/>
              </a:ext>
            </a:extLst>
          </p:cNvPr>
          <p:cNvSpPr>
            <a:spLocks noChangeAspect="1" noEditPoints="1"/>
          </p:cNvSpPr>
          <p:nvPr/>
        </p:nvSpPr>
        <p:spPr bwMode="gray">
          <a:xfrm>
            <a:off x="254405" y="3385631"/>
            <a:ext cx="1801034" cy="452504"/>
          </a:xfrm>
          <a:custGeom>
            <a:avLst/>
            <a:gdLst>
              <a:gd name="T0" fmla="*/ 187 w 1821"/>
              <a:gd name="T1" fmla="*/ 627 h 627"/>
              <a:gd name="T2" fmla="*/ 1821 w 1821"/>
              <a:gd name="T3" fmla="*/ 627 h 627"/>
              <a:gd name="T4" fmla="*/ 1821 w 1821"/>
              <a:gd name="T5" fmla="*/ 0 h 627"/>
              <a:gd name="T6" fmla="*/ 187 w 1821"/>
              <a:gd name="T7" fmla="*/ 0 h 627"/>
              <a:gd name="T8" fmla="*/ 178 w 1821"/>
              <a:gd name="T9" fmla="*/ 0 h 627"/>
              <a:gd name="T10" fmla="*/ 178 w 1821"/>
              <a:gd name="T11" fmla="*/ 2 h 627"/>
              <a:gd name="T12" fmla="*/ 0 w 1821"/>
              <a:gd name="T13" fmla="*/ 424 h 627"/>
              <a:gd name="T14" fmla="*/ 0 w 1821"/>
              <a:gd name="T15" fmla="*/ 512 h 627"/>
              <a:gd name="T16" fmla="*/ 187 w 1821"/>
              <a:gd name="T17" fmla="*/ 512 h 627"/>
              <a:gd name="T18" fmla="*/ 187 w 1821"/>
              <a:gd name="T19" fmla="*/ 627 h 627"/>
              <a:gd name="T20" fmla="*/ 187 w 1821"/>
              <a:gd name="T21" fmla="*/ 424 h 627"/>
              <a:gd name="T22" fmla="*/ 90 w 1821"/>
              <a:gd name="T23" fmla="*/ 424 h 627"/>
              <a:gd name="T24" fmla="*/ 187 w 1821"/>
              <a:gd name="T25" fmla="*/ 192 h 627"/>
              <a:gd name="T26" fmla="*/ 187 w 1821"/>
              <a:gd name="T27" fmla="*/ 424 h 6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821" h="627">
                <a:moveTo>
                  <a:pt x="187" y="627"/>
                </a:moveTo>
                <a:lnTo>
                  <a:pt x="1821" y="627"/>
                </a:lnTo>
                <a:lnTo>
                  <a:pt x="1821" y="0"/>
                </a:lnTo>
                <a:lnTo>
                  <a:pt x="187" y="0"/>
                </a:lnTo>
                <a:lnTo>
                  <a:pt x="178" y="0"/>
                </a:lnTo>
                <a:lnTo>
                  <a:pt x="178" y="2"/>
                </a:lnTo>
                <a:lnTo>
                  <a:pt x="0" y="424"/>
                </a:lnTo>
                <a:lnTo>
                  <a:pt x="0" y="512"/>
                </a:lnTo>
                <a:lnTo>
                  <a:pt x="187" y="512"/>
                </a:lnTo>
                <a:lnTo>
                  <a:pt x="187" y="627"/>
                </a:lnTo>
                <a:close/>
                <a:moveTo>
                  <a:pt x="187" y="424"/>
                </a:moveTo>
                <a:lnTo>
                  <a:pt x="90" y="424"/>
                </a:lnTo>
                <a:lnTo>
                  <a:pt x="187" y="192"/>
                </a:lnTo>
                <a:lnTo>
                  <a:pt x="187" y="424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Freeform 7">
            <a:extLst>
              <a:ext uri="{FF2B5EF4-FFF2-40B4-BE49-F238E27FC236}">
                <a16:creationId xmlns:a16="http://schemas.microsoft.com/office/drawing/2014/main" id="{66D12E54-30F0-46B7-A1C7-367022DDC059}"/>
              </a:ext>
            </a:extLst>
          </p:cNvPr>
          <p:cNvSpPr>
            <a:spLocks noChangeAspect="1"/>
          </p:cNvSpPr>
          <p:nvPr/>
        </p:nvSpPr>
        <p:spPr bwMode="gray">
          <a:xfrm>
            <a:off x="308983" y="2318237"/>
            <a:ext cx="1658908" cy="477944"/>
          </a:xfrm>
          <a:custGeom>
            <a:avLst/>
            <a:gdLst>
              <a:gd name="T0" fmla="*/ 1073 w 1073"/>
              <a:gd name="T1" fmla="*/ 0 h 431"/>
              <a:gd name="T2" fmla="*/ 86 w 1073"/>
              <a:gd name="T3" fmla="*/ 0 h 431"/>
              <a:gd name="T4" fmla="*/ 0 w 1073"/>
              <a:gd name="T5" fmla="*/ 106 h 431"/>
              <a:gd name="T6" fmla="*/ 0 w 1073"/>
              <a:gd name="T7" fmla="*/ 129 h 431"/>
              <a:gd name="T8" fmla="*/ 63 w 1073"/>
              <a:gd name="T9" fmla="*/ 129 h 431"/>
              <a:gd name="T10" fmla="*/ 63 w 1073"/>
              <a:gd name="T11" fmla="*/ 101 h 431"/>
              <a:gd name="T12" fmla="*/ 89 w 1073"/>
              <a:gd name="T13" fmla="*/ 60 h 431"/>
              <a:gd name="T14" fmla="*/ 97 w 1073"/>
              <a:gd name="T15" fmla="*/ 60 h 431"/>
              <a:gd name="T16" fmla="*/ 132 w 1073"/>
              <a:gd name="T17" fmla="*/ 108 h 431"/>
              <a:gd name="T18" fmla="*/ 132 w 1073"/>
              <a:gd name="T19" fmla="*/ 132 h 431"/>
              <a:gd name="T20" fmla="*/ 92 w 1073"/>
              <a:gd name="T21" fmla="*/ 176 h 431"/>
              <a:gd name="T22" fmla="*/ 89 w 1073"/>
              <a:gd name="T23" fmla="*/ 176 h 431"/>
              <a:gd name="T24" fmla="*/ 66 w 1073"/>
              <a:gd name="T25" fmla="*/ 176 h 431"/>
              <a:gd name="T26" fmla="*/ 66 w 1073"/>
              <a:gd name="T27" fmla="*/ 237 h 431"/>
              <a:gd name="T28" fmla="*/ 88 w 1073"/>
              <a:gd name="T29" fmla="*/ 237 h 431"/>
              <a:gd name="T30" fmla="*/ 89 w 1073"/>
              <a:gd name="T31" fmla="*/ 237 h 431"/>
              <a:gd name="T32" fmla="*/ 132 w 1073"/>
              <a:gd name="T33" fmla="*/ 290 h 431"/>
              <a:gd name="T34" fmla="*/ 132 w 1073"/>
              <a:gd name="T35" fmla="*/ 324 h 431"/>
              <a:gd name="T36" fmla="*/ 97 w 1073"/>
              <a:gd name="T37" fmla="*/ 371 h 431"/>
              <a:gd name="T38" fmla="*/ 89 w 1073"/>
              <a:gd name="T39" fmla="*/ 371 h 431"/>
              <a:gd name="T40" fmla="*/ 63 w 1073"/>
              <a:gd name="T41" fmla="*/ 330 h 431"/>
              <a:gd name="T42" fmla="*/ 63 w 1073"/>
              <a:gd name="T43" fmla="*/ 290 h 431"/>
              <a:gd name="T44" fmla="*/ 0 w 1073"/>
              <a:gd name="T45" fmla="*/ 290 h 431"/>
              <a:gd name="T46" fmla="*/ 0 w 1073"/>
              <a:gd name="T47" fmla="*/ 326 h 431"/>
              <a:gd name="T48" fmla="*/ 85 w 1073"/>
              <a:gd name="T49" fmla="*/ 431 h 431"/>
              <a:gd name="T50" fmla="*/ 1073 w 1073"/>
              <a:gd name="T51" fmla="*/ 431 h 431"/>
              <a:gd name="T52" fmla="*/ 1073 w 1073"/>
              <a:gd name="T53" fmla="*/ 0 h 431"/>
              <a:gd name="connsiteX0" fmla="*/ 11192 w 11192"/>
              <a:gd name="connsiteY0" fmla="*/ 0 h 10000"/>
              <a:gd name="connsiteX1" fmla="*/ 801 w 11192"/>
              <a:gd name="connsiteY1" fmla="*/ 0 h 10000"/>
              <a:gd name="connsiteX2" fmla="*/ 0 w 11192"/>
              <a:gd name="connsiteY2" fmla="*/ 2459 h 10000"/>
              <a:gd name="connsiteX3" fmla="*/ 0 w 11192"/>
              <a:gd name="connsiteY3" fmla="*/ 2993 h 10000"/>
              <a:gd name="connsiteX4" fmla="*/ 587 w 11192"/>
              <a:gd name="connsiteY4" fmla="*/ 2993 h 10000"/>
              <a:gd name="connsiteX5" fmla="*/ 587 w 11192"/>
              <a:gd name="connsiteY5" fmla="*/ 2343 h 10000"/>
              <a:gd name="connsiteX6" fmla="*/ 829 w 11192"/>
              <a:gd name="connsiteY6" fmla="*/ 1392 h 10000"/>
              <a:gd name="connsiteX7" fmla="*/ 904 w 11192"/>
              <a:gd name="connsiteY7" fmla="*/ 1392 h 10000"/>
              <a:gd name="connsiteX8" fmla="*/ 1230 w 11192"/>
              <a:gd name="connsiteY8" fmla="*/ 2506 h 10000"/>
              <a:gd name="connsiteX9" fmla="*/ 1230 w 11192"/>
              <a:gd name="connsiteY9" fmla="*/ 3063 h 10000"/>
              <a:gd name="connsiteX10" fmla="*/ 857 w 11192"/>
              <a:gd name="connsiteY10" fmla="*/ 4084 h 10000"/>
              <a:gd name="connsiteX11" fmla="*/ 829 w 11192"/>
              <a:gd name="connsiteY11" fmla="*/ 4084 h 10000"/>
              <a:gd name="connsiteX12" fmla="*/ 615 w 11192"/>
              <a:gd name="connsiteY12" fmla="*/ 4084 h 10000"/>
              <a:gd name="connsiteX13" fmla="*/ 615 w 11192"/>
              <a:gd name="connsiteY13" fmla="*/ 5499 h 10000"/>
              <a:gd name="connsiteX14" fmla="*/ 820 w 11192"/>
              <a:gd name="connsiteY14" fmla="*/ 5499 h 10000"/>
              <a:gd name="connsiteX15" fmla="*/ 829 w 11192"/>
              <a:gd name="connsiteY15" fmla="*/ 5499 h 10000"/>
              <a:gd name="connsiteX16" fmla="*/ 1230 w 11192"/>
              <a:gd name="connsiteY16" fmla="*/ 6729 h 10000"/>
              <a:gd name="connsiteX17" fmla="*/ 1230 w 11192"/>
              <a:gd name="connsiteY17" fmla="*/ 7517 h 10000"/>
              <a:gd name="connsiteX18" fmla="*/ 904 w 11192"/>
              <a:gd name="connsiteY18" fmla="*/ 8608 h 10000"/>
              <a:gd name="connsiteX19" fmla="*/ 829 w 11192"/>
              <a:gd name="connsiteY19" fmla="*/ 8608 h 10000"/>
              <a:gd name="connsiteX20" fmla="*/ 587 w 11192"/>
              <a:gd name="connsiteY20" fmla="*/ 7657 h 10000"/>
              <a:gd name="connsiteX21" fmla="*/ 587 w 11192"/>
              <a:gd name="connsiteY21" fmla="*/ 6729 h 10000"/>
              <a:gd name="connsiteX22" fmla="*/ 0 w 11192"/>
              <a:gd name="connsiteY22" fmla="*/ 6729 h 10000"/>
              <a:gd name="connsiteX23" fmla="*/ 0 w 11192"/>
              <a:gd name="connsiteY23" fmla="*/ 7564 h 10000"/>
              <a:gd name="connsiteX24" fmla="*/ 792 w 11192"/>
              <a:gd name="connsiteY24" fmla="*/ 10000 h 10000"/>
              <a:gd name="connsiteX25" fmla="*/ 10000 w 11192"/>
              <a:gd name="connsiteY25" fmla="*/ 10000 h 10000"/>
              <a:gd name="connsiteX26" fmla="*/ 11192 w 11192"/>
              <a:gd name="connsiteY26" fmla="*/ 0 h 10000"/>
              <a:gd name="connsiteX0" fmla="*/ 11192 w 11192"/>
              <a:gd name="connsiteY0" fmla="*/ 0 h 10000"/>
              <a:gd name="connsiteX1" fmla="*/ 801 w 11192"/>
              <a:gd name="connsiteY1" fmla="*/ 0 h 10000"/>
              <a:gd name="connsiteX2" fmla="*/ 0 w 11192"/>
              <a:gd name="connsiteY2" fmla="*/ 2459 h 10000"/>
              <a:gd name="connsiteX3" fmla="*/ 0 w 11192"/>
              <a:gd name="connsiteY3" fmla="*/ 2993 h 10000"/>
              <a:gd name="connsiteX4" fmla="*/ 587 w 11192"/>
              <a:gd name="connsiteY4" fmla="*/ 2993 h 10000"/>
              <a:gd name="connsiteX5" fmla="*/ 587 w 11192"/>
              <a:gd name="connsiteY5" fmla="*/ 2343 h 10000"/>
              <a:gd name="connsiteX6" fmla="*/ 829 w 11192"/>
              <a:gd name="connsiteY6" fmla="*/ 1392 h 10000"/>
              <a:gd name="connsiteX7" fmla="*/ 904 w 11192"/>
              <a:gd name="connsiteY7" fmla="*/ 1392 h 10000"/>
              <a:gd name="connsiteX8" fmla="*/ 1230 w 11192"/>
              <a:gd name="connsiteY8" fmla="*/ 2506 h 10000"/>
              <a:gd name="connsiteX9" fmla="*/ 1230 w 11192"/>
              <a:gd name="connsiteY9" fmla="*/ 3063 h 10000"/>
              <a:gd name="connsiteX10" fmla="*/ 857 w 11192"/>
              <a:gd name="connsiteY10" fmla="*/ 4084 h 10000"/>
              <a:gd name="connsiteX11" fmla="*/ 829 w 11192"/>
              <a:gd name="connsiteY11" fmla="*/ 4084 h 10000"/>
              <a:gd name="connsiteX12" fmla="*/ 615 w 11192"/>
              <a:gd name="connsiteY12" fmla="*/ 4084 h 10000"/>
              <a:gd name="connsiteX13" fmla="*/ 615 w 11192"/>
              <a:gd name="connsiteY13" fmla="*/ 5499 h 10000"/>
              <a:gd name="connsiteX14" fmla="*/ 820 w 11192"/>
              <a:gd name="connsiteY14" fmla="*/ 5499 h 10000"/>
              <a:gd name="connsiteX15" fmla="*/ 829 w 11192"/>
              <a:gd name="connsiteY15" fmla="*/ 5499 h 10000"/>
              <a:gd name="connsiteX16" fmla="*/ 1230 w 11192"/>
              <a:gd name="connsiteY16" fmla="*/ 6729 h 10000"/>
              <a:gd name="connsiteX17" fmla="*/ 1230 w 11192"/>
              <a:gd name="connsiteY17" fmla="*/ 7517 h 10000"/>
              <a:gd name="connsiteX18" fmla="*/ 904 w 11192"/>
              <a:gd name="connsiteY18" fmla="*/ 8608 h 10000"/>
              <a:gd name="connsiteX19" fmla="*/ 829 w 11192"/>
              <a:gd name="connsiteY19" fmla="*/ 8608 h 10000"/>
              <a:gd name="connsiteX20" fmla="*/ 587 w 11192"/>
              <a:gd name="connsiteY20" fmla="*/ 7657 h 10000"/>
              <a:gd name="connsiteX21" fmla="*/ 587 w 11192"/>
              <a:gd name="connsiteY21" fmla="*/ 6729 h 10000"/>
              <a:gd name="connsiteX22" fmla="*/ 0 w 11192"/>
              <a:gd name="connsiteY22" fmla="*/ 6729 h 10000"/>
              <a:gd name="connsiteX23" fmla="*/ 0 w 11192"/>
              <a:gd name="connsiteY23" fmla="*/ 7564 h 10000"/>
              <a:gd name="connsiteX24" fmla="*/ 792 w 11192"/>
              <a:gd name="connsiteY24" fmla="*/ 10000 h 10000"/>
              <a:gd name="connsiteX25" fmla="*/ 11150 w 11192"/>
              <a:gd name="connsiteY25" fmla="*/ 10000 h 10000"/>
              <a:gd name="connsiteX26" fmla="*/ 11192 w 11192"/>
              <a:gd name="connsiteY2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1192" h="10000">
                <a:moveTo>
                  <a:pt x="11192" y="0"/>
                </a:moveTo>
                <a:lnTo>
                  <a:pt x="801" y="0"/>
                </a:lnTo>
                <a:cubicBezTo>
                  <a:pt x="280" y="116"/>
                  <a:pt x="0" y="998"/>
                  <a:pt x="0" y="2459"/>
                </a:cubicBezTo>
                <a:lnTo>
                  <a:pt x="0" y="2993"/>
                </a:lnTo>
                <a:lnTo>
                  <a:pt x="587" y="2993"/>
                </a:lnTo>
                <a:lnTo>
                  <a:pt x="587" y="2343"/>
                </a:lnTo>
                <a:cubicBezTo>
                  <a:pt x="587" y="1740"/>
                  <a:pt x="680" y="1462"/>
                  <a:pt x="829" y="1392"/>
                </a:cubicBezTo>
                <a:lnTo>
                  <a:pt x="904" y="1392"/>
                </a:lnTo>
                <a:cubicBezTo>
                  <a:pt x="1100" y="1392"/>
                  <a:pt x="1230" y="1624"/>
                  <a:pt x="1230" y="2506"/>
                </a:cubicBezTo>
                <a:lnTo>
                  <a:pt x="1230" y="3063"/>
                </a:lnTo>
                <a:cubicBezTo>
                  <a:pt x="1230" y="3828"/>
                  <a:pt x="1090" y="4084"/>
                  <a:pt x="857" y="4084"/>
                </a:cubicBezTo>
                <a:lnTo>
                  <a:pt x="829" y="4084"/>
                </a:lnTo>
                <a:lnTo>
                  <a:pt x="615" y="4084"/>
                </a:lnTo>
                <a:lnTo>
                  <a:pt x="615" y="5499"/>
                </a:lnTo>
                <a:lnTo>
                  <a:pt x="820" y="5499"/>
                </a:lnTo>
                <a:lnTo>
                  <a:pt x="829" y="5499"/>
                </a:lnTo>
                <a:cubicBezTo>
                  <a:pt x="1109" y="5499"/>
                  <a:pt x="1230" y="5847"/>
                  <a:pt x="1230" y="6729"/>
                </a:cubicBezTo>
                <a:lnTo>
                  <a:pt x="1230" y="7517"/>
                </a:lnTo>
                <a:cubicBezTo>
                  <a:pt x="1230" y="8376"/>
                  <a:pt x="1100" y="8608"/>
                  <a:pt x="904" y="8608"/>
                </a:cubicBezTo>
                <a:lnTo>
                  <a:pt x="829" y="8608"/>
                </a:lnTo>
                <a:cubicBezTo>
                  <a:pt x="680" y="8538"/>
                  <a:pt x="587" y="8260"/>
                  <a:pt x="587" y="7657"/>
                </a:cubicBezTo>
                <a:lnTo>
                  <a:pt x="587" y="6729"/>
                </a:lnTo>
                <a:lnTo>
                  <a:pt x="0" y="6729"/>
                </a:lnTo>
                <a:lnTo>
                  <a:pt x="0" y="7564"/>
                </a:lnTo>
                <a:cubicBezTo>
                  <a:pt x="0" y="9002"/>
                  <a:pt x="270" y="9884"/>
                  <a:pt x="792" y="10000"/>
                </a:cubicBezTo>
                <a:lnTo>
                  <a:pt x="11150" y="10000"/>
                </a:lnTo>
                <a:cubicBezTo>
                  <a:pt x="11164" y="6667"/>
                  <a:pt x="11178" y="3333"/>
                  <a:pt x="11192" y="0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EED18361-9A44-4CCD-AE4E-E071ECDD4122}"/>
              </a:ext>
            </a:extLst>
          </p:cNvPr>
          <p:cNvSpPr txBox="1"/>
          <p:nvPr/>
        </p:nvSpPr>
        <p:spPr>
          <a:xfrm>
            <a:off x="518400" y="2290320"/>
            <a:ext cx="8352000" cy="50400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EB233346-00BB-429C-AA70-42AC85CB27B4}"/>
              </a:ext>
            </a:extLst>
          </p:cNvPr>
          <p:cNvSpPr txBox="1"/>
          <p:nvPr/>
        </p:nvSpPr>
        <p:spPr>
          <a:xfrm>
            <a:off x="2488824" y="2451538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27,40 M€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FB81CA2F-0471-4C73-935B-F508B7F28E57}"/>
              </a:ext>
            </a:extLst>
          </p:cNvPr>
          <p:cNvSpPr txBox="1"/>
          <p:nvPr/>
        </p:nvSpPr>
        <p:spPr>
          <a:xfrm>
            <a:off x="518400" y="3338640"/>
            <a:ext cx="8352000" cy="50400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A3B628F-4F41-48D4-9126-1C03DEBEC568}"/>
              </a:ext>
            </a:extLst>
          </p:cNvPr>
          <p:cNvSpPr txBox="1"/>
          <p:nvPr/>
        </p:nvSpPr>
        <p:spPr>
          <a:xfrm>
            <a:off x="2488824" y="3482209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18,40 M€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7A2AA65C-C4E0-49F2-8E56-69D00536B92A}"/>
              </a:ext>
            </a:extLst>
          </p:cNvPr>
          <p:cNvSpPr txBox="1"/>
          <p:nvPr/>
        </p:nvSpPr>
        <p:spPr>
          <a:xfrm>
            <a:off x="518400" y="2814480"/>
            <a:ext cx="8352000" cy="50400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it-IT"/>
            </a:defPPr>
            <a:lvl1pPr>
              <a:defRPr sz="1400" b="1" i="1">
                <a:solidFill>
                  <a:schemeClr val="tx1">
                    <a:alpha val="93000"/>
                  </a:schemeClr>
                </a:solidFill>
                <a:latin typeface="Helvetica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638403D4-1FF8-4CFD-9F19-D8431E8F42B4}"/>
              </a:ext>
            </a:extLst>
          </p:cNvPr>
          <p:cNvSpPr txBox="1"/>
          <p:nvPr/>
        </p:nvSpPr>
        <p:spPr>
          <a:xfrm>
            <a:off x="2488823" y="2957513"/>
            <a:ext cx="1139747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20,00 M€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E1A538E1-D27E-41F4-A32B-5C2AB9A149B7}"/>
              </a:ext>
            </a:extLst>
          </p:cNvPr>
          <p:cNvSpPr txBox="1"/>
          <p:nvPr/>
        </p:nvSpPr>
        <p:spPr>
          <a:xfrm>
            <a:off x="4446156" y="2451538"/>
            <a:ext cx="1134587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27,40 M€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994585C2-E408-433A-B5DA-46C99148BE5E}"/>
              </a:ext>
            </a:extLst>
          </p:cNvPr>
          <p:cNvSpPr txBox="1"/>
          <p:nvPr/>
        </p:nvSpPr>
        <p:spPr>
          <a:xfrm>
            <a:off x="4446156" y="3482209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18,40M€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9ED90C0-854C-417E-B060-3563AFD17533}"/>
              </a:ext>
            </a:extLst>
          </p:cNvPr>
          <p:cNvSpPr txBox="1"/>
          <p:nvPr/>
        </p:nvSpPr>
        <p:spPr>
          <a:xfrm>
            <a:off x="4446156" y="2968815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20,00 M€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C4B670F3-4733-42F4-AF84-698FB847091E}"/>
              </a:ext>
            </a:extLst>
          </p:cNvPr>
          <p:cNvSpPr txBox="1"/>
          <p:nvPr/>
        </p:nvSpPr>
        <p:spPr>
          <a:xfrm>
            <a:off x="6728638" y="2418638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7,33 M€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8870D7A8-3909-4898-9B53-BC75B7C45AE4}"/>
              </a:ext>
            </a:extLst>
          </p:cNvPr>
          <p:cNvSpPr txBox="1"/>
          <p:nvPr/>
        </p:nvSpPr>
        <p:spPr>
          <a:xfrm>
            <a:off x="6728638" y="3451479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2,76 M€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65A88A58-C168-4BAD-9B1E-F5B972E00603}"/>
              </a:ext>
            </a:extLst>
          </p:cNvPr>
          <p:cNvSpPr txBox="1"/>
          <p:nvPr/>
        </p:nvSpPr>
        <p:spPr>
          <a:xfrm>
            <a:off x="6728638" y="2929485"/>
            <a:ext cx="1142822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4,01 M€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2903BC3F-BBE6-4E17-BAEA-1505155B8A38}"/>
              </a:ext>
            </a:extLst>
          </p:cNvPr>
          <p:cNvSpPr txBox="1"/>
          <p:nvPr/>
        </p:nvSpPr>
        <p:spPr>
          <a:xfrm>
            <a:off x="1231654" y="2345823"/>
            <a:ext cx="1135380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Competitività imprese</a:t>
            </a:r>
          </a:p>
        </p:txBody>
      </p:sp>
      <p:sp>
        <p:nvSpPr>
          <p:cNvPr id="241" name="Freeform 17">
            <a:extLst>
              <a:ext uri="{FF2B5EF4-FFF2-40B4-BE49-F238E27FC236}">
                <a16:creationId xmlns:a16="http://schemas.microsoft.com/office/drawing/2014/main" id="{9DA784F5-4A24-4A76-8A07-4FD30A6A009C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690" y="2323080"/>
            <a:ext cx="532132" cy="464389"/>
          </a:xfrm>
          <a:custGeom>
            <a:avLst/>
            <a:gdLst>
              <a:gd name="T0" fmla="*/ 261 w 319"/>
              <a:gd name="T1" fmla="*/ 0 h 288"/>
              <a:gd name="T2" fmla="*/ 165 w 319"/>
              <a:gd name="T3" fmla="*/ 48 h 288"/>
              <a:gd name="T4" fmla="*/ 56 w 319"/>
              <a:gd name="T5" fmla="*/ 48 h 288"/>
              <a:gd name="T6" fmla="*/ 152 w 319"/>
              <a:gd name="T7" fmla="*/ 0 h 288"/>
              <a:gd name="T8" fmla="*/ 56 w 319"/>
              <a:gd name="T9" fmla="*/ 48 h 288"/>
              <a:gd name="T10" fmla="*/ 319 w 319"/>
              <a:gd name="T11" fmla="*/ 288 h 288"/>
              <a:gd name="T12" fmla="*/ 0 w 319"/>
              <a:gd name="T13" fmla="*/ 260 h 288"/>
              <a:gd name="T14" fmla="*/ 9 w 319"/>
              <a:gd name="T15" fmla="*/ 183 h 288"/>
              <a:gd name="T16" fmla="*/ 35 w 319"/>
              <a:gd name="T17" fmla="*/ 71 h 288"/>
              <a:gd name="T18" fmla="*/ 31 w 319"/>
              <a:gd name="T19" fmla="*/ 56 h 288"/>
              <a:gd name="T20" fmla="*/ 89 w 319"/>
              <a:gd name="T21" fmla="*/ 71 h 288"/>
              <a:gd name="T22" fmla="*/ 95 w 319"/>
              <a:gd name="T23" fmla="*/ 183 h 288"/>
              <a:gd name="T24" fmla="*/ 143 w 319"/>
              <a:gd name="T25" fmla="*/ 71 h 288"/>
              <a:gd name="T26" fmla="*/ 140 w 319"/>
              <a:gd name="T27" fmla="*/ 56 h 288"/>
              <a:gd name="T28" fmla="*/ 198 w 319"/>
              <a:gd name="T29" fmla="*/ 71 h 288"/>
              <a:gd name="T30" fmla="*/ 202 w 319"/>
              <a:gd name="T31" fmla="*/ 183 h 288"/>
              <a:gd name="T32" fmla="*/ 311 w 319"/>
              <a:gd name="T33" fmla="*/ 260 h 288"/>
              <a:gd name="T34" fmla="*/ 46 w 319"/>
              <a:gd name="T35" fmla="*/ 203 h 288"/>
              <a:gd name="T36" fmla="*/ 31 w 319"/>
              <a:gd name="T37" fmla="*/ 225 h 288"/>
              <a:gd name="T38" fmla="*/ 46 w 319"/>
              <a:gd name="T39" fmla="*/ 203 h 288"/>
              <a:gd name="T40" fmla="*/ 64 w 319"/>
              <a:gd name="T41" fmla="*/ 203 h 288"/>
              <a:gd name="T42" fmla="*/ 80 w 319"/>
              <a:gd name="T43" fmla="*/ 225 h 288"/>
              <a:gd name="T44" fmla="*/ 114 w 319"/>
              <a:gd name="T45" fmla="*/ 203 h 288"/>
              <a:gd name="T46" fmla="*/ 99 w 319"/>
              <a:gd name="T47" fmla="*/ 225 h 288"/>
              <a:gd name="T48" fmla="*/ 114 w 319"/>
              <a:gd name="T49" fmla="*/ 203 h 288"/>
              <a:gd name="T50" fmla="*/ 132 w 319"/>
              <a:gd name="T51" fmla="*/ 203 h 288"/>
              <a:gd name="T52" fmla="*/ 147 w 319"/>
              <a:gd name="T53" fmla="*/ 225 h 288"/>
              <a:gd name="T54" fmla="*/ 182 w 319"/>
              <a:gd name="T55" fmla="*/ 203 h 288"/>
              <a:gd name="T56" fmla="*/ 167 w 319"/>
              <a:gd name="T57" fmla="*/ 225 h 288"/>
              <a:gd name="T58" fmla="*/ 182 w 319"/>
              <a:gd name="T59" fmla="*/ 203 h 288"/>
              <a:gd name="T60" fmla="*/ 202 w 319"/>
              <a:gd name="T61" fmla="*/ 203 h 288"/>
              <a:gd name="T62" fmla="*/ 218 w 319"/>
              <a:gd name="T63" fmla="*/ 225 h 288"/>
              <a:gd name="T64" fmla="*/ 252 w 319"/>
              <a:gd name="T65" fmla="*/ 203 h 288"/>
              <a:gd name="T66" fmla="*/ 236 w 319"/>
              <a:gd name="T67" fmla="*/ 225 h 288"/>
              <a:gd name="T68" fmla="*/ 252 w 319"/>
              <a:gd name="T69" fmla="*/ 203 h 288"/>
              <a:gd name="T70" fmla="*/ 272 w 319"/>
              <a:gd name="T71" fmla="*/ 203 h 288"/>
              <a:gd name="T72" fmla="*/ 288 w 319"/>
              <a:gd name="T73" fmla="*/ 225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319" h="288">
                <a:moveTo>
                  <a:pt x="207" y="15"/>
                </a:moveTo>
                <a:cubicBezTo>
                  <a:pt x="223" y="15"/>
                  <a:pt x="242" y="18"/>
                  <a:pt x="261" y="0"/>
                </a:cubicBezTo>
                <a:cubicBezTo>
                  <a:pt x="258" y="9"/>
                  <a:pt x="243" y="39"/>
                  <a:pt x="205" y="36"/>
                </a:cubicBezTo>
                <a:cubicBezTo>
                  <a:pt x="199" y="34"/>
                  <a:pt x="174" y="30"/>
                  <a:pt x="165" y="48"/>
                </a:cubicBezTo>
                <a:cubicBezTo>
                  <a:pt x="161" y="56"/>
                  <a:pt x="165" y="14"/>
                  <a:pt x="207" y="15"/>
                </a:cubicBezTo>
                <a:close/>
                <a:moveTo>
                  <a:pt x="56" y="48"/>
                </a:moveTo>
                <a:cubicBezTo>
                  <a:pt x="65" y="30"/>
                  <a:pt x="91" y="34"/>
                  <a:pt x="96" y="36"/>
                </a:cubicBezTo>
                <a:cubicBezTo>
                  <a:pt x="135" y="39"/>
                  <a:pt x="150" y="9"/>
                  <a:pt x="152" y="0"/>
                </a:cubicBezTo>
                <a:cubicBezTo>
                  <a:pt x="134" y="18"/>
                  <a:pt x="114" y="15"/>
                  <a:pt x="99" y="15"/>
                </a:cubicBezTo>
                <a:cubicBezTo>
                  <a:pt x="57" y="14"/>
                  <a:pt x="52" y="56"/>
                  <a:pt x="56" y="48"/>
                </a:cubicBezTo>
                <a:close/>
                <a:moveTo>
                  <a:pt x="319" y="260"/>
                </a:moveTo>
                <a:cubicBezTo>
                  <a:pt x="319" y="288"/>
                  <a:pt x="319" y="288"/>
                  <a:pt x="319" y="288"/>
                </a:cubicBezTo>
                <a:cubicBezTo>
                  <a:pt x="0" y="288"/>
                  <a:pt x="0" y="288"/>
                  <a:pt x="0" y="288"/>
                </a:cubicBezTo>
                <a:cubicBezTo>
                  <a:pt x="0" y="260"/>
                  <a:pt x="0" y="260"/>
                  <a:pt x="0" y="260"/>
                </a:cubicBezTo>
                <a:cubicBezTo>
                  <a:pt x="9" y="260"/>
                  <a:pt x="9" y="260"/>
                  <a:pt x="9" y="260"/>
                </a:cubicBezTo>
                <a:cubicBezTo>
                  <a:pt x="9" y="183"/>
                  <a:pt x="9" y="183"/>
                  <a:pt x="9" y="183"/>
                </a:cubicBezTo>
                <a:cubicBezTo>
                  <a:pt x="25" y="183"/>
                  <a:pt x="25" y="183"/>
                  <a:pt x="25" y="183"/>
                </a:cubicBezTo>
                <a:cubicBezTo>
                  <a:pt x="35" y="71"/>
                  <a:pt x="35" y="71"/>
                  <a:pt x="35" y="71"/>
                </a:cubicBezTo>
                <a:cubicBezTo>
                  <a:pt x="31" y="71"/>
                  <a:pt x="31" y="71"/>
                  <a:pt x="31" y="71"/>
                </a:cubicBezTo>
                <a:cubicBezTo>
                  <a:pt x="31" y="56"/>
                  <a:pt x="31" y="56"/>
                  <a:pt x="31" y="56"/>
                </a:cubicBezTo>
                <a:cubicBezTo>
                  <a:pt x="89" y="56"/>
                  <a:pt x="89" y="56"/>
                  <a:pt x="89" y="56"/>
                </a:cubicBezTo>
                <a:cubicBezTo>
                  <a:pt x="89" y="71"/>
                  <a:pt x="89" y="71"/>
                  <a:pt x="89" y="71"/>
                </a:cubicBezTo>
                <a:cubicBezTo>
                  <a:pt x="86" y="71"/>
                  <a:pt x="86" y="71"/>
                  <a:pt x="86" y="71"/>
                </a:cubicBezTo>
                <a:cubicBezTo>
                  <a:pt x="95" y="183"/>
                  <a:pt x="95" y="183"/>
                  <a:pt x="95" y="183"/>
                </a:cubicBezTo>
                <a:cubicBezTo>
                  <a:pt x="132" y="183"/>
                  <a:pt x="132" y="183"/>
                  <a:pt x="132" y="183"/>
                </a:cubicBezTo>
                <a:cubicBezTo>
                  <a:pt x="143" y="71"/>
                  <a:pt x="143" y="71"/>
                  <a:pt x="143" y="71"/>
                </a:cubicBezTo>
                <a:cubicBezTo>
                  <a:pt x="140" y="71"/>
                  <a:pt x="140" y="71"/>
                  <a:pt x="140" y="71"/>
                </a:cubicBezTo>
                <a:cubicBezTo>
                  <a:pt x="140" y="56"/>
                  <a:pt x="140" y="56"/>
                  <a:pt x="140" y="56"/>
                </a:cubicBezTo>
                <a:cubicBezTo>
                  <a:pt x="198" y="56"/>
                  <a:pt x="198" y="56"/>
                  <a:pt x="198" y="56"/>
                </a:cubicBezTo>
                <a:cubicBezTo>
                  <a:pt x="198" y="71"/>
                  <a:pt x="198" y="71"/>
                  <a:pt x="198" y="71"/>
                </a:cubicBezTo>
                <a:cubicBezTo>
                  <a:pt x="193" y="71"/>
                  <a:pt x="193" y="71"/>
                  <a:pt x="193" y="71"/>
                </a:cubicBezTo>
                <a:cubicBezTo>
                  <a:pt x="202" y="183"/>
                  <a:pt x="202" y="183"/>
                  <a:pt x="202" y="183"/>
                </a:cubicBezTo>
                <a:cubicBezTo>
                  <a:pt x="311" y="183"/>
                  <a:pt x="311" y="183"/>
                  <a:pt x="311" y="183"/>
                </a:cubicBezTo>
                <a:cubicBezTo>
                  <a:pt x="311" y="260"/>
                  <a:pt x="311" y="260"/>
                  <a:pt x="311" y="260"/>
                </a:cubicBezTo>
                <a:lnTo>
                  <a:pt x="319" y="260"/>
                </a:lnTo>
                <a:close/>
                <a:moveTo>
                  <a:pt x="46" y="203"/>
                </a:moveTo>
                <a:cubicBezTo>
                  <a:pt x="31" y="203"/>
                  <a:pt x="31" y="203"/>
                  <a:pt x="31" y="203"/>
                </a:cubicBezTo>
                <a:cubicBezTo>
                  <a:pt x="31" y="225"/>
                  <a:pt x="31" y="225"/>
                  <a:pt x="31" y="225"/>
                </a:cubicBezTo>
                <a:cubicBezTo>
                  <a:pt x="46" y="225"/>
                  <a:pt x="46" y="225"/>
                  <a:pt x="46" y="225"/>
                </a:cubicBezTo>
                <a:lnTo>
                  <a:pt x="46" y="203"/>
                </a:lnTo>
                <a:close/>
                <a:moveTo>
                  <a:pt x="80" y="203"/>
                </a:moveTo>
                <a:cubicBezTo>
                  <a:pt x="64" y="203"/>
                  <a:pt x="64" y="203"/>
                  <a:pt x="64" y="203"/>
                </a:cubicBezTo>
                <a:cubicBezTo>
                  <a:pt x="64" y="225"/>
                  <a:pt x="64" y="225"/>
                  <a:pt x="64" y="225"/>
                </a:cubicBezTo>
                <a:cubicBezTo>
                  <a:pt x="80" y="225"/>
                  <a:pt x="80" y="225"/>
                  <a:pt x="80" y="225"/>
                </a:cubicBezTo>
                <a:lnTo>
                  <a:pt x="80" y="203"/>
                </a:lnTo>
                <a:close/>
                <a:moveTo>
                  <a:pt x="114" y="203"/>
                </a:moveTo>
                <a:cubicBezTo>
                  <a:pt x="99" y="203"/>
                  <a:pt x="99" y="203"/>
                  <a:pt x="99" y="203"/>
                </a:cubicBezTo>
                <a:cubicBezTo>
                  <a:pt x="99" y="225"/>
                  <a:pt x="99" y="225"/>
                  <a:pt x="99" y="225"/>
                </a:cubicBezTo>
                <a:cubicBezTo>
                  <a:pt x="114" y="225"/>
                  <a:pt x="114" y="225"/>
                  <a:pt x="114" y="225"/>
                </a:cubicBezTo>
                <a:lnTo>
                  <a:pt x="114" y="203"/>
                </a:lnTo>
                <a:close/>
                <a:moveTo>
                  <a:pt x="147" y="203"/>
                </a:moveTo>
                <a:cubicBezTo>
                  <a:pt x="132" y="203"/>
                  <a:pt x="132" y="203"/>
                  <a:pt x="132" y="203"/>
                </a:cubicBezTo>
                <a:cubicBezTo>
                  <a:pt x="132" y="225"/>
                  <a:pt x="132" y="225"/>
                  <a:pt x="132" y="225"/>
                </a:cubicBezTo>
                <a:cubicBezTo>
                  <a:pt x="147" y="225"/>
                  <a:pt x="147" y="225"/>
                  <a:pt x="147" y="225"/>
                </a:cubicBezTo>
                <a:lnTo>
                  <a:pt x="147" y="203"/>
                </a:lnTo>
                <a:close/>
                <a:moveTo>
                  <a:pt x="182" y="203"/>
                </a:moveTo>
                <a:cubicBezTo>
                  <a:pt x="167" y="203"/>
                  <a:pt x="167" y="203"/>
                  <a:pt x="167" y="203"/>
                </a:cubicBezTo>
                <a:cubicBezTo>
                  <a:pt x="167" y="225"/>
                  <a:pt x="167" y="225"/>
                  <a:pt x="167" y="225"/>
                </a:cubicBezTo>
                <a:cubicBezTo>
                  <a:pt x="182" y="225"/>
                  <a:pt x="182" y="225"/>
                  <a:pt x="182" y="225"/>
                </a:cubicBezTo>
                <a:lnTo>
                  <a:pt x="182" y="203"/>
                </a:lnTo>
                <a:close/>
                <a:moveTo>
                  <a:pt x="218" y="203"/>
                </a:moveTo>
                <a:cubicBezTo>
                  <a:pt x="202" y="203"/>
                  <a:pt x="202" y="203"/>
                  <a:pt x="202" y="203"/>
                </a:cubicBezTo>
                <a:cubicBezTo>
                  <a:pt x="202" y="225"/>
                  <a:pt x="202" y="225"/>
                  <a:pt x="202" y="225"/>
                </a:cubicBezTo>
                <a:cubicBezTo>
                  <a:pt x="218" y="225"/>
                  <a:pt x="218" y="225"/>
                  <a:pt x="218" y="225"/>
                </a:cubicBezTo>
                <a:lnTo>
                  <a:pt x="218" y="203"/>
                </a:lnTo>
                <a:close/>
                <a:moveTo>
                  <a:pt x="252" y="203"/>
                </a:moveTo>
                <a:cubicBezTo>
                  <a:pt x="236" y="203"/>
                  <a:pt x="236" y="203"/>
                  <a:pt x="236" y="203"/>
                </a:cubicBezTo>
                <a:cubicBezTo>
                  <a:pt x="236" y="225"/>
                  <a:pt x="236" y="225"/>
                  <a:pt x="236" y="225"/>
                </a:cubicBezTo>
                <a:cubicBezTo>
                  <a:pt x="252" y="225"/>
                  <a:pt x="252" y="225"/>
                  <a:pt x="252" y="225"/>
                </a:cubicBezTo>
                <a:lnTo>
                  <a:pt x="252" y="203"/>
                </a:lnTo>
                <a:close/>
                <a:moveTo>
                  <a:pt x="288" y="203"/>
                </a:moveTo>
                <a:cubicBezTo>
                  <a:pt x="272" y="203"/>
                  <a:pt x="272" y="203"/>
                  <a:pt x="272" y="203"/>
                </a:cubicBezTo>
                <a:cubicBezTo>
                  <a:pt x="272" y="225"/>
                  <a:pt x="272" y="225"/>
                  <a:pt x="272" y="225"/>
                </a:cubicBezTo>
                <a:cubicBezTo>
                  <a:pt x="288" y="225"/>
                  <a:pt x="288" y="225"/>
                  <a:pt x="288" y="225"/>
                </a:cubicBezTo>
                <a:lnTo>
                  <a:pt x="288" y="203"/>
                </a:lnTo>
                <a:close/>
              </a:path>
            </a:pathLst>
          </a:custGeom>
          <a:solidFill>
            <a:srgbClr val="219965"/>
          </a:solidFill>
          <a:ln w="14288" cap="flat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pic>
        <p:nvPicPr>
          <p:cNvPr id="242" name="Picture 241">
            <a:extLst>
              <a:ext uri="{FF2B5EF4-FFF2-40B4-BE49-F238E27FC236}">
                <a16:creationId xmlns:a16="http://schemas.microsoft.com/office/drawing/2014/main" id="{88347FA9-B5B2-45A1-A8BC-261778952C7D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44294" y="3478473"/>
            <a:ext cx="611849" cy="375848"/>
          </a:xfrm>
          <a:prstGeom prst="rect">
            <a:avLst/>
          </a:prstGeom>
        </p:spPr>
      </p:pic>
      <p:sp>
        <p:nvSpPr>
          <p:cNvPr id="243" name="TextBox 242">
            <a:extLst>
              <a:ext uri="{FF2B5EF4-FFF2-40B4-BE49-F238E27FC236}">
                <a16:creationId xmlns:a16="http://schemas.microsoft.com/office/drawing/2014/main" id="{C5B3B96D-3DED-40C7-AC99-8CB40ED61253}"/>
              </a:ext>
            </a:extLst>
          </p:cNvPr>
          <p:cNvSpPr txBox="1"/>
          <p:nvPr/>
        </p:nvSpPr>
        <p:spPr>
          <a:xfrm>
            <a:off x="1189090" y="3489273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Energia</a:t>
            </a:r>
          </a:p>
        </p:txBody>
      </p:sp>
      <p:sp>
        <p:nvSpPr>
          <p:cNvPr id="244" name="Freeform 16">
            <a:extLst>
              <a:ext uri="{FF2B5EF4-FFF2-40B4-BE49-F238E27FC236}">
                <a16:creationId xmlns:a16="http://schemas.microsoft.com/office/drawing/2014/main" id="{CC6FECB1-EEED-4498-ADFC-549362A7F192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41432" y="3038856"/>
            <a:ext cx="661046" cy="281776"/>
          </a:xfrm>
          <a:custGeom>
            <a:avLst/>
            <a:gdLst>
              <a:gd name="T0" fmla="*/ 647 w 666"/>
              <a:gd name="T1" fmla="*/ 208 h 238"/>
              <a:gd name="T2" fmla="*/ 587 w 666"/>
              <a:gd name="T3" fmla="*/ 208 h 238"/>
              <a:gd name="T4" fmla="*/ 594 w 666"/>
              <a:gd name="T5" fmla="*/ 138 h 238"/>
              <a:gd name="T6" fmla="*/ 561 w 666"/>
              <a:gd name="T7" fmla="*/ 138 h 238"/>
              <a:gd name="T8" fmla="*/ 561 w 666"/>
              <a:gd name="T9" fmla="*/ 100 h 238"/>
              <a:gd name="T10" fmla="*/ 596 w 666"/>
              <a:gd name="T11" fmla="*/ 100 h 238"/>
              <a:gd name="T12" fmla="*/ 596 w 666"/>
              <a:gd name="T13" fmla="*/ 47 h 238"/>
              <a:gd name="T14" fmla="*/ 549 w 666"/>
              <a:gd name="T15" fmla="*/ 0 h 238"/>
              <a:gd name="T16" fmla="*/ 225 w 666"/>
              <a:gd name="T17" fmla="*/ 0 h 238"/>
              <a:gd name="T18" fmla="*/ 150 w 666"/>
              <a:gd name="T19" fmla="*/ 55 h 238"/>
              <a:gd name="T20" fmla="*/ 152 w 666"/>
              <a:gd name="T21" fmla="*/ 55 h 238"/>
              <a:gd name="T22" fmla="*/ 121 w 666"/>
              <a:gd name="T23" fmla="*/ 84 h 238"/>
              <a:gd name="T24" fmla="*/ 117 w 666"/>
              <a:gd name="T25" fmla="*/ 84 h 238"/>
              <a:gd name="T26" fmla="*/ 63 w 666"/>
              <a:gd name="T27" fmla="*/ 137 h 238"/>
              <a:gd name="T28" fmla="*/ 63 w 666"/>
              <a:gd name="T29" fmla="*/ 197 h 238"/>
              <a:gd name="T30" fmla="*/ 63 w 666"/>
              <a:gd name="T31" fmla="*/ 208 h 238"/>
              <a:gd name="T32" fmla="*/ 23 w 666"/>
              <a:gd name="T33" fmla="*/ 208 h 238"/>
              <a:gd name="T34" fmla="*/ 22 w 666"/>
              <a:gd name="T35" fmla="*/ 208 h 238"/>
              <a:gd name="T36" fmla="*/ 19 w 666"/>
              <a:gd name="T37" fmla="*/ 208 h 238"/>
              <a:gd name="T38" fmla="*/ 0 w 666"/>
              <a:gd name="T39" fmla="*/ 223 h 238"/>
              <a:gd name="T40" fmla="*/ 19 w 666"/>
              <a:gd name="T41" fmla="*/ 238 h 238"/>
              <a:gd name="T42" fmla="*/ 22 w 666"/>
              <a:gd name="T43" fmla="*/ 237 h 238"/>
              <a:gd name="T44" fmla="*/ 23 w 666"/>
              <a:gd name="T45" fmla="*/ 238 h 238"/>
              <a:gd name="T46" fmla="*/ 416 w 666"/>
              <a:gd name="T47" fmla="*/ 238 h 238"/>
              <a:gd name="T48" fmla="*/ 559 w 666"/>
              <a:gd name="T49" fmla="*/ 238 h 238"/>
              <a:gd name="T50" fmla="*/ 647 w 666"/>
              <a:gd name="T51" fmla="*/ 238 h 238"/>
              <a:gd name="T52" fmla="*/ 666 w 666"/>
              <a:gd name="T53" fmla="*/ 223 h 238"/>
              <a:gd name="T54" fmla="*/ 647 w 666"/>
              <a:gd name="T55" fmla="*/ 208 h 238"/>
              <a:gd name="T56" fmla="*/ 222 w 666"/>
              <a:gd name="T57" fmla="*/ 84 h 238"/>
              <a:gd name="T58" fmla="*/ 125 w 666"/>
              <a:gd name="T59" fmla="*/ 84 h 238"/>
              <a:gd name="T60" fmla="*/ 156 w 666"/>
              <a:gd name="T61" fmla="*/ 55 h 238"/>
              <a:gd name="T62" fmla="*/ 222 w 666"/>
              <a:gd name="T63" fmla="*/ 55 h 238"/>
              <a:gd name="T64" fmla="*/ 222 w 666"/>
              <a:gd name="T65" fmla="*/ 84 h 238"/>
              <a:gd name="T66" fmla="*/ 419 w 666"/>
              <a:gd name="T67" fmla="*/ 140 h 238"/>
              <a:gd name="T68" fmla="*/ 381 w 666"/>
              <a:gd name="T69" fmla="*/ 140 h 238"/>
              <a:gd name="T70" fmla="*/ 381 w 666"/>
              <a:gd name="T71" fmla="*/ 102 h 238"/>
              <a:gd name="T72" fmla="*/ 419 w 666"/>
              <a:gd name="T73" fmla="*/ 103 h 238"/>
              <a:gd name="T74" fmla="*/ 419 w 666"/>
              <a:gd name="T75" fmla="*/ 140 h 238"/>
              <a:gd name="T76" fmla="*/ 516 w 666"/>
              <a:gd name="T77" fmla="*/ 140 h 238"/>
              <a:gd name="T78" fmla="*/ 466 w 666"/>
              <a:gd name="T79" fmla="*/ 140 h 238"/>
              <a:gd name="T80" fmla="*/ 466 w 666"/>
              <a:gd name="T81" fmla="*/ 103 h 238"/>
              <a:gd name="T82" fmla="*/ 516 w 666"/>
              <a:gd name="T83" fmla="*/ 103 h 238"/>
              <a:gd name="T84" fmla="*/ 516 w 666"/>
              <a:gd name="T85" fmla="*/ 140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666" h="238">
                <a:moveTo>
                  <a:pt x="647" y="208"/>
                </a:moveTo>
                <a:cubicBezTo>
                  <a:pt x="587" y="208"/>
                  <a:pt x="587" y="208"/>
                  <a:pt x="587" y="208"/>
                </a:cubicBezTo>
                <a:cubicBezTo>
                  <a:pt x="593" y="193"/>
                  <a:pt x="596" y="171"/>
                  <a:pt x="594" y="138"/>
                </a:cubicBezTo>
                <a:cubicBezTo>
                  <a:pt x="561" y="138"/>
                  <a:pt x="561" y="138"/>
                  <a:pt x="561" y="138"/>
                </a:cubicBezTo>
                <a:cubicBezTo>
                  <a:pt x="561" y="100"/>
                  <a:pt x="561" y="100"/>
                  <a:pt x="561" y="100"/>
                </a:cubicBezTo>
                <a:cubicBezTo>
                  <a:pt x="596" y="100"/>
                  <a:pt x="596" y="100"/>
                  <a:pt x="596" y="100"/>
                </a:cubicBezTo>
                <a:cubicBezTo>
                  <a:pt x="596" y="47"/>
                  <a:pt x="596" y="47"/>
                  <a:pt x="596" y="47"/>
                </a:cubicBezTo>
                <a:cubicBezTo>
                  <a:pt x="596" y="47"/>
                  <a:pt x="596" y="0"/>
                  <a:pt x="549" y="0"/>
                </a:cubicBezTo>
                <a:cubicBezTo>
                  <a:pt x="504" y="0"/>
                  <a:pt x="225" y="0"/>
                  <a:pt x="225" y="0"/>
                </a:cubicBezTo>
                <a:cubicBezTo>
                  <a:pt x="190" y="5"/>
                  <a:pt x="150" y="55"/>
                  <a:pt x="150" y="55"/>
                </a:cubicBezTo>
                <a:cubicBezTo>
                  <a:pt x="150" y="55"/>
                  <a:pt x="151" y="55"/>
                  <a:pt x="152" y="55"/>
                </a:cubicBezTo>
                <a:cubicBezTo>
                  <a:pt x="121" y="84"/>
                  <a:pt x="121" y="84"/>
                  <a:pt x="121" y="84"/>
                </a:cubicBezTo>
                <a:cubicBezTo>
                  <a:pt x="117" y="84"/>
                  <a:pt x="117" y="84"/>
                  <a:pt x="117" y="84"/>
                </a:cubicBezTo>
                <a:cubicBezTo>
                  <a:pt x="63" y="137"/>
                  <a:pt x="63" y="137"/>
                  <a:pt x="63" y="137"/>
                </a:cubicBezTo>
                <a:cubicBezTo>
                  <a:pt x="63" y="137"/>
                  <a:pt x="26" y="175"/>
                  <a:pt x="63" y="197"/>
                </a:cubicBezTo>
                <a:cubicBezTo>
                  <a:pt x="63" y="197"/>
                  <a:pt x="70" y="202"/>
                  <a:pt x="63" y="208"/>
                </a:cubicBezTo>
                <a:cubicBezTo>
                  <a:pt x="23" y="208"/>
                  <a:pt x="23" y="208"/>
                  <a:pt x="23" y="208"/>
                </a:cubicBezTo>
                <a:cubicBezTo>
                  <a:pt x="23" y="208"/>
                  <a:pt x="22" y="208"/>
                  <a:pt x="22" y="208"/>
                </a:cubicBezTo>
                <a:cubicBezTo>
                  <a:pt x="21" y="208"/>
                  <a:pt x="20" y="208"/>
                  <a:pt x="19" y="208"/>
                </a:cubicBezTo>
                <a:cubicBezTo>
                  <a:pt x="9" y="208"/>
                  <a:pt x="0" y="215"/>
                  <a:pt x="0" y="223"/>
                </a:cubicBezTo>
                <a:cubicBezTo>
                  <a:pt x="0" y="231"/>
                  <a:pt x="9" y="238"/>
                  <a:pt x="19" y="238"/>
                </a:cubicBezTo>
                <a:cubicBezTo>
                  <a:pt x="20" y="238"/>
                  <a:pt x="21" y="238"/>
                  <a:pt x="22" y="237"/>
                </a:cubicBezTo>
                <a:cubicBezTo>
                  <a:pt x="22" y="238"/>
                  <a:pt x="22" y="238"/>
                  <a:pt x="23" y="238"/>
                </a:cubicBezTo>
                <a:cubicBezTo>
                  <a:pt x="214" y="238"/>
                  <a:pt x="337" y="238"/>
                  <a:pt x="416" y="238"/>
                </a:cubicBezTo>
                <a:cubicBezTo>
                  <a:pt x="559" y="238"/>
                  <a:pt x="559" y="238"/>
                  <a:pt x="559" y="238"/>
                </a:cubicBezTo>
                <a:cubicBezTo>
                  <a:pt x="647" y="238"/>
                  <a:pt x="647" y="238"/>
                  <a:pt x="647" y="238"/>
                </a:cubicBezTo>
                <a:cubicBezTo>
                  <a:pt x="657" y="238"/>
                  <a:pt x="666" y="231"/>
                  <a:pt x="666" y="223"/>
                </a:cubicBezTo>
                <a:cubicBezTo>
                  <a:pt x="666" y="215"/>
                  <a:pt x="657" y="208"/>
                  <a:pt x="647" y="208"/>
                </a:cubicBezTo>
                <a:close/>
                <a:moveTo>
                  <a:pt x="222" y="84"/>
                </a:moveTo>
                <a:cubicBezTo>
                  <a:pt x="162" y="84"/>
                  <a:pt x="136" y="84"/>
                  <a:pt x="125" y="84"/>
                </a:cubicBezTo>
                <a:cubicBezTo>
                  <a:pt x="156" y="55"/>
                  <a:pt x="156" y="55"/>
                  <a:pt x="156" y="55"/>
                </a:cubicBezTo>
                <a:cubicBezTo>
                  <a:pt x="222" y="55"/>
                  <a:pt x="222" y="55"/>
                  <a:pt x="222" y="55"/>
                </a:cubicBezTo>
                <a:cubicBezTo>
                  <a:pt x="222" y="55"/>
                  <a:pt x="249" y="73"/>
                  <a:pt x="222" y="84"/>
                </a:cubicBezTo>
                <a:close/>
                <a:moveTo>
                  <a:pt x="419" y="140"/>
                </a:moveTo>
                <a:cubicBezTo>
                  <a:pt x="381" y="140"/>
                  <a:pt x="381" y="140"/>
                  <a:pt x="381" y="140"/>
                </a:cubicBezTo>
                <a:cubicBezTo>
                  <a:pt x="381" y="140"/>
                  <a:pt x="355" y="120"/>
                  <a:pt x="381" y="102"/>
                </a:cubicBezTo>
                <a:cubicBezTo>
                  <a:pt x="419" y="103"/>
                  <a:pt x="419" y="103"/>
                  <a:pt x="419" y="103"/>
                </a:cubicBezTo>
                <a:lnTo>
                  <a:pt x="419" y="140"/>
                </a:lnTo>
                <a:close/>
                <a:moveTo>
                  <a:pt x="516" y="140"/>
                </a:moveTo>
                <a:cubicBezTo>
                  <a:pt x="466" y="140"/>
                  <a:pt x="466" y="140"/>
                  <a:pt x="466" y="140"/>
                </a:cubicBezTo>
                <a:cubicBezTo>
                  <a:pt x="466" y="103"/>
                  <a:pt x="466" y="103"/>
                  <a:pt x="466" y="103"/>
                </a:cubicBezTo>
                <a:cubicBezTo>
                  <a:pt x="516" y="103"/>
                  <a:pt x="516" y="103"/>
                  <a:pt x="516" y="103"/>
                </a:cubicBezTo>
                <a:lnTo>
                  <a:pt x="516" y="14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b="1" dirty="0">
              <a:latin typeface="+mj-lt"/>
            </a:endParaRP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058793E7-04D9-4512-A16E-33B21CF5BCBE}"/>
              </a:ext>
            </a:extLst>
          </p:cNvPr>
          <p:cNvSpPr txBox="1"/>
          <p:nvPr/>
        </p:nvSpPr>
        <p:spPr>
          <a:xfrm>
            <a:off x="1202478" y="2839221"/>
            <a:ext cx="1135380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Trasporti e mobilità</a:t>
            </a:r>
          </a:p>
        </p:txBody>
      </p:sp>
      <p:sp>
        <p:nvSpPr>
          <p:cNvPr id="246" name="Freeform 7">
            <a:extLst>
              <a:ext uri="{FF2B5EF4-FFF2-40B4-BE49-F238E27FC236}">
                <a16:creationId xmlns:a16="http://schemas.microsoft.com/office/drawing/2014/main" id="{404B077D-141D-4E98-AF16-019A5324F549}"/>
              </a:ext>
            </a:extLst>
          </p:cNvPr>
          <p:cNvSpPr>
            <a:spLocks noChangeAspect="1" noEditPoints="1"/>
          </p:cNvSpPr>
          <p:nvPr/>
        </p:nvSpPr>
        <p:spPr bwMode="gray">
          <a:xfrm>
            <a:off x="261874" y="1238377"/>
            <a:ext cx="1349883" cy="492887"/>
          </a:xfrm>
          <a:custGeom>
            <a:avLst/>
            <a:gdLst/>
            <a:ahLst/>
            <a:cxnLst>
              <a:cxn ang="0">
                <a:pos x="74" y="0"/>
              </a:cxn>
              <a:cxn ang="0">
                <a:pos x="0" y="107"/>
              </a:cxn>
              <a:cxn ang="0">
                <a:pos x="0" y="184"/>
              </a:cxn>
              <a:cxn ang="0">
                <a:pos x="74" y="281"/>
              </a:cxn>
              <a:cxn ang="0">
                <a:pos x="74" y="281"/>
              </a:cxn>
              <a:cxn ang="0">
                <a:pos x="135" y="244"/>
              </a:cxn>
              <a:cxn ang="0">
                <a:pos x="135" y="321"/>
              </a:cxn>
              <a:cxn ang="0">
                <a:pos x="99" y="373"/>
              </a:cxn>
              <a:cxn ang="0">
                <a:pos x="74" y="364"/>
              </a:cxn>
              <a:cxn ang="0">
                <a:pos x="64" y="331"/>
              </a:cxn>
              <a:cxn ang="0">
                <a:pos x="64" y="316"/>
              </a:cxn>
              <a:cxn ang="0">
                <a:pos x="1" y="316"/>
              </a:cxn>
              <a:cxn ang="0">
                <a:pos x="1" y="327"/>
              </a:cxn>
              <a:cxn ang="0">
                <a:pos x="74" y="433"/>
              </a:cxn>
              <a:cxn ang="0">
                <a:pos x="982" y="433"/>
              </a:cxn>
              <a:cxn ang="0">
                <a:pos x="982" y="0"/>
              </a:cxn>
              <a:cxn ang="0">
                <a:pos x="74" y="0"/>
              </a:cxn>
              <a:cxn ang="0">
                <a:pos x="101" y="62"/>
              </a:cxn>
              <a:cxn ang="0">
                <a:pos x="135" y="103"/>
              </a:cxn>
              <a:cxn ang="0">
                <a:pos x="135" y="179"/>
              </a:cxn>
              <a:cxn ang="0">
                <a:pos x="101" y="221"/>
              </a:cxn>
              <a:cxn ang="0">
                <a:pos x="74" y="209"/>
              </a:cxn>
              <a:cxn ang="0">
                <a:pos x="67" y="179"/>
              </a:cxn>
              <a:cxn ang="0">
                <a:pos x="67" y="103"/>
              </a:cxn>
              <a:cxn ang="0">
                <a:pos x="74" y="73"/>
              </a:cxn>
              <a:cxn ang="0">
                <a:pos x="101" y="62"/>
              </a:cxn>
            </a:cxnLst>
            <a:rect l="0" t="0" r="r" b="b"/>
            <a:pathLst>
              <a:path w="982" h="433">
                <a:moveTo>
                  <a:pt x="74" y="0"/>
                </a:moveTo>
                <a:cubicBezTo>
                  <a:pt x="26" y="10"/>
                  <a:pt x="0" y="49"/>
                  <a:pt x="0" y="107"/>
                </a:cubicBezTo>
                <a:cubicBezTo>
                  <a:pt x="0" y="184"/>
                  <a:pt x="0" y="184"/>
                  <a:pt x="0" y="184"/>
                </a:cubicBezTo>
                <a:cubicBezTo>
                  <a:pt x="0" y="247"/>
                  <a:pt x="25" y="281"/>
                  <a:pt x="74" y="281"/>
                </a:cubicBezTo>
                <a:cubicBezTo>
                  <a:pt x="74" y="281"/>
                  <a:pt x="74" y="281"/>
                  <a:pt x="74" y="281"/>
                </a:cubicBezTo>
                <a:cubicBezTo>
                  <a:pt x="103" y="281"/>
                  <a:pt x="124" y="268"/>
                  <a:pt x="135" y="244"/>
                </a:cubicBezTo>
                <a:cubicBezTo>
                  <a:pt x="135" y="321"/>
                  <a:pt x="135" y="321"/>
                  <a:pt x="135" y="321"/>
                </a:cubicBezTo>
                <a:cubicBezTo>
                  <a:pt x="135" y="361"/>
                  <a:pt x="122" y="373"/>
                  <a:pt x="99" y="373"/>
                </a:cubicBezTo>
                <a:cubicBezTo>
                  <a:pt x="88" y="373"/>
                  <a:pt x="80" y="370"/>
                  <a:pt x="74" y="364"/>
                </a:cubicBezTo>
                <a:cubicBezTo>
                  <a:pt x="68" y="357"/>
                  <a:pt x="64" y="347"/>
                  <a:pt x="64" y="331"/>
                </a:cubicBezTo>
                <a:cubicBezTo>
                  <a:pt x="64" y="316"/>
                  <a:pt x="64" y="316"/>
                  <a:pt x="64" y="316"/>
                </a:cubicBezTo>
                <a:cubicBezTo>
                  <a:pt x="1" y="316"/>
                  <a:pt x="1" y="316"/>
                  <a:pt x="1" y="316"/>
                </a:cubicBezTo>
                <a:cubicBezTo>
                  <a:pt x="1" y="327"/>
                  <a:pt x="1" y="327"/>
                  <a:pt x="1" y="327"/>
                </a:cubicBezTo>
                <a:cubicBezTo>
                  <a:pt x="1" y="385"/>
                  <a:pt x="26" y="424"/>
                  <a:pt x="74" y="433"/>
                </a:cubicBezTo>
                <a:cubicBezTo>
                  <a:pt x="982" y="433"/>
                  <a:pt x="982" y="433"/>
                  <a:pt x="982" y="433"/>
                </a:cubicBezTo>
                <a:cubicBezTo>
                  <a:pt x="982" y="0"/>
                  <a:pt x="982" y="0"/>
                  <a:pt x="982" y="0"/>
                </a:cubicBezTo>
                <a:cubicBezTo>
                  <a:pt x="74" y="0"/>
                  <a:pt x="74" y="0"/>
                  <a:pt x="74" y="0"/>
                </a:cubicBezTo>
                <a:close/>
                <a:moveTo>
                  <a:pt x="101" y="62"/>
                </a:moveTo>
                <a:cubicBezTo>
                  <a:pt x="122" y="62"/>
                  <a:pt x="135" y="73"/>
                  <a:pt x="135" y="103"/>
                </a:cubicBezTo>
                <a:cubicBezTo>
                  <a:pt x="135" y="179"/>
                  <a:pt x="135" y="179"/>
                  <a:pt x="135" y="179"/>
                </a:cubicBezTo>
                <a:cubicBezTo>
                  <a:pt x="135" y="209"/>
                  <a:pt x="122" y="221"/>
                  <a:pt x="101" y="221"/>
                </a:cubicBezTo>
                <a:cubicBezTo>
                  <a:pt x="89" y="221"/>
                  <a:pt x="80" y="217"/>
                  <a:pt x="74" y="209"/>
                </a:cubicBezTo>
                <a:cubicBezTo>
                  <a:pt x="69" y="202"/>
                  <a:pt x="67" y="192"/>
                  <a:pt x="67" y="179"/>
                </a:cubicBezTo>
                <a:cubicBezTo>
                  <a:pt x="67" y="103"/>
                  <a:pt x="67" y="103"/>
                  <a:pt x="67" y="103"/>
                </a:cubicBezTo>
                <a:cubicBezTo>
                  <a:pt x="67" y="89"/>
                  <a:pt x="69" y="80"/>
                  <a:pt x="74" y="73"/>
                </a:cubicBezTo>
                <a:cubicBezTo>
                  <a:pt x="80" y="65"/>
                  <a:pt x="89" y="62"/>
                  <a:pt x="101" y="62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BC118AC1-EB2E-4FC1-9EBC-991ACC3D5FA7}"/>
              </a:ext>
            </a:extLst>
          </p:cNvPr>
          <p:cNvSpPr txBox="1"/>
          <p:nvPr/>
        </p:nvSpPr>
        <p:spPr>
          <a:xfrm>
            <a:off x="518400" y="1242000"/>
            <a:ext cx="8352000" cy="50400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8A5FED0A-8D90-4C5C-9726-984AFA5A9FA7}"/>
              </a:ext>
            </a:extLst>
          </p:cNvPr>
          <p:cNvSpPr txBox="1"/>
          <p:nvPr/>
        </p:nvSpPr>
        <p:spPr>
          <a:xfrm>
            <a:off x="1175131" y="1317129"/>
            <a:ext cx="1135380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Lavoro e occupabilità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78204A39-6512-480C-8D47-4DC5829E80F3}"/>
              </a:ext>
            </a:extLst>
          </p:cNvPr>
          <p:cNvSpPr txBox="1"/>
          <p:nvPr/>
        </p:nvSpPr>
        <p:spPr>
          <a:xfrm>
            <a:off x="2488823" y="1379624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100,00 M€</a:t>
            </a:r>
          </a:p>
        </p:txBody>
      </p:sp>
      <p:pic>
        <p:nvPicPr>
          <p:cNvPr id="250" name="Picture 249">
            <a:extLst>
              <a:ext uri="{FF2B5EF4-FFF2-40B4-BE49-F238E27FC236}">
                <a16:creationId xmlns:a16="http://schemas.microsoft.com/office/drawing/2014/main" id="{B97A4646-A317-404B-B677-8E89A3D978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987" y="1389810"/>
            <a:ext cx="485031" cy="371176"/>
          </a:xfrm>
          <a:prstGeom prst="rect">
            <a:avLst/>
          </a:prstGeom>
        </p:spPr>
      </p:pic>
      <p:sp>
        <p:nvSpPr>
          <p:cNvPr id="252" name="TextBox 251">
            <a:extLst>
              <a:ext uri="{FF2B5EF4-FFF2-40B4-BE49-F238E27FC236}">
                <a16:creationId xmlns:a16="http://schemas.microsoft.com/office/drawing/2014/main" id="{F672BE2C-72A5-450F-8B77-347AE624F131}"/>
              </a:ext>
            </a:extLst>
          </p:cNvPr>
          <p:cNvSpPr txBox="1"/>
          <p:nvPr/>
        </p:nvSpPr>
        <p:spPr>
          <a:xfrm>
            <a:off x="4417638" y="1371634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54,84M€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E104BF4A-BE1E-483E-B99F-3E1B7AEE2B64}"/>
              </a:ext>
            </a:extLst>
          </p:cNvPr>
          <p:cNvSpPr txBox="1"/>
          <p:nvPr/>
        </p:nvSpPr>
        <p:spPr>
          <a:xfrm>
            <a:off x="6731541" y="1354680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50,84 M€</a:t>
            </a:r>
          </a:p>
        </p:txBody>
      </p:sp>
      <p:sp>
        <p:nvSpPr>
          <p:cNvPr id="264" name="Freeform 8">
            <a:extLst>
              <a:ext uri="{FF2B5EF4-FFF2-40B4-BE49-F238E27FC236}">
                <a16:creationId xmlns:a16="http://schemas.microsoft.com/office/drawing/2014/main" id="{BD1F2FC9-FBCE-4427-94DA-87085C97D488}"/>
              </a:ext>
            </a:extLst>
          </p:cNvPr>
          <p:cNvSpPr>
            <a:spLocks noChangeAspect="1" noEditPoints="1"/>
          </p:cNvSpPr>
          <p:nvPr/>
        </p:nvSpPr>
        <p:spPr bwMode="gray">
          <a:xfrm>
            <a:off x="257199" y="1779824"/>
            <a:ext cx="1348838" cy="479502"/>
          </a:xfrm>
          <a:custGeom>
            <a:avLst/>
            <a:gdLst/>
            <a:ahLst/>
            <a:cxnLst>
              <a:cxn ang="0">
                <a:pos x="76" y="4"/>
              </a:cxn>
              <a:cxn ang="0">
                <a:pos x="76" y="4"/>
              </a:cxn>
              <a:cxn ang="0">
                <a:pos x="0" y="107"/>
              </a:cxn>
              <a:cxn ang="0">
                <a:pos x="0" y="120"/>
              </a:cxn>
              <a:cxn ang="0">
                <a:pos x="41" y="206"/>
              </a:cxn>
              <a:cxn ang="0">
                <a:pos x="0" y="294"/>
              </a:cxn>
              <a:cxn ang="0">
                <a:pos x="0" y="327"/>
              </a:cxn>
              <a:cxn ang="0">
                <a:pos x="76" y="431"/>
              </a:cxn>
              <a:cxn ang="0">
                <a:pos x="104" y="434"/>
              </a:cxn>
              <a:cxn ang="0">
                <a:pos x="984" y="434"/>
              </a:cxn>
              <a:cxn ang="0">
                <a:pos x="984" y="0"/>
              </a:cxn>
              <a:cxn ang="0">
                <a:pos x="105" y="0"/>
              </a:cxn>
              <a:cxn ang="0">
                <a:pos x="76" y="4"/>
              </a:cxn>
              <a:cxn ang="0">
                <a:pos x="142" y="325"/>
              </a:cxn>
              <a:cxn ang="0">
                <a:pos x="104" y="373"/>
              </a:cxn>
              <a:cxn ang="0">
                <a:pos x="76" y="361"/>
              </a:cxn>
              <a:cxn ang="0">
                <a:pos x="67" y="325"/>
              </a:cxn>
              <a:cxn ang="0">
                <a:pos x="67" y="286"/>
              </a:cxn>
              <a:cxn ang="0">
                <a:pos x="76" y="250"/>
              </a:cxn>
              <a:cxn ang="0">
                <a:pos x="104" y="238"/>
              </a:cxn>
              <a:cxn ang="0">
                <a:pos x="142" y="286"/>
              </a:cxn>
              <a:cxn ang="0">
                <a:pos x="142" y="325"/>
              </a:cxn>
              <a:cxn ang="0">
                <a:pos x="142" y="110"/>
              </a:cxn>
              <a:cxn ang="0">
                <a:pos x="142" y="133"/>
              </a:cxn>
              <a:cxn ang="0">
                <a:pos x="104" y="178"/>
              </a:cxn>
              <a:cxn ang="0">
                <a:pos x="76" y="167"/>
              </a:cxn>
              <a:cxn ang="0">
                <a:pos x="67" y="133"/>
              </a:cxn>
              <a:cxn ang="0">
                <a:pos x="67" y="110"/>
              </a:cxn>
              <a:cxn ang="0">
                <a:pos x="76" y="73"/>
              </a:cxn>
              <a:cxn ang="0">
                <a:pos x="104" y="61"/>
              </a:cxn>
              <a:cxn ang="0">
                <a:pos x="142" y="110"/>
              </a:cxn>
            </a:cxnLst>
            <a:rect l="0" t="0" r="r" b="b"/>
            <a:pathLst>
              <a:path w="984" h="434">
                <a:moveTo>
                  <a:pt x="76" y="4"/>
                </a:moveTo>
                <a:cubicBezTo>
                  <a:pt x="76" y="4"/>
                  <a:pt x="76" y="4"/>
                  <a:pt x="76" y="4"/>
                </a:cubicBezTo>
                <a:cubicBezTo>
                  <a:pt x="27" y="13"/>
                  <a:pt x="0" y="50"/>
                  <a:pt x="0" y="107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62"/>
                  <a:pt x="14" y="191"/>
                  <a:pt x="41" y="206"/>
                </a:cubicBezTo>
                <a:cubicBezTo>
                  <a:pt x="12" y="222"/>
                  <a:pt x="0" y="253"/>
                  <a:pt x="0" y="294"/>
                </a:cubicBezTo>
                <a:cubicBezTo>
                  <a:pt x="0" y="327"/>
                  <a:pt x="0" y="327"/>
                  <a:pt x="0" y="327"/>
                </a:cubicBezTo>
                <a:cubicBezTo>
                  <a:pt x="0" y="384"/>
                  <a:pt x="33" y="420"/>
                  <a:pt x="76" y="431"/>
                </a:cubicBezTo>
                <a:cubicBezTo>
                  <a:pt x="80" y="432"/>
                  <a:pt x="76" y="432"/>
                  <a:pt x="104" y="434"/>
                </a:cubicBezTo>
                <a:cubicBezTo>
                  <a:pt x="984" y="434"/>
                  <a:pt x="984" y="434"/>
                  <a:pt x="984" y="434"/>
                </a:cubicBezTo>
                <a:cubicBezTo>
                  <a:pt x="984" y="0"/>
                  <a:pt x="984" y="0"/>
                  <a:pt x="984" y="0"/>
                </a:cubicBezTo>
                <a:cubicBezTo>
                  <a:pt x="105" y="0"/>
                  <a:pt x="105" y="0"/>
                  <a:pt x="105" y="0"/>
                </a:cubicBezTo>
                <a:lnTo>
                  <a:pt x="76" y="4"/>
                </a:lnTo>
                <a:close/>
                <a:moveTo>
                  <a:pt x="142" y="325"/>
                </a:moveTo>
                <a:cubicBezTo>
                  <a:pt x="141" y="363"/>
                  <a:pt x="125" y="373"/>
                  <a:pt x="104" y="373"/>
                </a:cubicBezTo>
                <a:cubicBezTo>
                  <a:pt x="93" y="373"/>
                  <a:pt x="83" y="370"/>
                  <a:pt x="76" y="361"/>
                </a:cubicBezTo>
                <a:cubicBezTo>
                  <a:pt x="70" y="354"/>
                  <a:pt x="67" y="342"/>
                  <a:pt x="67" y="325"/>
                </a:cubicBezTo>
                <a:cubicBezTo>
                  <a:pt x="67" y="286"/>
                  <a:pt x="67" y="286"/>
                  <a:pt x="67" y="286"/>
                </a:cubicBezTo>
                <a:cubicBezTo>
                  <a:pt x="67" y="270"/>
                  <a:pt x="70" y="258"/>
                  <a:pt x="76" y="250"/>
                </a:cubicBezTo>
                <a:cubicBezTo>
                  <a:pt x="82" y="242"/>
                  <a:pt x="92" y="238"/>
                  <a:pt x="104" y="238"/>
                </a:cubicBezTo>
                <a:cubicBezTo>
                  <a:pt x="128" y="238"/>
                  <a:pt x="142" y="253"/>
                  <a:pt x="142" y="286"/>
                </a:cubicBezTo>
                <a:lnTo>
                  <a:pt x="142" y="325"/>
                </a:lnTo>
                <a:close/>
                <a:moveTo>
                  <a:pt x="142" y="110"/>
                </a:moveTo>
                <a:cubicBezTo>
                  <a:pt x="142" y="133"/>
                  <a:pt x="142" y="133"/>
                  <a:pt x="142" y="133"/>
                </a:cubicBezTo>
                <a:cubicBezTo>
                  <a:pt x="142" y="167"/>
                  <a:pt x="125" y="178"/>
                  <a:pt x="104" y="178"/>
                </a:cubicBezTo>
                <a:cubicBezTo>
                  <a:pt x="93" y="178"/>
                  <a:pt x="83" y="175"/>
                  <a:pt x="76" y="167"/>
                </a:cubicBezTo>
                <a:cubicBezTo>
                  <a:pt x="70" y="160"/>
                  <a:pt x="67" y="149"/>
                  <a:pt x="67" y="133"/>
                </a:cubicBezTo>
                <a:cubicBezTo>
                  <a:pt x="67" y="110"/>
                  <a:pt x="67" y="110"/>
                  <a:pt x="67" y="110"/>
                </a:cubicBezTo>
                <a:cubicBezTo>
                  <a:pt x="67" y="92"/>
                  <a:pt x="70" y="80"/>
                  <a:pt x="76" y="73"/>
                </a:cubicBezTo>
                <a:cubicBezTo>
                  <a:pt x="83" y="64"/>
                  <a:pt x="93" y="61"/>
                  <a:pt x="104" y="61"/>
                </a:cubicBezTo>
                <a:cubicBezTo>
                  <a:pt x="125" y="61"/>
                  <a:pt x="142" y="72"/>
                  <a:pt x="142" y="110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22BBE413-ABFD-4C74-9CC0-08906E0D9CE4}"/>
              </a:ext>
            </a:extLst>
          </p:cNvPr>
          <p:cNvSpPr txBox="1"/>
          <p:nvPr/>
        </p:nvSpPr>
        <p:spPr>
          <a:xfrm>
            <a:off x="518400" y="1766160"/>
            <a:ext cx="8352000" cy="50400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C770AEB1-1071-452C-AD97-7B2487F6741D}"/>
              </a:ext>
            </a:extLst>
          </p:cNvPr>
          <p:cNvSpPr txBox="1"/>
          <p:nvPr/>
        </p:nvSpPr>
        <p:spPr>
          <a:xfrm>
            <a:off x="1187576" y="1838375"/>
            <a:ext cx="1188000" cy="377896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Riqualificazione urbana</a:t>
            </a:r>
          </a:p>
        </p:txBody>
      </p:sp>
      <p:pic>
        <p:nvPicPr>
          <p:cNvPr id="267" name="Picture 266">
            <a:extLst>
              <a:ext uri="{FF2B5EF4-FFF2-40B4-BE49-F238E27FC236}">
                <a16:creationId xmlns:a16="http://schemas.microsoft.com/office/drawing/2014/main" id="{E1D1CCE4-7A15-4BF6-B861-267058F351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6294" y="1897868"/>
            <a:ext cx="532164" cy="435603"/>
          </a:xfrm>
          <a:prstGeom prst="rect">
            <a:avLst/>
          </a:prstGeom>
        </p:spPr>
      </p:pic>
      <p:sp>
        <p:nvSpPr>
          <p:cNvPr id="268" name="TextBox 267">
            <a:extLst>
              <a:ext uri="{FF2B5EF4-FFF2-40B4-BE49-F238E27FC236}">
                <a16:creationId xmlns:a16="http://schemas.microsoft.com/office/drawing/2014/main" id="{BB12FB70-BE92-4038-BDF7-C35768B6CCA0}"/>
              </a:ext>
            </a:extLst>
          </p:cNvPr>
          <p:cNvSpPr txBox="1"/>
          <p:nvPr/>
        </p:nvSpPr>
        <p:spPr>
          <a:xfrm>
            <a:off x="2488824" y="1888823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50,80 M€</a:t>
            </a:r>
          </a:p>
        </p:txBody>
      </p:sp>
      <p:sp>
        <p:nvSpPr>
          <p:cNvPr id="269" name="Shape 1350">
            <a:extLst>
              <a:ext uri="{FF2B5EF4-FFF2-40B4-BE49-F238E27FC236}">
                <a16:creationId xmlns:a16="http://schemas.microsoft.com/office/drawing/2014/main" id="{413A02ED-E214-491B-8EBF-D584483A35C0}"/>
              </a:ext>
            </a:extLst>
          </p:cNvPr>
          <p:cNvSpPr>
            <a:spLocks noChangeAspect="1"/>
          </p:cNvSpPr>
          <p:nvPr/>
        </p:nvSpPr>
        <p:spPr>
          <a:xfrm>
            <a:off x="5944235" y="1813035"/>
            <a:ext cx="503312" cy="39752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4A93AFE0-6407-4674-BFAA-FA4395E7747A}"/>
              </a:ext>
            </a:extLst>
          </p:cNvPr>
          <p:cNvSpPr txBox="1"/>
          <p:nvPr/>
        </p:nvSpPr>
        <p:spPr>
          <a:xfrm>
            <a:off x="4446156" y="1897025"/>
            <a:ext cx="1078345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50,00 M€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AC8CEC88-3A58-4902-9DAF-503D05C30485}"/>
              </a:ext>
            </a:extLst>
          </p:cNvPr>
          <p:cNvSpPr txBox="1"/>
          <p:nvPr/>
        </p:nvSpPr>
        <p:spPr>
          <a:xfrm>
            <a:off x="6728638" y="1873297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46,44 M€</a:t>
            </a:r>
          </a:p>
        </p:txBody>
      </p:sp>
      <p:sp>
        <p:nvSpPr>
          <p:cNvPr id="282" name="Freeform 8">
            <a:extLst>
              <a:ext uri="{FF2B5EF4-FFF2-40B4-BE49-F238E27FC236}">
                <a16:creationId xmlns:a16="http://schemas.microsoft.com/office/drawing/2014/main" id="{84B571AE-6445-4C2B-A49F-E855A3C83299}"/>
              </a:ext>
            </a:extLst>
          </p:cNvPr>
          <p:cNvSpPr>
            <a:spLocks noChangeAspect="1"/>
          </p:cNvSpPr>
          <p:nvPr/>
        </p:nvSpPr>
        <p:spPr bwMode="gray">
          <a:xfrm>
            <a:off x="264126" y="3916156"/>
            <a:ext cx="1695621" cy="442293"/>
          </a:xfrm>
          <a:custGeom>
            <a:avLst/>
            <a:gdLst>
              <a:gd name="T0" fmla="*/ 1028 w 1028"/>
              <a:gd name="T1" fmla="*/ 0 h 420"/>
              <a:gd name="T2" fmla="*/ 118 w 1028"/>
              <a:gd name="T3" fmla="*/ 0 h 420"/>
              <a:gd name="T4" fmla="*/ 72 w 1028"/>
              <a:gd name="T5" fmla="*/ 0 h 420"/>
              <a:gd name="T6" fmla="*/ 0 w 1028"/>
              <a:gd name="T7" fmla="*/ 52 h 420"/>
              <a:gd name="T8" fmla="*/ 0 w 1028"/>
              <a:gd name="T9" fmla="*/ 99 h 420"/>
              <a:gd name="T10" fmla="*/ 51 w 1028"/>
              <a:gd name="T11" fmla="*/ 99 h 420"/>
              <a:gd name="T12" fmla="*/ 51 w 1028"/>
              <a:gd name="T13" fmla="*/ 420 h 420"/>
              <a:gd name="T14" fmla="*/ 1028 w 1028"/>
              <a:gd name="T15" fmla="*/ 420 h 420"/>
              <a:gd name="T16" fmla="*/ 1028 w 1028"/>
              <a:gd name="T17" fmla="*/ 0 h 42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0000 w 11634"/>
              <a:gd name="connsiteY7" fmla="*/ 10000 h 10000"/>
              <a:gd name="connsiteX8" fmla="*/ 11634 w 11634"/>
              <a:gd name="connsiteY8" fmla="*/ 0 h 1000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1634 w 11634"/>
              <a:gd name="connsiteY7" fmla="*/ 9929 h 10000"/>
              <a:gd name="connsiteX8" fmla="*/ 11634 w 11634"/>
              <a:gd name="connsiteY8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34" h="10000">
                <a:moveTo>
                  <a:pt x="11634" y="0"/>
                </a:moveTo>
                <a:lnTo>
                  <a:pt x="1148" y="0"/>
                </a:lnTo>
                <a:lnTo>
                  <a:pt x="700" y="0"/>
                </a:lnTo>
                <a:cubicBezTo>
                  <a:pt x="603" y="667"/>
                  <a:pt x="486" y="1238"/>
                  <a:pt x="0" y="1238"/>
                </a:cubicBezTo>
                <a:lnTo>
                  <a:pt x="0" y="2357"/>
                </a:lnTo>
                <a:lnTo>
                  <a:pt x="496" y="2357"/>
                </a:lnTo>
                <a:lnTo>
                  <a:pt x="496" y="10000"/>
                </a:lnTo>
                <a:lnTo>
                  <a:pt x="11634" y="9929"/>
                </a:lnTo>
                <a:lnTo>
                  <a:pt x="11634" y="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D0E4AE4C-8FC0-40F5-8E18-AAA2135CFF58}"/>
              </a:ext>
            </a:extLst>
          </p:cNvPr>
          <p:cNvSpPr txBox="1"/>
          <p:nvPr/>
        </p:nvSpPr>
        <p:spPr>
          <a:xfrm>
            <a:off x="518400" y="3862800"/>
            <a:ext cx="8353025" cy="503398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CE0BB0D0-11E5-4D60-9942-89DCED96D872}"/>
              </a:ext>
            </a:extLst>
          </p:cNvPr>
          <p:cNvSpPr txBox="1"/>
          <p:nvPr/>
        </p:nvSpPr>
        <p:spPr>
          <a:xfrm>
            <a:off x="1213886" y="3963637"/>
            <a:ext cx="1135380" cy="377896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Ricerca e innovazione</a:t>
            </a:r>
          </a:p>
        </p:txBody>
      </p:sp>
      <p:cxnSp>
        <p:nvCxnSpPr>
          <p:cNvPr id="285" name="Gerade Verbindung 37">
            <a:extLst>
              <a:ext uri="{FF2B5EF4-FFF2-40B4-BE49-F238E27FC236}">
                <a16:creationId xmlns:a16="http://schemas.microsoft.com/office/drawing/2014/main" id="{EDD2E600-5EC8-4F6F-9F40-7F7B68AC489C}"/>
              </a:ext>
            </a:extLst>
          </p:cNvPr>
          <p:cNvCxnSpPr/>
          <p:nvPr/>
        </p:nvCxnSpPr>
        <p:spPr>
          <a:xfrm flipV="1">
            <a:off x="529700" y="4349541"/>
            <a:ext cx="476912" cy="0"/>
          </a:xfrm>
          <a:prstGeom prst="line">
            <a:avLst/>
          </a:prstGeom>
          <a:solidFill>
            <a:srgbClr val="219965"/>
          </a:solidFill>
          <a:ln w="38100">
            <a:solidFill>
              <a:srgbClr val="2199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Freeform 11">
            <a:extLst>
              <a:ext uri="{FF2B5EF4-FFF2-40B4-BE49-F238E27FC236}">
                <a16:creationId xmlns:a16="http://schemas.microsoft.com/office/drawing/2014/main" id="{0BB4BBBA-C684-43C1-BF7F-0983670EA286}"/>
              </a:ext>
            </a:extLst>
          </p:cNvPr>
          <p:cNvSpPr>
            <a:spLocks/>
          </p:cNvSpPr>
          <p:nvPr/>
        </p:nvSpPr>
        <p:spPr bwMode="auto">
          <a:xfrm>
            <a:off x="699046" y="4237814"/>
            <a:ext cx="134873" cy="132793"/>
          </a:xfrm>
          <a:custGeom>
            <a:avLst/>
            <a:gdLst>
              <a:gd name="T0" fmla="*/ 179 w 269"/>
              <a:gd name="T1" fmla="*/ 109 h 324"/>
              <a:gd name="T2" fmla="*/ 179 w 269"/>
              <a:gd name="T3" fmla="*/ 21 h 324"/>
              <a:gd name="T4" fmla="*/ 180 w 269"/>
              <a:gd name="T5" fmla="*/ 21 h 324"/>
              <a:gd name="T6" fmla="*/ 191 w 269"/>
              <a:gd name="T7" fmla="*/ 10 h 324"/>
              <a:gd name="T8" fmla="*/ 180 w 269"/>
              <a:gd name="T9" fmla="*/ 0 h 324"/>
              <a:gd name="T10" fmla="*/ 94 w 269"/>
              <a:gd name="T11" fmla="*/ 0 h 324"/>
              <a:gd name="T12" fmla="*/ 83 w 269"/>
              <a:gd name="T13" fmla="*/ 10 h 324"/>
              <a:gd name="T14" fmla="*/ 94 w 269"/>
              <a:gd name="T15" fmla="*/ 21 h 324"/>
              <a:gd name="T16" fmla="*/ 96 w 269"/>
              <a:gd name="T17" fmla="*/ 21 h 324"/>
              <a:gd name="T18" fmla="*/ 96 w 269"/>
              <a:gd name="T19" fmla="*/ 107 h 324"/>
              <a:gd name="T20" fmla="*/ 48 w 269"/>
              <a:gd name="T21" fmla="*/ 324 h 324"/>
              <a:gd name="T22" fmla="*/ 228 w 269"/>
              <a:gd name="T23" fmla="*/ 324 h 324"/>
              <a:gd name="T24" fmla="*/ 179 w 269"/>
              <a:gd name="T25" fmla="*/ 109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69" h="324">
                <a:moveTo>
                  <a:pt x="179" y="109"/>
                </a:moveTo>
                <a:cubicBezTo>
                  <a:pt x="180" y="98"/>
                  <a:pt x="179" y="21"/>
                  <a:pt x="179" y="21"/>
                </a:cubicBezTo>
                <a:cubicBezTo>
                  <a:pt x="180" y="21"/>
                  <a:pt x="180" y="21"/>
                  <a:pt x="180" y="21"/>
                </a:cubicBezTo>
                <a:cubicBezTo>
                  <a:pt x="187" y="21"/>
                  <a:pt x="191" y="16"/>
                  <a:pt x="191" y="10"/>
                </a:cubicBezTo>
                <a:cubicBezTo>
                  <a:pt x="191" y="3"/>
                  <a:pt x="187" y="0"/>
                  <a:pt x="180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88" y="0"/>
                  <a:pt x="83" y="3"/>
                  <a:pt x="83" y="10"/>
                </a:cubicBezTo>
                <a:cubicBezTo>
                  <a:pt x="83" y="16"/>
                  <a:pt x="88" y="21"/>
                  <a:pt x="94" y="21"/>
                </a:cubicBezTo>
                <a:cubicBezTo>
                  <a:pt x="96" y="21"/>
                  <a:pt x="96" y="21"/>
                  <a:pt x="96" y="21"/>
                </a:cubicBezTo>
                <a:cubicBezTo>
                  <a:pt x="96" y="51"/>
                  <a:pt x="96" y="107"/>
                  <a:pt x="96" y="107"/>
                </a:cubicBezTo>
                <a:cubicBezTo>
                  <a:pt x="53" y="233"/>
                  <a:pt x="0" y="324"/>
                  <a:pt x="48" y="324"/>
                </a:cubicBezTo>
                <a:cubicBezTo>
                  <a:pt x="59" y="324"/>
                  <a:pt x="228" y="324"/>
                  <a:pt x="228" y="324"/>
                </a:cubicBezTo>
                <a:cubicBezTo>
                  <a:pt x="269" y="324"/>
                  <a:pt x="225" y="237"/>
                  <a:pt x="179" y="109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287" name="Freeform 12">
            <a:extLst>
              <a:ext uri="{FF2B5EF4-FFF2-40B4-BE49-F238E27FC236}">
                <a16:creationId xmlns:a16="http://schemas.microsoft.com/office/drawing/2014/main" id="{2DA01722-E033-4A8D-8454-1BF704544772}"/>
              </a:ext>
            </a:extLst>
          </p:cNvPr>
          <p:cNvSpPr>
            <a:spLocks/>
          </p:cNvSpPr>
          <p:nvPr/>
        </p:nvSpPr>
        <p:spPr bwMode="auto">
          <a:xfrm>
            <a:off x="832434" y="4237814"/>
            <a:ext cx="134661" cy="132793"/>
          </a:xfrm>
          <a:custGeom>
            <a:avLst/>
            <a:gdLst>
              <a:gd name="T0" fmla="*/ 179 w 269"/>
              <a:gd name="T1" fmla="*/ 109 h 324"/>
              <a:gd name="T2" fmla="*/ 179 w 269"/>
              <a:gd name="T3" fmla="*/ 21 h 324"/>
              <a:gd name="T4" fmla="*/ 180 w 269"/>
              <a:gd name="T5" fmla="*/ 21 h 324"/>
              <a:gd name="T6" fmla="*/ 191 w 269"/>
              <a:gd name="T7" fmla="*/ 10 h 324"/>
              <a:gd name="T8" fmla="*/ 180 w 269"/>
              <a:gd name="T9" fmla="*/ 0 h 324"/>
              <a:gd name="T10" fmla="*/ 94 w 269"/>
              <a:gd name="T11" fmla="*/ 0 h 324"/>
              <a:gd name="T12" fmla="*/ 83 w 269"/>
              <a:gd name="T13" fmla="*/ 10 h 324"/>
              <a:gd name="T14" fmla="*/ 94 w 269"/>
              <a:gd name="T15" fmla="*/ 21 h 324"/>
              <a:gd name="T16" fmla="*/ 96 w 269"/>
              <a:gd name="T17" fmla="*/ 21 h 324"/>
              <a:gd name="T18" fmla="*/ 96 w 269"/>
              <a:gd name="T19" fmla="*/ 107 h 324"/>
              <a:gd name="T20" fmla="*/ 48 w 269"/>
              <a:gd name="T21" fmla="*/ 324 h 324"/>
              <a:gd name="T22" fmla="*/ 228 w 269"/>
              <a:gd name="T23" fmla="*/ 324 h 324"/>
              <a:gd name="T24" fmla="*/ 179 w 269"/>
              <a:gd name="T25" fmla="*/ 109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69" h="324">
                <a:moveTo>
                  <a:pt x="179" y="109"/>
                </a:moveTo>
                <a:cubicBezTo>
                  <a:pt x="180" y="98"/>
                  <a:pt x="179" y="21"/>
                  <a:pt x="179" y="21"/>
                </a:cubicBezTo>
                <a:cubicBezTo>
                  <a:pt x="180" y="21"/>
                  <a:pt x="180" y="21"/>
                  <a:pt x="180" y="21"/>
                </a:cubicBezTo>
                <a:cubicBezTo>
                  <a:pt x="187" y="21"/>
                  <a:pt x="191" y="16"/>
                  <a:pt x="191" y="10"/>
                </a:cubicBezTo>
                <a:cubicBezTo>
                  <a:pt x="191" y="3"/>
                  <a:pt x="187" y="0"/>
                  <a:pt x="180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88" y="0"/>
                  <a:pt x="83" y="3"/>
                  <a:pt x="83" y="10"/>
                </a:cubicBezTo>
                <a:cubicBezTo>
                  <a:pt x="83" y="16"/>
                  <a:pt x="88" y="21"/>
                  <a:pt x="94" y="21"/>
                </a:cubicBezTo>
                <a:cubicBezTo>
                  <a:pt x="96" y="21"/>
                  <a:pt x="96" y="21"/>
                  <a:pt x="96" y="21"/>
                </a:cubicBezTo>
                <a:cubicBezTo>
                  <a:pt x="96" y="51"/>
                  <a:pt x="96" y="107"/>
                  <a:pt x="96" y="107"/>
                </a:cubicBezTo>
                <a:cubicBezTo>
                  <a:pt x="53" y="233"/>
                  <a:pt x="0" y="324"/>
                  <a:pt x="48" y="324"/>
                </a:cubicBezTo>
                <a:cubicBezTo>
                  <a:pt x="59" y="324"/>
                  <a:pt x="228" y="324"/>
                  <a:pt x="228" y="324"/>
                </a:cubicBezTo>
                <a:cubicBezTo>
                  <a:pt x="269" y="324"/>
                  <a:pt x="225" y="237"/>
                  <a:pt x="179" y="109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288" name="Freeform 13">
            <a:extLst>
              <a:ext uri="{FF2B5EF4-FFF2-40B4-BE49-F238E27FC236}">
                <a16:creationId xmlns:a16="http://schemas.microsoft.com/office/drawing/2014/main" id="{6A14C90C-9678-4302-B89B-38B0C6FF4766}"/>
              </a:ext>
            </a:extLst>
          </p:cNvPr>
          <p:cNvSpPr>
            <a:spLocks/>
          </p:cNvSpPr>
          <p:nvPr/>
        </p:nvSpPr>
        <p:spPr bwMode="auto">
          <a:xfrm>
            <a:off x="903052" y="4309156"/>
            <a:ext cx="122149" cy="61449"/>
          </a:xfrm>
          <a:custGeom>
            <a:avLst/>
            <a:gdLst>
              <a:gd name="T0" fmla="*/ 18 w 244"/>
              <a:gd name="T1" fmla="*/ 0 h 150"/>
              <a:gd name="T2" fmla="*/ 239 w 244"/>
              <a:gd name="T3" fmla="*/ 0 h 150"/>
              <a:gd name="T4" fmla="*/ 193 w 244"/>
              <a:gd name="T5" fmla="*/ 128 h 150"/>
              <a:gd name="T6" fmla="*/ 192 w 244"/>
              <a:gd name="T7" fmla="*/ 150 h 150"/>
              <a:gd name="T8" fmla="*/ 63 w 244"/>
              <a:gd name="T9" fmla="*/ 150 h 150"/>
              <a:gd name="T10" fmla="*/ 63 w 244"/>
              <a:gd name="T11" fmla="*/ 129 h 150"/>
              <a:gd name="T12" fmla="*/ 18 w 244"/>
              <a:gd name="T13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4" h="150">
                <a:moveTo>
                  <a:pt x="18" y="0"/>
                </a:moveTo>
                <a:cubicBezTo>
                  <a:pt x="239" y="0"/>
                  <a:pt x="239" y="0"/>
                  <a:pt x="239" y="0"/>
                </a:cubicBezTo>
                <a:cubicBezTo>
                  <a:pt x="239" y="20"/>
                  <a:pt x="244" y="113"/>
                  <a:pt x="193" y="128"/>
                </a:cubicBezTo>
                <a:cubicBezTo>
                  <a:pt x="193" y="134"/>
                  <a:pt x="192" y="150"/>
                  <a:pt x="192" y="150"/>
                </a:cubicBezTo>
                <a:cubicBezTo>
                  <a:pt x="182" y="150"/>
                  <a:pt x="63" y="150"/>
                  <a:pt x="63" y="150"/>
                </a:cubicBezTo>
                <a:cubicBezTo>
                  <a:pt x="63" y="129"/>
                  <a:pt x="63" y="129"/>
                  <a:pt x="63" y="129"/>
                </a:cubicBezTo>
                <a:cubicBezTo>
                  <a:pt x="58" y="129"/>
                  <a:pt x="0" y="91"/>
                  <a:pt x="18" y="0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289" name="Freeform 14">
            <a:extLst>
              <a:ext uri="{FF2B5EF4-FFF2-40B4-BE49-F238E27FC236}">
                <a16:creationId xmlns:a16="http://schemas.microsoft.com/office/drawing/2014/main" id="{ED4B3A4E-45DE-4F0E-93B9-5CF1A3F20B1A}"/>
              </a:ext>
            </a:extLst>
          </p:cNvPr>
          <p:cNvSpPr>
            <a:spLocks/>
          </p:cNvSpPr>
          <p:nvPr/>
        </p:nvSpPr>
        <p:spPr bwMode="auto">
          <a:xfrm>
            <a:off x="606374" y="4072213"/>
            <a:ext cx="131904" cy="172197"/>
          </a:xfrm>
          <a:custGeom>
            <a:avLst/>
            <a:gdLst>
              <a:gd name="T0" fmla="*/ 168 w 263"/>
              <a:gd name="T1" fmla="*/ 162 h 420"/>
              <a:gd name="T2" fmla="*/ 168 w 263"/>
              <a:gd name="T3" fmla="*/ 0 h 420"/>
              <a:gd name="T4" fmla="*/ 95 w 263"/>
              <a:gd name="T5" fmla="*/ 0 h 420"/>
              <a:gd name="T6" fmla="*/ 95 w 263"/>
              <a:gd name="T7" fmla="*/ 162 h 420"/>
              <a:gd name="T8" fmla="*/ 0 w 263"/>
              <a:gd name="T9" fmla="*/ 289 h 420"/>
              <a:gd name="T10" fmla="*/ 131 w 263"/>
              <a:gd name="T11" fmla="*/ 420 h 420"/>
              <a:gd name="T12" fmla="*/ 263 w 263"/>
              <a:gd name="T13" fmla="*/ 289 h 420"/>
              <a:gd name="T14" fmla="*/ 168 w 263"/>
              <a:gd name="T15" fmla="*/ 162 h 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3" h="420">
                <a:moveTo>
                  <a:pt x="168" y="162"/>
                </a:moveTo>
                <a:cubicBezTo>
                  <a:pt x="168" y="0"/>
                  <a:pt x="168" y="0"/>
                  <a:pt x="168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162"/>
                  <a:pt x="95" y="162"/>
                  <a:pt x="95" y="162"/>
                </a:cubicBezTo>
                <a:cubicBezTo>
                  <a:pt x="40" y="178"/>
                  <a:pt x="0" y="228"/>
                  <a:pt x="0" y="289"/>
                </a:cubicBezTo>
                <a:cubicBezTo>
                  <a:pt x="0" y="361"/>
                  <a:pt x="59" y="420"/>
                  <a:pt x="131" y="420"/>
                </a:cubicBezTo>
                <a:cubicBezTo>
                  <a:pt x="204" y="420"/>
                  <a:pt x="263" y="361"/>
                  <a:pt x="263" y="289"/>
                </a:cubicBezTo>
                <a:cubicBezTo>
                  <a:pt x="263" y="228"/>
                  <a:pt x="223" y="178"/>
                  <a:pt x="168" y="162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290" name="Freeform 15">
            <a:extLst>
              <a:ext uri="{FF2B5EF4-FFF2-40B4-BE49-F238E27FC236}">
                <a16:creationId xmlns:a16="http://schemas.microsoft.com/office/drawing/2014/main" id="{C5CFEEFA-9668-42B9-B49F-BD217BAEAE01}"/>
              </a:ext>
            </a:extLst>
          </p:cNvPr>
          <p:cNvSpPr>
            <a:spLocks/>
          </p:cNvSpPr>
          <p:nvPr/>
        </p:nvSpPr>
        <p:spPr bwMode="auto">
          <a:xfrm>
            <a:off x="526850" y="3969277"/>
            <a:ext cx="477993" cy="407925"/>
          </a:xfrm>
          <a:custGeom>
            <a:avLst/>
            <a:gdLst>
              <a:gd name="T0" fmla="*/ 182 w 2254"/>
              <a:gd name="T1" fmla="*/ 1715 h 2350"/>
              <a:gd name="T2" fmla="*/ 219 w 2254"/>
              <a:gd name="T3" fmla="*/ 1675 h 2350"/>
              <a:gd name="T4" fmla="*/ 245 w 2254"/>
              <a:gd name="T5" fmla="*/ 1637 h 2350"/>
              <a:gd name="T6" fmla="*/ 465 w 2254"/>
              <a:gd name="T7" fmla="*/ 1656 h 2350"/>
              <a:gd name="T8" fmla="*/ 907 w 2254"/>
              <a:gd name="T9" fmla="*/ 1580 h 2350"/>
              <a:gd name="T10" fmla="*/ 465 w 2254"/>
              <a:gd name="T11" fmla="*/ 1616 h 2350"/>
              <a:gd name="T12" fmla="*/ 245 w 2254"/>
              <a:gd name="T13" fmla="*/ 1580 h 2350"/>
              <a:gd name="T14" fmla="*/ 219 w 2254"/>
              <a:gd name="T15" fmla="*/ 1540 h 2350"/>
              <a:gd name="T16" fmla="*/ 182 w 2254"/>
              <a:gd name="T17" fmla="*/ 966 h 2350"/>
              <a:gd name="T18" fmla="*/ 219 w 2254"/>
              <a:gd name="T19" fmla="*/ 926 h 2350"/>
              <a:gd name="T20" fmla="*/ 245 w 2254"/>
              <a:gd name="T21" fmla="*/ 888 h 2350"/>
              <a:gd name="T22" fmla="*/ 465 w 2254"/>
              <a:gd name="T23" fmla="*/ 919 h 2350"/>
              <a:gd name="T24" fmla="*/ 907 w 2254"/>
              <a:gd name="T25" fmla="*/ 843 h 2350"/>
              <a:gd name="T26" fmla="*/ 465 w 2254"/>
              <a:gd name="T27" fmla="*/ 867 h 2350"/>
              <a:gd name="T28" fmla="*/ 245 w 2254"/>
              <a:gd name="T29" fmla="*/ 831 h 2350"/>
              <a:gd name="T30" fmla="*/ 219 w 2254"/>
              <a:gd name="T31" fmla="*/ 791 h 2350"/>
              <a:gd name="T32" fmla="*/ 182 w 2254"/>
              <a:gd name="T33" fmla="*/ 0 h 2350"/>
              <a:gd name="T34" fmla="*/ 134 w 2254"/>
              <a:gd name="T35" fmla="*/ 791 h 2350"/>
              <a:gd name="T36" fmla="*/ 99 w 2254"/>
              <a:gd name="T37" fmla="*/ 831 h 2350"/>
              <a:gd name="T38" fmla="*/ 71 w 2254"/>
              <a:gd name="T39" fmla="*/ 867 h 2350"/>
              <a:gd name="T40" fmla="*/ 0 w 2254"/>
              <a:gd name="T41" fmla="*/ 888 h 2350"/>
              <a:gd name="T42" fmla="*/ 71 w 2254"/>
              <a:gd name="T43" fmla="*/ 926 h 2350"/>
              <a:gd name="T44" fmla="*/ 99 w 2254"/>
              <a:gd name="T45" fmla="*/ 966 h 2350"/>
              <a:gd name="T46" fmla="*/ 134 w 2254"/>
              <a:gd name="T47" fmla="*/ 1540 h 2350"/>
              <a:gd name="T48" fmla="*/ 99 w 2254"/>
              <a:gd name="T49" fmla="*/ 1580 h 2350"/>
              <a:gd name="T50" fmla="*/ 71 w 2254"/>
              <a:gd name="T51" fmla="*/ 1616 h 2350"/>
              <a:gd name="T52" fmla="*/ 0 w 2254"/>
              <a:gd name="T53" fmla="*/ 1637 h 2350"/>
              <a:gd name="T54" fmla="*/ 71 w 2254"/>
              <a:gd name="T55" fmla="*/ 1675 h 2350"/>
              <a:gd name="T56" fmla="*/ 99 w 2254"/>
              <a:gd name="T57" fmla="*/ 1715 h 2350"/>
              <a:gd name="T58" fmla="*/ 134 w 2254"/>
              <a:gd name="T59" fmla="*/ 2303 h 2350"/>
              <a:gd name="T60" fmla="*/ 19 w 2254"/>
              <a:gd name="T61" fmla="*/ 2350 h 2350"/>
              <a:gd name="T62" fmla="*/ 2254 w 2254"/>
              <a:gd name="T63" fmla="*/ 2303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254" h="2350">
                <a:moveTo>
                  <a:pt x="182" y="2303"/>
                </a:moveTo>
                <a:lnTo>
                  <a:pt x="182" y="1715"/>
                </a:lnTo>
                <a:lnTo>
                  <a:pt x="219" y="1715"/>
                </a:lnTo>
                <a:lnTo>
                  <a:pt x="219" y="1675"/>
                </a:lnTo>
                <a:lnTo>
                  <a:pt x="245" y="1675"/>
                </a:lnTo>
                <a:lnTo>
                  <a:pt x="245" y="1637"/>
                </a:lnTo>
                <a:lnTo>
                  <a:pt x="465" y="1637"/>
                </a:lnTo>
                <a:lnTo>
                  <a:pt x="465" y="1656"/>
                </a:lnTo>
                <a:lnTo>
                  <a:pt x="907" y="1656"/>
                </a:lnTo>
                <a:lnTo>
                  <a:pt x="907" y="1580"/>
                </a:lnTo>
                <a:lnTo>
                  <a:pt x="465" y="1580"/>
                </a:lnTo>
                <a:lnTo>
                  <a:pt x="465" y="1616"/>
                </a:lnTo>
                <a:lnTo>
                  <a:pt x="245" y="1616"/>
                </a:lnTo>
                <a:lnTo>
                  <a:pt x="245" y="1580"/>
                </a:lnTo>
                <a:lnTo>
                  <a:pt x="219" y="1580"/>
                </a:lnTo>
                <a:lnTo>
                  <a:pt x="219" y="1540"/>
                </a:lnTo>
                <a:lnTo>
                  <a:pt x="182" y="1540"/>
                </a:lnTo>
                <a:lnTo>
                  <a:pt x="182" y="966"/>
                </a:lnTo>
                <a:lnTo>
                  <a:pt x="219" y="966"/>
                </a:lnTo>
                <a:lnTo>
                  <a:pt x="219" y="926"/>
                </a:lnTo>
                <a:lnTo>
                  <a:pt x="245" y="926"/>
                </a:lnTo>
                <a:lnTo>
                  <a:pt x="245" y="888"/>
                </a:lnTo>
                <a:lnTo>
                  <a:pt x="465" y="888"/>
                </a:lnTo>
                <a:lnTo>
                  <a:pt x="465" y="919"/>
                </a:lnTo>
                <a:lnTo>
                  <a:pt x="907" y="919"/>
                </a:lnTo>
                <a:lnTo>
                  <a:pt x="907" y="843"/>
                </a:lnTo>
                <a:lnTo>
                  <a:pt x="465" y="843"/>
                </a:lnTo>
                <a:lnTo>
                  <a:pt x="465" y="867"/>
                </a:lnTo>
                <a:lnTo>
                  <a:pt x="245" y="867"/>
                </a:lnTo>
                <a:lnTo>
                  <a:pt x="245" y="831"/>
                </a:lnTo>
                <a:lnTo>
                  <a:pt x="219" y="831"/>
                </a:lnTo>
                <a:lnTo>
                  <a:pt x="219" y="791"/>
                </a:lnTo>
                <a:lnTo>
                  <a:pt x="182" y="791"/>
                </a:lnTo>
                <a:lnTo>
                  <a:pt x="182" y="0"/>
                </a:lnTo>
                <a:lnTo>
                  <a:pt x="134" y="0"/>
                </a:lnTo>
                <a:lnTo>
                  <a:pt x="134" y="791"/>
                </a:lnTo>
                <a:lnTo>
                  <a:pt x="99" y="791"/>
                </a:lnTo>
                <a:lnTo>
                  <a:pt x="99" y="831"/>
                </a:lnTo>
                <a:lnTo>
                  <a:pt x="71" y="831"/>
                </a:lnTo>
                <a:lnTo>
                  <a:pt x="71" y="867"/>
                </a:lnTo>
                <a:lnTo>
                  <a:pt x="0" y="867"/>
                </a:lnTo>
                <a:lnTo>
                  <a:pt x="0" y="888"/>
                </a:lnTo>
                <a:lnTo>
                  <a:pt x="71" y="888"/>
                </a:lnTo>
                <a:lnTo>
                  <a:pt x="71" y="926"/>
                </a:lnTo>
                <a:lnTo>
                  <a:pt x="99" y="926"/>
                </a:lnTo>
                <a:lnTo>
                  <a:pt x="99" y="966"/>
                </a:lnTo>
                <a:lnTo>
                  <a:pt x="134" y="966"/>
                </a:lnTo>
                <a:lnTo>
                  <a:pt x="134" y="1540"/>
                </a:lnTo>
                <a:lnTo>
                  <a:pt x="99" y="1540"/>
                </a:lnTo>
                <a:lnTo>
                  <a:pt x="99" y="1580"/>
                </a:lnTo>
                <a:lnTo>
                  <a:pt x="71" y="1580"/>
                </a:lnTo>
                <a:lnTo>
                  <a:pt x="71" y="1616"/>
                </a:lnTo>
                <a:lnTo>
                  <a:pt x="0" y="1616"/>
                </a:lnTo>
                <a:lnTo>
                  <a:pt x="0" y="1637"/>
                </a:lnTo>
                <a:lnTo>
                  <a:pt x="71" y="1637"/>
                </a:lnTo>
                <a:lnTo>
                  <a:pt x="71" y="1675"/>
                </a:lnTo>
                <a:lnTo>
                  <a:pt x="99" y="1675"/>
                </a:lnTo>
                <a:lnTo>
                  <a:pt x="99" y="1715"/>
                </a:lnTo>
                <a:lnTo>
                  <a:pt x="134" y="1715"/>
                </a:lnTo>
                <a:lnTo>
                  <a:pt x="134" y="2303"/>
                </a:lnTo>
                <a:lnTo>
                  <a:pt x="19" y="2303"/>
                </a:lnTo>
                <a:lnTo>
                  <a:pt x="19" y="2350"/>
                </a:lnTo>
                <a:lnTo>
                  <a:pt x="2254" y="2350"/>
                </a:lnTo>
                <a:lnTo>
                  <a:pt x="2254" y="2303"/>
                </a:lnTo>
                <a:lnTo>
                  <a:pt x="182" y="2303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F0F4D11B-F0ED-4E18-9EA2-E2906202B6F2}"/>
              </a:ext>
            </a:extLst>
          </p:cNvPr>
          <p:cNvSpPr txBox="1"/>
          <p:nvPr/>
        </p:nvSpPr>
        <p:spPr>
          <a:xfrm>
            <a:off x="2488824" y="4014085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3,00 M€</a:t>
            </a: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AB3BAE56-14F4-4AD0-B5EF-BED2007B709B}"/>
              </a:ext>
            </a:extLst>
          </p:cNvPr>
          <p:cNvSpPr txBox="1"/>
          <p:nvPr/>
        </p:nvSpPr>
        <p:spPr>
          <a:xfrm>
            <a:off x="4446156" y="4014085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3,00M€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B4E471AB-E381-4D78-A4A7-B236BFADAAA1}"/>
              </a:ext>
            </a:extLst>
          </p:cNvPr>
          <p:cNvSpPr txBox="1"/>
          <p:nvPr/>
        </p:nvSpPr>
        <p:spPr>
          <a:xfrm>
            <a:off x="6728638" y="3977784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1,03M€</a:t>
            </a:r>
          </a:p>
        </p:txBody>
      </p:sp>
      <p:sp>
        <p:nvSpPr>
          <p:cNvPr id="308" name="Titolo 1">
            <a:extLst>
              <a:ext uri="{FF2B5EF4-FFF2-40B4-BE49-F238E27FC236}">
                <a16:creationId xmlns:a16="http://schemas.microsoft.com/office/drawing/2014/main" id="{DBE56CC1-A59E-4020-8935-877B33EFFD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940" y="17495"/>
            <a:ext cx="8618220" cy="660502"/>
          </a:xfrm>
        </p:spPr>
        <p:txBody>
          <a:bodyPr>
            <a:normAutofit/>
          </a:bodyPr>
          <a:lstStyle/>
          <a:p>
            <a:pPr algn="ctr"/>
            <a:r>
              <a:rPr lang="it-IT" sz="2200" dirty="0"/>
              <a:t>Stato di avanzamento finanziario del PSC – Sezione speciale 2</a:t>
            </a:r>
            <a:endParaRPr lang="it-IT" dirty="0"/>
          </a:p>
        </p:txBody>
      </p:sp>
      <p:sp>
        <p:nvSpPr>
          <p:cNvPr id="174" name="Shape 1350">
            <a:extLst>
              <a:ext uri="{FF2B5EF4-FFF2-40B4-BE49-F238E27FC236}">
                <a16:creationId xmlns:a16="http://schemas.microsoft.com/office/drawing/2014/main" id="{08EA03A2-D1E2-4876-8522-F4ADF894E3DF}"/>
              </a:ext>
            </a:extLst>
          </p:cNvPr>
          <p:cNvSpPr>
            <a:spLocks noChangeAspect="1"/>
          </p:cNvSpPr>
          <p:nvPr/>
        </p:nvSpPr>
        <p:spPr>
          <a:xfrm>
            <a:off x="5944235" y="3391217"/>
            <a:ext cx="503312" cy="39752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sp>
        <p:nvSpPr>
          <p:cNvPr id="175" name="Shape 1352">
            <a:extLst>
              <a:ext uri="{FF2B5EF4-FFF2-40B4-BE49-F238E27FC236}">
                <a16:creationId xmlns:a16="http://schemas.microsoft.com/office/drawing/2014/main" id="{F76E861D-2C9F-4BF9-8706-7D856F4CB611}"/>
              </a:ext>
            </a:extLst>
          </p:cNvPr>
          <p:cNvSpPr>
            <a:spLocks/>
          </p:cNvSpPr>
          <p:nvPr/>
        </p:nvSpPr>
        <p:spPr>
          <a:xfrm>
            <a:off x="6034054" y="1850985"/>
            <a:ext cx="323675" cy="321622"/>
          </a:xfrm>
          <a:prstGeom prst="arc">
            <a:avLst>
              <a:gd name="adj1" fmla="val 15856316"/>
              <a:gd name="adj2" fmla="val 15880669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5809D8A8-BDC9-453D-841F-18D3BD81C175}"/>
              </a:ext>
            </a:extLst>
          </p:cNvPr>
          <p:cNvGrpSpPr/>
          <p:nvPr/>
        </p:nvGrpSpPr>
        <p:grpSpPr>
          <a:xfrm>
            <a:off x="5968830" y="2837426"/>
            <a:ext cx="454123" cy="461117"/>
            <a:chOff x="5955584" y="1298744"/>
            <a:chExt cx="454123" cy="461117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F0E29268-1F6A-464D-962A-4F5FB80BA665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227" name="Shape 1350">
                <a:extLst>
                  <a:ext uri="{FF2B5EF4-FFF2-40B4-BE49-F238E27FC236}">
                    <a16:creationId xmlns:a16="http://schemas.microsoft.com/office/drawing/2014/main" id="{6C901DEE-36FE-461F-BAE7-2752072CC3C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251" name="Shape 1352">
                <a:extLst>
                  <a:ext uri="{FF2B5EF4-FFF2-40B4-BE49-F238E27FC236}">
                    <a16:creationId xmlns:a16="http://schemas.microsoft.com/office/drawing/2014/main" id="{30A870A9-1DAE-4C2E-9683-D7963738BB5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3" name="Group 222">
              <a:extLst>
                <a:ext uri="{FF2B5EF4-FFF2-40B4-BE49-F238E27FC236}">
                  <a16:creationId xmlns:a16="http://schemas.microsoft.com/office/drawing/2014/main" id="{29E99623-D666-4B82-AC1B-4E846DBF87C6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5AB9E02B-0E3E-4B81-BD71-E2FAC39F30D8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225" name="Shape 1350">
                <a:extLst>
                  <a:ext uri="{FF2B5EF4-FFF2-40B4-BE49-F238E27FC236}">
                    <a16:creationId xmlns:a16="http://schemas.microsoft.com/office/drawing/2014/main" id="{ECAC0CED-F1B5-41B3-A977-F033FA7D328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273" name="Group 272">
            <a:extLst>
              <a:ext uri="{FF2B5EF4-FFF2-40B4-BE49-F238E27FC236}">
                <a16:creationId xmlns:a16="http://schemas.microsoft.com/office/drawing/2014/main" id="{3D052728-C97B-46B8-B75C-1AC0F62FE462}"/>
              </a:ext>
            </a:extLst>
          </p:cNvPr>
          <p:cNvGrpSpPr/>
          <p:nvPr/>
        </p:nvGrpSpPr>
        <p:grpSpPr>
          <a:xfrm>
            <a:off x="5968830" y="3359420"/>
            <a:ext cx="454123" cy="461117"/>
            <a:chOff x="5955584" y="1298744"/>
            <a:chExt cx="454123" cy="461117"/>
          </a:xfrm>
        </p:grpSpPr>
        <p:grpSp>
          <p:nvGrpSpPr>
            <p:cNvPr id="309" name="Group 308">
              <a:extLst>
                <a:ext uri="{FF2B5EF4-FFF2-40B4-BE49-F238E27FC236}">
                  <a16:creationId xmlns:a16="http://schemas.microsoft.com/office/drawing/2014/main" id="{4E9A050F-FD11-468B-856A-B1F052B99457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313" name="Shape 1350">
                <a:extLst>
                  <a:ext uri="{FF2B5EF4-FFF2-40B4-BE49-F238E27FC236}">
                    <a16:creationId xmlns:a16="http://schemas.microsoft.com/office/drawing/2014/main" id="{A2E516AD-779B-4679-A727-061F24FE1C2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314" name="Shape 1352">
                <a:extLst>
                  <a:ext uri="{FF2B5EF4-FFF2-40B4-BE49-F238E27FC236}">
                    <a16:creationId xmlns:a16="http://schemas.microsoft.com/office/drawing/2014/main" id="{7D04F387-B382-4B7B-B5E0-CD540538C20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0" name="Group 309">
              <a:extLst>
                <a:ext uri="{FF2B5EF4-FFF2-40B4-BE49-F238E27FC236}">
                  <a16:creationId xmlns:a16="http://schemas.microsoft.com/office/drawing/2014/main" id="{5E043CE8-ECD7-4E37-967D-3724001C09B2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311" name="Rectangle 310">
                <a:extLst>
                  <a:ext uri="{FF2B5EF4-FFF2-40B4-BE49-F238E27FC236}">
                    <a16:creationId xmlns:a16="http://schemas.microsoft.com/office/drawing/2014/main" id="{F238C20C-8074-4C6C-89AD-4D93AB30A5E4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312" name="Shape 1350">
                <a:extLst>
                  <a:ext uri="{FF2B5EF4-FFF2-40B4-BE49-F238E27FC236}">
                    <a16:creationId xmlns:a16="http://schemas.microsoft.com/office/drawing/2014/main" id="{C86B45B0-E474-4321-9192-30D845880A7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333" name="Group 332">
            <a:extLst>
              <a:ext uri="{FF2B5EF4-FFF2-40B4-BE49-F238E27FC236}">
                <a16:creationId xmlns:a16="http://schemas.microsoft.com/office/drawing/2014/main" id="{350F301B-AB58-423E-B367-59EF622B6359}"/>
              </a:ext>
            </a:extLst>
          </p:cNvPr>
          <p:cNvGrpSpPr/>
          <p:nvPr/>
        </p:nvGrpSpPr>
        <p:grpSpPr>
          <a:xfrm>
            <a:off x="5968830" y="3885725"/>
            <a:ext cx="454123" cy="461117"/>
            <a:chOff x="5955584" y="1298744"/>
            <a:chExt cx="454123" cy="461117"/>
          </a:xfrm>
        </p:grpSpPr>
        <p:grpSp>
          <p:nvGrpSpPr>
            <p:cNvPr id="334" name="Group 333">
              <a:extLst>
                <a:ext uri="{FF2B5EF4-FFF2-40B4-BE49-F238E27FC236}">
                  <a16:creationId xmlns:a16="http://schemas.microsoft.com/office/drawing/2014/main" id="{68830A58-3846-41D1-ACE3-078B48ABDAB2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338" name="Shape 1350">
                <a:extLst>
                  <a:ext uri="{FF2B5EF4-FFF2-40B4-BE49-F238E27FC236}">
                    <a16:creationId xmlns:a16="http://schemas.microsoft.com/office/drawing/2014/main" id="{815832B8-7D09-4EFC-A661-9BC3AF88B52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339" name="Shape 1352">
                <a:extLst>
                  <a:ext uri="{FF2B5EF4-FFF2-40B4-BE49-F238E27FC236}">
                    <a16:creationId xmlns:a16="http://schemas.microsoft.com/office/drawing/2014/main" id="{E87E3F00-DDB7-4354-90D5-2059098E003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5" name="Group 334">
              <a:extLst>
                <a:ext uri="{FF2B5EF4-FFF2-40B4-BE49-F238E27FC236}">
                  <a16:creationId xmlns:a16="http://schemas.microsoft.com/office/drawing/2014/main" id="{14BB2C16-BC56-4748-8EDF-349FA16DA0F4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336" name="Rectangle 335">
                <a:extLst>
                  <a:ext uri="{FF2B5EF4-FFF2-40B4-BE49-F238E27FC236}">
                    <a16:creationId xmlns:a16="http://schemas.microsoft.com/office/drawing/2014/main" id="{66FF582D-3B9E-4551-91EC-9E01CC8C694A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337" name="Shape 1350">
                <a:extLst>
                  <a:ext uri="{FF2B5EF4-FFF2-40B4-BE49-F238E27FC236}">
                    <a16:creationId xmlns:a16="http://schemas.microsoft.com/office/drawing/2014/main" id="{281AD701-2235-4D28-8A63-BE332F77DD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347" name="Shape 1350">
            <a:extLst>
              <a:ext uri="{FF2B5EF4-FFF2-40B4-BE49-F238E27FC236}">
                <a16:creationId xmlns:a16="http://schemas.microsoft.com/office/drawing/2014/main" id="{8FC5E429-B070-46BC-9A62-226D11642550}"/>
              </a:ext>
            </a:extLst>
          </p:cNvPr>
          <p:cNvSpPr>
            <a:spLocks noChangeAspect="1"/>
          </p:cNvSpPr>
          <p:nvPr/>
        </p:nvSpPr>
        <p:spPr>
          <a:xfrm rot="13795263">
            <a:off x="8167551" y="1234378"/>
            <a:ext cx="411986" cy="48564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sp>
        <p:nvSpPr>
          <p:cNvPr id="348" name="Shape 1350">
            <a:extLst>
              <a:ext uri="{FF2B5EF4-FFF2-40B4-BE49-F238E27FC236}">
                <a16:creationId xmlns:a16="http://schemas.microsoft.com/office/drawing/2014/main" id="{7914638B-E666-4D6E-A0B4-EB5E066AC3C8}"/>
              </a:ext>
            </a:extLst>
          </p:cNvPr>
          <p:cNvSpPr>
            <a:spLocks noChangeAspect="1"/>
          </p:cNvSpPr>
          <p:nvPr/>
        </p:nvSpPr>
        <p:spPr>
          <a:xfrm>
            <a:off x="8153420" y="3391217"/>
            <a:ext cx="503312" cy="39752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sp>
        <p:nvSpPr>
          <p:cNvPr id="349" name="Shape 1350">
            <a:extLst>
              <a:ext uri="{FF2B5EF4-FFF2-40B4-BE49-F238E27FC236}">
                <a16:creationId xmlns:a16="http://schemas.microsoft.com/office/drawing/2014/main" id="{2B244489-25E1-4B83-9B53-73C74757DB8E}"/>
              </a:ext>
            </a:extLst>
          </p:cNvPr>
          <p:cNvSpPr>
            <a:spLocks noChangeAspect="1"/>
          </p:cNvSpPr>
          <p:nvPr/>
        </p:nvSpPr>
        <p:spPr>
          <a:xfrm>
            <a:off x="8153420" y="2358376"/>
            <a:ext cx="503312" cy="39752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EB03EDB-8666-4242-840E-A15EB8CAC179}"/>
              </a:ext>
            </a:extLst>
          </p:cNvPr>
          <p:cNvGrpSpPr/>
          <p:nvPr/>
        </p:nvGrpSpPr>
        <p:grpSpPr>
          <a:xfrm>
            <a:off x="8182800" y="1262621"/>
            <a:ext cx="454123" cy="461117"/>
            <a:chOff x="8146483" y="1262621"/>
            <a:chExt cx="454123" cy="461117"/>
          </a:xfrm>
        </p:grpSpPr>
        <p:sp>
          <p:nvSpPr>
            <p:cNvPr id="365" name="Shape 1350">
              <a:extLst>
                <a:ext uri="{FF2B5EF4-FFF2-40B4-BE49-F238E27FC236}">
                  <a16:creationId xmlns:a16="http://schemas.microsoft.com/office/drawing/2014/main" id="{36B1AB5D-ED8D-4FAA-8034-5DA4C23707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54874" y="1292985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366" name="Group 365">
              <a:extLst>
                <a:ext uri="{FF2B5EF4-FFF2-40B4-BE49-F238E27FC236}">
                  <a16:creationId xmlns:a16="http://schemas.microsoft.com/office/drawing/2014/main" id="{0CD65DAF-861A-45F0-A90B-6C91A2D05BF9}"/>
                </a:ext>
              </a:extLst>
            </p:cNvPr>
            <p:cNvGrpSpPr/>
            <p:nvPr/>
          </p:nvGrpSpPr>
          <p:grpSpPr>
            <a:xfrm>
              <a:off x="8146483" y="1262621"/>
              <a:ext cx="454123" cy="461117"/>
              <a:chOff x="5955584" y="1298744"/>
              <a:chExt cx="454123" cy="461117"/>
            </a:xfrm>
          </p:grpSpPr>
          <p:sp>
            <p:nvSpPr>
              <p:cNvPr id="367" name="Rectangle 366">
                <a:extLst>
                  <a:ext uri="{FF2B5EF4-FFF2-40B4-BE49-F238E27FC236}">
                    <a16:creationId xmlns:a16="http://schemas.microsoft.com/office/drawing/2014/main" id="{5BDEF899-FE6C-411A-B954-642B328270D2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92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sym typeface="Helvetica Light"/>
                  </a:rPr>
                  <a:t>%</a:t>
                </a:r>
              </a:p>
            </p:txBody>
          </p:sp>
          <p:sp>
            <p:nvSpPr>
              <p:cNvPr id="368" name="Shape 1350">
                <a:extLst>
                  <a:ext uri="{FF2B5EF4-FFF2-40B4-BE49-F238E27FC236}">
                    <a16:creationId xmlns:a16="http://schemas.microsoft.com/office/drawing/2014/main" id="{C2D73070-6BE4-4404-937C-20241319136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369" name="Shape 1352">
            <a:extLst>
              <a:ext uri="{FF2B5EF4-FFF2-40B4-BE49-F238E27FC236}">
                <a16:creationId xmlns:a16="http://schemas.microsoft.com/office/drawing/2014/main" id="{62666D7A-6307-4A58-B4D4-54C2C39C0162}"/>
              </a:ext>
            </a:extLst>
          </p:cNvPr>
          <p:cNvSpPr>
            <a:spLocks/>
          </p:cNvSpPr>
          <p:nvPr/>
        </p:nvSpPr>
        <p:spPr>
          <a:xfrm>
            <a:off x="8250496" y="1332368"/>
            <a:ext cx="323675" cy="321622"/>
          </a:xfrm>
          <a:prstGeom prst="arc">
            <a:avLst>
              <a:gd name="adj1" fmla="val 15856316"/>
              <a:gd name="adj2" fmla="val 13910299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370" name="Group 369">
            <a:extLst>
              <a:ext uri="{FF2B5EF4-FFF2-40B4-BE49-F238E27FC236}">
                <a16:creationId xmlns:a16="http://schemas.microsoft.com/office/drawing/2014/main" id="{C956749C-0BCB-42C7-BD0D-B1F6FFC15B7B}"/>
              </a:ext>
            </a:extLst>
          </p:cNvPr>
          <p:cNvGrpSpPr/>
          <p:nvPr/>
        </p:nvGrpSpPr>
        <p:grpSpPr>
          <a:xfrm>
            <a:off x="8178015" y="1781238"/>
            <a:ext cx="454123" cy="461117"/>
            <a:chOff x="5955584" y="1298744"/>
            <a:chExt cx="454123" cy="461117"/>
          </a:xfrm>
        </p:grpSpPr>
        <p:sp>
          <p:nvSpPr>
            <p:cNvPr id="371" name="Shape 1350">
              <a:extLst>
                <a:ext uri="{FF2B5EF4-FFF2-40B4-BE49-F238E27FC236}">
                  <a16:creationId xmlns:a16="http://schemas.microsoft.com/office/drawing/2014/main" id="{C89361DE-834A-433F-87C7-F8626F82A5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372" name="Group 371">
              <a:extLst>
                <a:ext uri="{FF2B5EF4-FFF2-40B4-BE49-F238E27FC236}">
                  <a16:creationId xmlns:a16="http://schemas.microsoft.com/office/drawing/2014/main" id="{3A61FA23-26BA-40FF-9F4F-D53459FB2744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373" name="Rectangle 372">
                <a:extLst>
                  <a:ext uri="{FF2B5EF4-FFF2-40B4-BE49-F238E27FC236}">
                    <a16:creationId xmlns:a16="http://schemas.microsoft.com/office/drawing/2014/main" id="{41BC73DA-2981-44C8-83C4-4C6DD62B3751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93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sym typeface="Helvetica Light"/>
                  </a:rPr>
                  <a:t>%</a:t>
                </a:r>
              </a:p>
            </p:txBody>
          </p:sp>
          <p:sp>
            <p:nvSpPr>
              <p:cNvPr id="374" name="Shape 1350">
                <a:extLst>
                  <a:ext uri="{FF2B5EF4-FFF2-40B4-BE49-F238E27FC236}">
                    <a16:creationId xmlns:a16="http://schemas.microsoft.com/office/drawing/2014/main" id="{B0C1062F-063B-468A-972B-200519DC97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375" name="Shape 1352">
            <a:extLst>
              <a:ext uri="{FF2B5EF4-FFF2-40B4-BE49-F238E27FC236}">
                <a16:creationId xmlns:a16="http://schemas.microsoft.com/office/drawing/2014/main" id="{F1434D34-C4D0-453D-A80D-5D5D8E657B40}"/>
              </a:ext>
            </a:extLst>
          </p:cNvPr>
          <p:cNvSpPr>
            <a:spLocks/>
          </p:cNvSpPr>
          <p:nvPr/>
        </p:nvSpPr>
        <p:spPr>
          <a:xfrm>
            <a:off x="8242613" y="1850359"/>
            <a:ext cx="323675" cy="321622"/>
          </a:xfrm>
          <a:prstGeom prst="arc">
            <a:avLst>
              <a:gd name="adj1" fmla="val 15856316"/>
              <a:gd name="adj2" fmla="val 14357825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376" name="Group 375">
            <a:extLst>
              <a:ext uri="{FF2B5EF4-FFF2-40B4-BE49-F238E27FC236}">
                <a16:creationId xmlns:a16="http://schemas.microsoft.com/office/drawing/2014/main" id="{2D7CB9F6-9CA4-437E-970F-B2AEFA16F184}"/>
              </a:ext>
            </a:extLst>
          </p:cNvPr>
          <p:cNvGrpSpPr/>
          <p:nvPr/>
        </p:nvGrpSpPr>
        <p:grpSpPr>
          <a:xfrm>
            <a:off x="8178015" y="2837426"/>
            <a:ext cx="454123" cy="461117"/>
            <a:chOff x="5955584" y="1298744"/>
            <a:chExt cx="454123" cy="461117"/>
          </a:xfrm>
        </p:grpSpPr>
        <p:sp>
          <p:nvSpPr>
            <p:cNvPr id="377" name="Shape 1350">
              <a:extLst>
                <a:ext uri="{FF2B5EF4-FFF2-40B4-BE49-F238E27FC236}">
                  <a16:creationId xmlns:a16="http://schemas.microsoft.com/office/drawing/2014/main" id="{D8B27428-6EA8-414C-852C-5FB1B37587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378" name="Group 377">
              <a:extLst>
                <a:ext uri="{FF2B5EF4-FFF2-40B4-BE49-F238E27FC236}">
                  <a16:creationId xmlns:a16="http://schemas.microsoft.com/office/drawing/2014/main" id="{C47649C8-BED3-4AB1-9905-475F1817BAEF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379" name="Rectangle 378">
                <a:extLst>
                  <a:ext uri="{FF2B5EF4-FFF2-40B4-BE49-F238E27FC236}">
                    <a16:creationId xmlns:a16="http://schemas.microsoft.com/office/drawing/2014/main" id="{625B59C5-29BA-43AC-9847-F0A914C89A4C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2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sym typeface="Helvetica Light"/>
                  </a:rPr>
                  <a:t>0%</a:t>
                </a:r>
              </a:p>
            </p:txBody>
          </p:sp>
          <p:sp>
            <p:nvSpPr>
              <p:cNvPr id="380" name="Shape 1350">
                <a:extLst>
                  <a:ext uri="{FF2B5EF4-FFF2-40B4-BE49-F238E27FC236}">
                    <a16:creationId xmlns:a16="http://schemas.microsoft.com/office/drawing/2014/main" id="{04CC1ED9-38FE-48BB-9A73-D08F80A5C09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381" name="Shape 1352">
            <a:extLst>
              <a:ext uri="{FF2B5EF4-FFF2-40B4-BE49-F238E27FC236}">
                <a16:creationId xmlns:a16="http://schemas.microsoft.com/office/drawing/2014/main" id="{62701A8B-91E3-4E47-B5C7-D80A8E7D483D}"/>
              </a:ext>
            </a:extLst>
          </p:cNvPr>
          <p:cNvSpPr>
            <a:spLocks/>
          </p:cNvSpPr>
          <p:nvPr/>
        </p:nvSpPr>
        <p:spPr>
          <a:xfrm>
            <a:off x="8235356" y="2899290"/>
            <a:ext cx="323675" cy="321622"/>
          </a:xfrm>
          <a:prstGeom prst="arc">
            <a:avLst>
              <a:gd name="adj1" fmla="val 15856316"/>
              <a:gd name="adj2" fmla="val 21328565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58CCD2EA-FF74-4D4F-BB0A-0819F017DF3E}"/>
              </a:ext>
            </a:extLst>
          </p:cNvPr>
          <p:cNvGrpSpPr/>
          <p:nvPr/>
        </p:nvGrpSpPr>
        <p:grpSpPr>
          <a:xfrm>
            <a:off x="8178015" y="3885725"/>
            <a:ext cx="454123" cy="461117"/>
            <a:chOff x="5955584" y="1298744"/>
            <a:chExt cx="454123" cy="461117"/>
          </a:xfrm>
        </p:grpSpPr>
        <p:sp>
          <p:nvSpPr>
            <p:cNvPr id="383" name="Shape 1350">
              <a:extLst>
                <a:ext uri="{FF2B5EF4-FFF2-40B4-BE49-F238E27FC236}">
                  <a16:creationId xmlns:a16="http://schemas.microsoft.com/office/drawing/2014/main" id="{0FC8E21E-5EA3-4E06-AEC9-FBF6BE46DA9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384" name="Group 383">
              <a:extLst>
                <a:ext uri="{FF2B5EF4-FFF2-40B4-BE49-F238E27FC236}">
                  <a16:creationId xmlns:a16="http://schemas.microsoft.com/office/drawing/2014/main" id="{CCEBBE4B-ED89-4CC5-8452-987B7FDAA938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386" name="Rectangle 385">
                <a:extLst>
                  <a:ext uri="{FF2B5EF4-FFF2-40B4-BE49-F238E27FC236}">
                    <a16:creationId xmlns:a16="http://schemas.microsoft.com/office/drawing/2014/main" id="{D3E62F75-FC6A-4E58-A86B-746D09D15151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35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sym typeface="Helvetica Light"/>
                  </a:rPr>
                  <a:t>%</a:t>
                </a:r>
              </a:p>
            </p:txBody>
          </p:sp>
          <p:sp>
            <p:nvSpPr>
              <p:cNvPr id="390" name="Shape 1350">
                <a:extLst>
                  <a:ext uri="{FF2B5EF4-FFF2-40B4-BE49-F238E27FC236}">
                    <a16:creationId xmlns:a16="http://schemas.microsoft.com/office/drawing/2014/main" id="{522FBEB3-7CCC-41D3-9D28-1B2A5618105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391" name="Shape 1352">
            <a:extLst>
              <a:ext uri="{FF2B5EF4-FFF2-40B4-BE49-F238E27FC236}">
                <a16:creationId xmlns:a16="http://schemas.microsoft.com/office/drawing/2014/main" id="{1E9F17D9-DA36-458D-9FB9-5F0BE9F4B933}"/>
              </a:ext>
            </a:extLst>
          </p:cNvPr>
          <p:cNvSpPr>
            <a:spLocks/>
          </p:cNvSpPr>
          <p:nvPr/>
        </p:nvSpPr>
        <p:spPr>
          <a:xfrm>
            <a:off x="8235356" y="3955472"/>
            <a:ext cx="323675" cy="321622"/>
          </a:xfrm>
          <a:prstGeom prst="arc">
            <a:avLst>
              <a:gd name="adj1" fmla="val 15856307"/>
              <a:gd name="adj2" fmla="val 2865958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404" name="Group 403">
            <a:extLst>
              <a:ext uri="{FF2B5EF4-FFF2-40B4-BE49-F238E27FC236}">
                <a16:creationId xmlns:a16="http://schemas.microsoft.com/office/drawing/2014/main" id="{67948CE0-5DB9-4D11-90A0-729A55F8DDCF}"/>
              </a:ext>
            </a:extLst>
          </p:cNvPr>
          <p:cNvGrpSpPr/>
          <p:nvPr/>
        </p:nvGrpSpPr>
        <p:grpSpPr>
          <a:xfrm>
            <a:off x="8178015" y="2326579"/>
            <a:ext cx="454123" cy="461117"/>
            <a:chOff x="5955584" y="1298744"/>
            <a:chExt cx="454123" cy="461117"/>
          </a:xfrm>
        </p:grpSpPr>
        <p:sp>
          <p:nvSpPr>
            <p:cNvPr id="405" name="Shape 1350">
              <a:extLst>
                <a:ext uri="{FF2B5EF4-FFF2-40B4-BE49-F238E27FC236}">
                  <a16:creationId xmlns:a16="http://schemas.microsoft.com/office/drawing/2014/main" id="{4F3EF6D4-FB3D-4770-95C7-7705308F095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406" name="Group 405">
              <a:extLst>
                <a:ext uri="{FF2B5EF4-FFF2-40B4-BE49-F238E27FC236}">
                  <a16:creationId xmlns:a16="http://schemas.microsoft.com/office/drawing/2014/main" id="{C0C92A7B-CE85-41F3-8B30-617B295D77CD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9B6A941D-66A1-42B7-8360-4BD3AFE50D9A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26%</a:t>
                </a:r>
              </a:p>
            </p:txBody>
          </p:sp>
          <p:sp>
            <p:nvSpPr>
              <p:cNvPr id="408" name="Shape 1350">
                <a:extLst>
                  <a:ext uri="{FF2B5EF4-FFF2-40B4-BE49-F238E27FC236}">
                    <a16:creationId xmlns:a16="http://schemas.microsoft.com/office/drawing/2014/main" id="{55335313-716A-4EA4-B97A-F64587BB502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409" name="Shape 1352">
            <a:extLst>
              <a:ext uri="{FF2B5EF4-FFF2-40B4-BE49-F238E27FC236}">
                <a16:creationId xmlns:a16="http://schemas.microsoft.com/office/drawing/2014/main" id="{D5E387A7-8A0C-40DC-9738-FB1991DB70ED}"/>
              </a:ext>
            </a:extLst>
          </p:cNvPr>
          <p:cNvSpPr>
            <a:spLocks/>
          </p:cNvSpPr>
          <p:nvPr/>
        </p:nvSpPr>
        <p:spPr>
          <a:xfrm>
            <a:off x="8235356" y="2395700"/>
            <a:ext cx="323675" cy="321622"/>
          </a:xfrm>
          <a:prstGeom prst="arc">
            <a:avLst>
              <a:gd name="adj1" fmla="val 15856316"/>
              <a:gd name="adj2" fmla="val 1470388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6A390F87-D8A8-4B98-BDE8-8D6713BF49EF}"/>
              </a:ext>
            </a:extLst>
          </p:cNvPr>
          <p:cNvGrpSpPr/>
          <p:nvPr/>
        </p:nvGrpSpPr>
        <p:grpSpPr>
          <a:xfrm>
            <a:off x="8178015" y="3359420"/>
            <a:ext cx="454123" cy="461117"/>
            <a:chOff x="5955584" y="1298744"/>
            <a:chExt cx="454123" cy="461117"/>
          </a:xfrm>
        </p:grpSpPr>
        <p:sp>
          <p:nvSpPr>
            <p:cNvPr id="411" name="Shape 1350">
              <a:extLst>
                <a:ext uri="{FF2B5EF4-FFF2-40B4-BE49-F238E27FC236}">
                  <a16:creationId xmlns:a16="http://schemas.microsoft.com/office/drawing/2014/main" id="{1B467579-9215-4E8A-911E-924D86CE202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412" name="Group 411">
              <a:extLst>
                <a:ext uri="{FF2B5EF4-FFF2-40B4-BE49-F238E27FC236}">
                  <a16:creationId xmlns:a16="http://schemas.microsoft.com/office/drawing/2014/main" id="{BBBFCB90-5A84-4E6E-B7BD-CAFE6824A0AC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413" name="Rectangle 412">
                <a:extLst>
                  <a:ext uri="{FF2B5EF4-FFF2-40B4-BE49-F238E27FC236}">
                    <a16:creationId xmlns:a16="http://schemas.microsoft.com/office/drawing/2014/main" id="{8FCF16C9-B9E1-4010-8F3D-AB75F67EB7AF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15%</a:t>
                </a:r>
              </a:p>
            </p:txBody>
          </p:sp>
          <p:sp>
            <p:nvSpPr>
              <p:cNvPr id="414" name="Shape 1350">
                <a:extLst>
                  <a:ext uri="{FF2B5EF4-FFF2-40B4-BE49-F238E27FC236}">
                    <a16:creationId xmlns:a16="http://schemas.microsoft.com/office/drawing/2014/main" id="{B41E1450-A7D5-4E7C-8663-A75EAE4CC83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416" name="Group 415">
            <a:extLst>
              <a:ext uri="{FF2B5EF4-FFF2-40B4-BE49-F238E27FC236}">
                <a16:creationId xmlns:a16="http://schemas.microsoft.com/office/drawing/2014/main" id="{288E61B0-8247-4938-8D9F-06CE61FC95B2}"/>
              </a:ext>
            </a:extLst>
          </p:cNvPr>
          <p:cNvGrpSpPr/>
          <p:nvPr/>
        </p:nvGrpSpPr>
        <p:grpSpPr>
          <a:xfrm>
            <a:off x="8178015" y="4389908"/>
            <a:ext cx="454123" cy="461117"/>
            <a:chOff x="5955584" y="1298744"/>
            <a:chExt cx="454123" cy="461117"/>
          </a:xfrm>
        </p:grpSpPr>
        <p:sp>
          <p:nvSpPr>
            <p:cNvPr id="417" name="Shape 1350">
              <a:extLst>
                <a:ext uri="{FF2B5EF4-FFF2-40B4-BE49-F238E27FC236}">
                  <a16:creationId xmlns:a16="http://schemas.microsoft.com/office/drawing/2014/main" id="{FA9985C1-1F0D-4DB6-952B-CFCBEC2C39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418" name="Group 417">
              <a:extLst>
                <a:ext uri="{FF2B5EF4-FFF2-40B4-BE49-F238E27FC236}">
                  <a16:creationId xmlns:a16="http://schemas.microsoft.com/office/drawing/2014/main" id="{E195E98F-D60D-4DE7-83CD-09A4D4C3BA84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419" name="Rectangle 418">
                <a:extLst>
                  <a:ext uri="{FF2B5EF4-FFF2-40B4-BE49-F238E27FC236}">
                    <a16:creationId xmlns:a16="http://schemas.microsoft.com/office/drawing/2014/main" id="{77254470-B8FD-4A37-BA71-7D8D017C5D3D}"/>
                  </a:ext>
                </a:extLst>
              </p:cNvPr>
              <p:cNvSpPr/>
              <p:nvPr/>
            </p:nvSpPr>
            <p:spPr>
              <a:xfrm>
                <a:off x="5992655" y="1399323"/>
                <a:ext cx="41705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65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sym typeface="Helvetica Light"/>
                  </a:rPr>
                  <a:t>%</a:t>
                </a:r>
              </a:p>
            </p:txBody>
          </p:sp>
          <p:sp>
            <p:nvSpPr>
              <p:cNvPr id="420" name="Shape 1350">
                <a:extLst>
                  <a:ext uri="{FF2B5EF4-FFF2-40B4-BE49-F238E27FC236}">
                    <a16:creationId xmlns:a16="http://schemas.microsoft.com/office/drawing/2014/main" id="{8A133F7B-FAD8-4773-A3C1-B2972FB1835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421" name="Shape 1352">
            <a:extLst>
              <a:ext uri="{FF2B5EF4-FFF2-40B4-BE49-F238E27FC236}">
                <a16:creationId xmlns:a16="http://schemas.microsoft.com/office/drawing/2014/main" id="{81EA4361-3F3C-4E4C-9690-345ABC33837A}"/>
              </a:ext>
            </a:extLst>
          </p:cNvPr>
          <p:cNvSpPr>
            <a:spLocks/>
          </p:cNvSpPr>
          <p:nvPr/>
        </p:nvSpPr>
        <p:spPr>
          <a:xfrm>
            <a:off x="8242613" y="4459029"/>
            <a:ext cx="323675" cy="321622"/>
          </a:xfrm>
          <a:prstGeom prst="arc">
            <a:avLst>
              <a:gd name="adj1" fmla="val 15856316"/>
              <a:gd name="adj2" fmla="val 11343075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E264AC1-58D0-477A-AB66-4BE308D91812}"/>
              </a:ext>
            </a:extLst>
          </p:cNvPr>
          <p:cNvGrpSpPr/>
          <p:nvPr/>
        </p:nvGrpSpPr>
        <p:grpSpPr>
          <a:xfrm>
            <a:off x="5968830" y="1781238"/>
            <a:ext cx="454123" cy="461117"/>
            <a:chOff x="5955584" y="1298744"/>
            <a:chExt cx="454123" cy="461117"/>
          </a:xfrm>
        </p:grpSpPr>
        <p:sp>
          <p:nvSpPr>
            <p:cNvPr id="187" name="Shape 1350">
              <a:extLst>
                <a:ext uri="{FF2B5EF4-FFF2-40B4-BE49-F238E27FC236}">
                  <a16:creationId xmlns:a16="http://schemas.microsoft.com/office/drawing/2014/main" id="{5D06E869-CCD1-4178-B185-1DE8DD680DF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2745550F-D9B9-4BC2-9C8D-4B599354EA47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202" name="Rectangle 201">
                <a:extLst>
                  <a:ext uri="{FF2B5EF4-FFF2-40B4-BE49-F238E27FC236}">
                    <a16:creationId xmlns:a16="http://schemas.microsoft.com/office/drawing/2014/main" id="{D22605AB-B676-40EA-A42D-CD6832A3B42D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99%</a:t>
                </a:r>
              </a:p>
            </p:txBody>
          </p:sp>
          <p:sp>
            <p:nvSpPr>
              <p:cNvPr id="203" name="Shape 1350">
                <a:extLst>
                  <a:ext uri="{FF2B5EF4-FFF2-40B4-BE49-F238E27FC236}">
                    <a16:creationId xmlns:a16="http://schemas.microsoft.com/office/drawing/2014/main" id="{7FDF377D-7AD5-4A13-AD47-E6A81289DA4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204" name="Shape 1352">
            <a:extLst>
              <a:ext uri="{FF2B5EF4-FFF2-40B4-BE49-F238E27FC236}">
                <a16:creationId xmlns:a16="http://schemas.microsoft.com/office/drawing/2014/main" id="{E61BF035-93B1-435D-B8D4-BA6C8A38C7B2}"/>
              </a:ext>
            </a:extLst>
          </p:cNvPr>
          <p:cNvSpPr>
            <a:spLocks/>
          </p:cNvSpPr>
          <p:nvPr/>
        </p:nvSpPr>
        <p:spPr>
          <a:xfrm>
            <a:off x="6026171" y="1843102"/>
            <a:ext cx="323675" cy="321622"/>
          </a:xfrm>
          <a:prstGeom prst="arc">
            <a:avLst>
              <a:gd name="adj1" fmla="val 15856316"/>
              <a:gd name="adj2" fmla="val 15501788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205" name="Group 204">
            <a:extLst>
              <a:ext uri="{FF2B5EF4-FFF2-40B4-BE49-F238E27FC236}">
                <a16:creationId xmlns:a16="http://schemas.microsoft.com/office/drawing/2014/main" id="{9150BC82-2061-484C-B873-224FF7D6DE79}"/>
              </a:ext>
            </a:extLst>
          </p:cNvPr>
          <p:cNvGrpSpPr/>
          <p:nvPr/>
        </p:nvGrpSpPr>
        <p:grpSpPr>
          <a:xfrm>
            <a:off x="5968830" y="1262621"/>
            <a:ext cx="454123" cy="461117"/>
            <a:chOff x="5955584" y="1298744"/>
            <a:chExt cx="454123" cy="461117"/>
          </a:xfrm>
        </p:grpSpPr>
        <p:sp>
          <p:nvSpPr>
            <p:cNvPr id="206" name="Shape 1350">
              <a:extLst>
                <a:ext uri="{FF2B5EF4-FFF2-40B4-BE49-F238E27FC236}">
                  <a16:creationId xmlns:a16="http://schemas.microsoft.com/office/drawing/2014/main" id="{3D930C88-9CA3-4745-B278-BAD5848FFAC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5671FD43-4A2C-4604-9998-BFBFE84A79A1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id="{1C446149-C794-4FEE-B3D8-28F8FFFAC338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55%</a:t>
                </a:r>
              </a:p>
            </p:txBody>
          </p:sp>
          <p:sp>
            <p:nvSpPr>
              <p:cNvPr id="209" name="Shape 1350">
                <a:extLst>
                  <a:ext uri="{FF2B5EF4-FFF2-40B4-BE49-F238E27FC236}">
                    <a16:creationId xmlns:a16="http://schemas.microsoft.com/office/drawing/2014/main" id="{EDD91912-EBBD-4E3B-A09F-BC091514E6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210" name="Shape 1352">
            <a:extLst>
              <a:ext uri="{FF2B5EF4-FFF2-40B4-BE49-F238E27FC236}">
                <a16:creationId xmlns:a16="http://schemas.microsoft.com/office/drawing/2014/main" id="{72179A25-DA26-41E8-A0D4-BECEB327495F}"/>
              </a:ext>
            </a:extLst>
          </p:cNvPr>
          <p:cNvSpPr>
            <a:spLocks/>
          </p:cNvSpPr>
          <p:nvPr/>
        </p:nvSpPr>
        <p:spPr>
          <a:xfrm>
            <a:off x="6026171" y="1332368"/>
            <a:ext cx="323675" cy="321622"/>
          </a:xfrm>
          <a:prstGeom prst="arc">
            <a:avLst>
              <a:gd name="adj1" fmla="val 15856316"/>
              <a:gd name="adj2" fmla="val 8115200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D5E92EBE-1C6C-439F-9FAB-1A211F2696F3}"/>
              </a:ext>
            </a:extLst>
          </p:cNvPr>
          <p:cNvGrpSpPr/>
          <p:nvPr/>
        </p:nvGrpSpPr>
        <p:grpSpPr>
          <a:xfrm>
            <a:off x="5968830" y="4389908"/>
            <a:ext cx="454123" cy="461117"/>
            <a:chOff x="5955584" y="1298744"/>
            <a:chExt cx="454123" cy="461117"/>
          </a:xfrm>
        </p:grpSpPr>
        <p:sp>
          <p:nvSpPr>
            <p:cNvPr id="212" name="Shape 1350">
              <a:extLst>
                <a:ext uri="{FF2B5EF4-FFF2-40B4-BE49-F238E27FC236}">
                  <a16:creationId xmlns:a16="http://schemas.microsoft.com/office/drawing/2014/main" id="{C19321D7-23C0-4170-8FA6-9DD0EBE0F87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63037C87-3148-4E98-95A1-0A4130F5D35A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214" name="Rectangle 213">
                <a:extLst>
                  <a:ext uri="{FF2B5EF4-FFF2-40B4-BE49-F238E27FC236}">
                    <a16:creationId xmlns:a16="http://schemas.microsoft.com/office/drawing/2014/main" id="{D5E14E29-F1B3-40F3-B689-9D92E919BD93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79%</a:t>
                </a:r>
              </a:p>
            </p:txBody>
          </p:sp>
          <p:sp>
            <p:nvSpPr>
              <p:cNvPr id="215" name="Shape 1350">
                <a:extLst>
                  <a:ext uri="{FF2B5EF4-FFF2-40B4-BE49-F238E27FC236}">
                    <a16:creationId xmlns:a16="http://schemas.microsoft.com/office/drawing/2014/main" id="{99AF5732-25AD-489A-ABA6-C171A9A7D52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216" name="Shape 1352">
            <a:extLst>
              <a:ext uri="{FF2B5EF4-FFF2-40B4-BE49-F238E27FC236}">
                <a16:creationId xmlns:a16="http://schemas.microsoft.com/office/drawing/2014/main" id="{D2D3029C-D30E-4AD4-8EE9-52C000DEE6DE}"/>
              </a:ext>
            </a:extLst>
          </p:cNvPr>
          <p:cNvSpPr>
            <a:spLocks/>
          </p:cNvSpPr>
          <p:nvPr/>
        </p:nvSpPr>
        <p:spPr>
          <a:xfrm>
            <a:off x="6026171" y="4451772"/>
            <a:ext cx="323675" cy="321622"/>
          </a:xfrm>
          <a:prstGeom prst="arc">
            <a:avLst>
              <a:gd name="adj1" fmla="val 15856316"/>
              <a:gd name="adj2" fmla="val 12025366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062715F-42F0-4408-B323-310BBF1FEB0A}"/>
              </a:ext>
            </a:extLst>
          </p:cNvPr>
          <p:cNvGrpSpPr/>
          <p:nvPr/>
        </p:nvGrpSpPr>
        <p:grpSpPr>
          <a:xfrm>
            <a:off x="5975841" y="2300713"/>
            <a:ext cx="454123" cy="461117"/>
            <a:chOff x="5955584" y="1298744"/>
            <a:chExt cx="454123" cy="461117"/>
          </a:xfrm>
        </p:grpSpPr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8B3861D1-8D3E-4DC0-8B7E-E7D6FBDA6756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159" name="Shape 1350">
                <a:extLst>
                  <a:ext uri="{FF2B5EF4-FFF2-40B4-BE49-F238E27FC236}">
                    <a16:creationId xmlns:a16="http://schemas.microsoft.com/office/drawing/2014/main" id="{DD2C12A8-F038-4F9D-8618-A2371CF0448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160" name="Shape 1352">
                <a:extLst>
                  <a:ext uri="{FF2B5EF4-FFF2-40B4-BE49-F238E27FC236}">
                    <a16:creationId xmlns:a16="http://schemas.microsoft.com/office/drawing/2014/main" id="{6B3D1740-0E44-4034-8997-4D74AB81249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6BC49CAC-7D37-4C6F-BADA-4508788509F1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3F8271F9-8145-430F-9872-46E07081A99F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158" name="Shape 1350">
                <a:extLst>
                  <a:ext uri="{FF2B5EF4-FFF2-40B4-BE49-F238E27FC236}">
                    <a16:creationId xmlns:a16="http://schemas.microsoft.com/office/drawing/2014/main" id="{F299928E-F5F1-4ACD-A99A-3972B03F67C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161" name="Shape 1352">
            <a:extLst>
              <a:ext uri="{FF2B5EF4-FFF2-40B4-BE49-F238E27FC236}">
                <a16:creationId xmlns:a16="http://schemas.microsoft.com/office/drawing/2014/main" id="{3D769ADA-583E-4A06-A6EC-60659462A183}"/>
              </a:ext>
            </a:extLst>
          </p:cNvPr>
          <p:cNvSpPr>
            <a:spLocks/>
          </p:cNvSpPr>
          <p:nvPr/>
        </p:nvSpPr>
        <p:spPr>
          <a:xfrm>
            <a:off x="8242612" y="3422437"/>
            <a:ext cx="323675" cy="321622"/>
          </a:xfrm>
          <a:prstGeom prst="arc">
            <a:avLst>
              <a:gd name="adj1" fmla="val 15856316"/>
              <a:gd name="adj2" fmla="val 20309709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8874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/>
              <a:t>Agenda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A8F8775-17F7-480F-BEEA-E00FEFE1E3E1}"/>
              </a:ext>
            </a:extLst>
          </p:cNvPr>
          <p:cNvGrpSpPr/>
          <p:nvPr/>
        </p:nvGrpSpPr>
        <p:grpSpPr>
          <a:xfrm>
            <a:off x="722217" y="1088269"/>
            <a:ext cx="7699566" cy="381184"/>
            <a:chOff x="722217" y="1088269"/>
            <a:chExt cx="7699566" cy="381184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68FBFE44-DEE3-438C-B3C5-EA5EE9AA9A1D}"/>
                </a:ext>
              </a:extLst>
            </p:cNvPr>
            <p:cNvSpPr>
              <a:spLocks/>
            </p:cNvSpPr>
            <p:nvPr/>
          </p:nvSpPr>
          <p:spPr>
            <a:xfrm>
              <a:off x="884179" y="1134861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080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kern="1200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Approvazione dell’</a:t>
              </a:r>
              <a:r>
                <a:rPr lang="it-IT" sz="1400" b="1" kern="1200" dirty="0" err="1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OdG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A8889EE8-E722-48B2-8D47-C9B64910136D}"/>
                </a:ext>
              </a:extLst>
            </p:cNvPr>
            <p:cNvSpPr/>
            <p:nvPr/>
          </p:nvSpPr>
          <p:spPr>
            <a:xfrm>
              <a:off x="8259079" y="1134861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397F760-24C2-4F58-87A6-A41AC8DCD3E6}"/>
                </a:ext>
              </a:extLst>
            </p:cNvPr>
            <p:cNvGrpSpPr/>
            <p:nvPr/>
          </p:nvGrpSpPr>
          <p:grpSpPr>
            <a:xfrm>
              <a:off x="722217" y="1088269"/>
              <a:ext cx="384394" cy="381184"/>
              <a:chOff x="722217" y="1088269"/>
              <a:chExt cx="384394" cy="381184"/>
            </a:xfrm>
          </p:grpSpPr>
          <p:sp>
            <p:nvSpPr>
              <p:cNvPr id="161" name="Oval 160">
                <a:extLst>
                  <a:ext uri="{FF2B5EF4-FFF2-40B4-BE49-F238E27FC236}">
                    <a16:creationId xmlns:a16="http://schemas.microsoft.com/office/drawing/2014/main" id="{54B29DA1-F7E5-4AFD-AD85-A52CE896AE4F}"/>
                  </a:ext>
                </a:extLst>
              </p:cNvPr>
              <p:cNvSpPr/>
              <p:nvPr/>
            </p:nvSpPr>
            <p:spPr>
              <a:xfrm>
                <a:off x="722217" y="1088269"/>
                <a:ext cx="384394" cy="381184"/>
              </a:xfrm>
              <a:prstGeom prst="ellipse">
                <a:avLst/>
              </a:prstGeom>
              <a:solidFill>
                <a:srgbClr val="FFFFFF"/>
              </a:solidFill>
              <a:ln w="34925" cap="flat">
                <a:solidFill>
                  <a:srgbClr val="1D8044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it-IT" sz="36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B564E022-C773-406A-926F-65897DABD45C}"/>
                  </a:ext>
                </a:extLst>
              </p:cNvPr>
              <p:cNvSpPr txBox="1"/>
              <p:nvPr/>
            </p:nvSpPr>
            <p:spPr>
              <a:xfrm>
                <a:off x="803311" y="1147565"/>
                <a:ext cx="220312" cy="262592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noAutofit/>
              </a:bodyPr>
              <a:lstStyle/>
              <a:p>
                <a:pPr marL="0" marR="0" indent="0" algn="ctr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1400" b="1" dirty="0">
                    <a:latin typeface="Helvetica" panose="020B0604020202020204" pitchFamily="34" charset="0"/>
                  </a:rPr>
                  <a:t>1</a:t>
                </a:r>
                <a:endParaRPr kumimoji="0" lang="it-IT" sz="14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" panose="020B0604020202020204" pitchFamily="34" charset="0"/>
                  <a:ea typeface="+mj-ea"/>
                  <a:cs typeface="+mj-cs"/>
                  <a:sym typeface="Calibri"/>
                </a:endParaRPr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08AB720-4B67-4897-A7D5-ECC7030C023B}"/>
              </a:ext>
            </a:extLst>
          </p:cNvPr>
          <p:cNvGrpSpPr/>
          <p:nvPr/>
        </p:nvGrpSpPr>
        <p:grpSpPr>
          <a:xfrm>
            <a:off x="722217" y="1556118"/>
            <a:ext cx="7699566" cy="381184"/>
            <a:chOff x="722217" y="1689496"/>
            <a:chExt cx="7699566" cy="381184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4AD4CE45-756E-4894-844A-455E90EE9658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Presentazione avanzamento del Piano Sviluppo e Coesione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7E0E5A69-E29B-4A17-AE7A-93C16E34B221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6436DF43-0263-44DE-A762-85494422B015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1CD52C5-4F3F-4278-93B7-F10FD08415BE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2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8D568F7-04CF-472E-A5E0-CD76652F2CAB}"/>
              </a:ext>
            </a:extLst>
          </p:cNvPr>
          <p:cNvGrpSpPr/>
          <p:nvPr/>
        </p:nvGrpSpPr>
        <p:grpSpPr>
          <a:xfrm>
            <a:off x="722217" y="2023967"/>
            <a:ext cx="7699566" cy="381184"/>
            <a:chOff x="722217" y="1689496"/>
            <a:chExt cx="7699566" cy="381184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E79CC16-56DC-49FB-AA43-84685E5A537F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21996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/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Proposta di riprogrammazione risorse </a:t>
              </a:r>
              <a:endParaRPr lang="it-IT" sz="1400" b="1" kern="1200" dirty="0">
                <a:solidFill>
                  <a:schemeClr val="bg1"/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F1E7F06-A63D-47C0-A82C-026BECE2DF55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C44747"/>
            </a:solidFill>
            <a:ln>
              <a:solidFill>
                <a:srgbClr val="C44747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988B23D-F967-44F6-B5FA-A2487F76788D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B207AB7-0F74-4923-A621-D1E3DA4988C1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3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pic>
        <p:nvPicPr>
          <p:cNvPr id="40" name="Picture 6" descr="Focus">
            <a:extLst>
              <a:ext uri="{FF2B5EF4-FFF2-40B4-BE49-F238E27FC236}">
                <a16:creationId xmlns:a16="http://schemas.microsoft.com/office/drawing/2014/main" id="{C0665AFE-5686-4086-8878-BC8FCEF69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06" y="2020757"/>
            <a:ext cx="384394" cy="38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E64634FF-989D-48FE-BB04-9A3433DFE0BB}"/>
              </a:ext>
            </a:extLst>
          </p:cNvPr>
          <p:cNvGrpSpPr/>
          <p:nvPr/>
        </p:nvGrpSpPr>
        <p:grpSpPr>
          <a:xfrm>
            <a:off x="722217" y="2491816"/>
            <a:ext cx="7699566" cy="504000"/>
            <a:chOff x="722217" y="2260019"/>
            <a:chExt cx="7699566" cy="504000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F00B1183-50DC-4D93-99ED-888D7134E549}"/>
                </a:ext>
              </a:extLst>
            </p:cNvPr>
            <p:cNvSpPr>
              <a:spLocks/>
            </p:cNvSpPr>
            <p:nvPr/>
          </p:nvSpPr>
          <p:spPr>
            <a:xfrm>
              <a:off x="884179" y="2260019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576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 Informativa sull’aggiornamento del SIGECO del PSC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B0CC49AB-BBB6-4587-9B24-37024B454FFA}"/>
                </a:ext>
              </a:extLst>
            </p:cNvPr>
            <p:cNvSpPr/>
            <p:nvPr/>
          </p:nvSpPr>
          <p:spPr>
            <a:xfrm>
              <a:off x="8259079" y="2260019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1CE3F78-72AA-42BF-B826-7618FCE9B687}"/>
                </a:ext>
              </a:extLst>
            </p:cNvPr>
            <p:cNvSpPr/>
            <p:nvPr/>
          </p:nvSpPr>
          <p:spPr>
            <a:xfrm>
              <a:off x="722217" y="232142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B31C22D-F84F-4BB4-B291-86B17931D43D}"/>
                </a:ext>
              </a:extLst>
            </p:cNvPr>
            <p:cNvSpPr txBox="1"/>
            <p:nvPr/>
          </p:nvSpPr>
          <p:spPr>
            <a:xfrm>
              <a:off x="801413" y="235001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4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4D896308-C08D-4E5E-A7F2-A021AA5E47CA}"/>
              </a:ext>
            </a:extLst>
          </p:cNvPr>
          <p:cNvGrpSpPr/>
          <p:nvPr/>
        </p:nvGrpSpPr>
        <p:grpSpPr>
          <a:xfrm>
            <a:off x="722217" y="3082481"/>
            <a:ext cx="7699566" cy="504000"/>
            <a:chOff x="722217" y="2861246"/>
            <a:chExt cx="7699566" cy="504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BAEF11B-4A4B-498C-8A94-AC049B0F5CCC}"/>
                </a:ext>
              </a:extLst>
            </p:cNvPr>
            <p:cNvSpPr>
              <a:spLocks/>
            </p:cNvSpPr>
            <p:nvPr/>
          </p:nvSpPr>
          <p:spPr>
            <a:xfrm>
              <a:off x="884179" y="2861246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Informativa sulle attività di monitoraggio dei dati alla BDU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2EEF770-3D65-4741-9F28-952C504CEF90}"/>
                </a:ext>
              </a:extLst>
            </p:cNvPr>
            <p:cNvSpPr/>
            <p:nvPr/>
          </p:nvSpPr>
          <p:spPr>
            <a:xfrm>
              <a:off x="8259079" y="2861246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>
                <a:latin typeface="Helvetica" panose="020B0604020202020204" pitchFamily="34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8C9F3375-3392-4813-B8BE-AC70B4B7FA36}"/>
                </a:ext>
              </a:extLst>
            </p:cNvPr>
            <p:cNvSpPr/>
            <p:nvPr/>
          </p:nvSpPr>
          <p:spPr>
            <a:xfrm>
              <a:off x="722217" y="2922654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C59292A-8AEE-47E4-A3B5-474E4DFCC75B}"/>
                </a:ext>
              </a:extLst>
            </p:cNvPr>
            <p:cNvSpPr txBox="1"/>
            <p:nvPr/>
          </p:nvSpPr>
          <p:spPr>
            <a:xfrm>
              <a:off x="801413" y="2951246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5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4A3663B-5C54-44B5-AA40-BE669A8467C9}"/>
              </a:ext>
            </a:extLst>
          </p:cNvPr>
          <p:cNvGrpSpPr/>
          <p:nvPr/>
        </p:nvGrpSpPr>
        <p:grpSpPr>
          <a:xfrm>
            <a:off x="722217" y="3673146"/>
            <a:ext cx="7699566" cy="381184"/>
            <a:chOff x="722217" y="3493177"/>
            <a:chExt cx="7699566" cy="381184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84AA532-4DA4-43F8-A8CD-1E9DE3AC37CD}"/>
                </a:ext>
              </a:extLst>
            </p:cNvPr>
            <p:cNvSpPr>
              <a:spLocks/>
            </p:cNvSpPr>
            <p:nvPr/>
          </p:nvSpPr>
          <p:spPr>
            <a:xfrm>
              <a:off x="884179" y="3539769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2" fontAlgn="auto">
                <a:spcAft>
                  <a:spcPts val="0"/>
                </a:spcAft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Varie ed eventuali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77DBDFB-752E-4BD5-8B8B-518216DA5C3F}"/>
                </a:ext>
              </a:extLst>
            </p:cNvPr>
            <p:cNvSpPr/>
            <p:nvPr/>
          </p:nvSpPr>
          <p:spPr>
            <a:xfrm>
              <a:off x="8259079" y="3539769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CC2BFD23-1920-415D-9C65-8D14EDDF0BBD}"/>
                </a:ext>
              </a:extLst>
            </p:cNvPr>
            <p:cNvSpPr/>
            <p:nvPr/>
          </p:nvSpPr>
          <p:spPr>
            <a:xfrm>
              <a:off x="722217" y="349317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87F16A0-653C-458C-BDEB-DA3E22EED1B6}"/>
                </a:ext>
              </a:extLst>
            </p:cNvPr>
            <p:cNvSpPr txBox="1"/>
            <p:nvPr/>
          </p:nvSpPr>
          <p:spPr>
            <a:xfrm>
              <a:off x="801413" y="352176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6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7927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29222"/>
            <a:ext cx="7772400" cy="660502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Proposta di riprogrammazione risorse</a:t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1091864"/>
            <a:ext cx="7772400" cy="3722414"/>
          </a:xfrm>
        </p:spPr>
        <p:txBody>
          <a:bodyPr/>
          <a:lstStyle/>
          <a:p>
            <a:pPr algn="just"/>
            <a:r>
              <a:rPr lang="it-IT" dirty="0">
                <a:latin typeface="+mj-lt"/>
              </a:rPr>
              <a:t>La presente proposta di riprogrammazione riguarda:</a:t>
            </a:r>
          </a:p>
          <a:p>
            <a:pPr algn="just"/>
            <a:endParaRPr lang="it-IT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la Sezione Ordinaria del PSC ed in particolare l’Area Tematica “Trasporti e mobilità», Settore di intervento «Trasporto stradale”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+mj-lt"/>
              </a:rPr>
              <a:t>La Sezione Speciale 1, in particolare il trasferimento di risorse dall’Area Tematica «Sociale e salute» all’Area Tematica «Istruzione e formazione»</a:t>
            </a:r>
          </a:p>
          <a:p>
            <a:pPr algn="just"/>
            <a:endParaRPr lang="it-IT" dirty="0"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694C06-82BB-4F5A-8F07-270391CD0B9D}"/>
              </a:ext>
            </a:extLst>
          </p:cNvPr>
          <p:cNvSpPr txBox="1"/>
          <p:nvPr/>
        </p:nvSpPr>
        <p:spPr>
          <a:xfrm>
            <a:off x="8195037" y="451242"/>
            <a:ext cx="7965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rgbClr val="056633"/>
                </a:solidFill>
                <a:latin typeface="Helvetica"/>
                <a:ea typeface="+mj-ea"/>
                <a:cs typeface="Helvetica"/>
              </a:rPr>
              <a:t>[1/6]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139620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29222"/>
            <a:ext cx="7772400" cy="660502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Proposta di riprogrammazione risorse</a:t>
            </a:r>
            <a:br>
              <a:rPr lang="it-IT" dirty="0"/>
            </a:br>
            <a:r>
              <a:rPr lang="it-IT" sz="2200" dirty="0"/>
              <a:t>Sezione Ordinaria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1091864"/>
            <a:ext cx="7772400" cy="3722414"/>
          </a:xfrm>
        </p:spPr>
        <p:txBody>
          <a:bodyPr/>
          <a:lstStyle/>
          <a:p>
            <a:pPr algn="just"/>
            <a:r>
              <a:rPr lang="it-IT" dirty="0">
                <a:latin typeface="+mj-lt"/>
              </a:rPr>
              <a:t>La proposta di riprogrammazione per la Sezione Ordinaria del PSC riguarda l’Area Tematica “Trasporti e mobilità», Settore di intervento «Trasporto stradale”. </a:t>
            </a:r>
          </a:p>
          <a:p>
            <a:pPr algn="just"/>
            <a:r>
              <a:rPr lang="it-IT" dirty="0">
                <a:latin typeface="+mj-lt"/>
              </a:rPr>
              <a:t>A seguito delle attività di monitoraggio poste in essere, è emerso che per 2 progetti per la messa in sicurezza degli itinerari regionali prioritari i beneficiari non saranno in grado di garantire il rispetto del termine del 31/12/2022 per l’assunzione dell’obbligazione giuridicamente vincolante. Nello specifico, i progetti sono:</a:t>
            </a:r>
          </a:p>
          <a:p>
            <a:pPr algn="just"/>
            <a:endParaRPr lang="it-IT" dirty="0">
              <a:latin typeface="+mj-lt"/>
            </a:endParaRPr>
          </a:p>
          <a:p>
            <a:pPr algn="just"/>
            <a:endParaRPr lang="it-IT" dirty="0">
              <a:latin typeface="+mj-lt"/>
            </a:endParaRPr>
          </a:p>
          <a:p>
            <a:pPr algn="just"/>
            <a:endParaRPr lang="it-IT" dirty="0">
              <a:latin typeface="+mj-lt"/>
            </a:endParaRPr>
          </a:p>
          <a:p>
            <a:pPr algn="just"/>
            <a:endParaRPr lang="it-IT" dirty="0">
              <a:latin typeface="+mj-lt"/>
            </a:endParaRPr>
          </a:p>
          <a:p>
            <a:pPr algn="just"/>
            <a:endParaRPr lang="it-IT" dirty="0">
              <a:latin typeface="+mj-lt"/>
            </a:endParaRPr>
          </a:p>
          <a:p>
            <a:pPr algn="just"/>
            <a:endParaRPr lang="it-IT" dirty="0">
              <a:latin typeface="+mj-lt"/>
            </a:endParaRPr>
          </a:p>
          <a:p>
            <a:pPr algn="just"/>
            <a:r>
              <a:rPr lang="it-IT" dirty="0">
                <a:latin typeface="+mj-lt"/>
              </a:rPr>
              <a:t>per un valore complessivo di </a:t>
            </a:r>
            <a:r>
              <a:rPr lang="it-IT" b="1" dirty="0">
                <a:latin typeface="+mj-lt"/>
              </a:rPr>
              <a:t>€ 7.547.906,42.</a:t>
            </a:r>
            <a:endParaRPr lang="it-IT" dirty="0"/>
          </a:p>
        </p:txBody>
      </p:sp>
      <p:graphicFrame>
        <p:nvGraphicFramePr>
          <p:cNvPr id="9" name="Tabella 5">
            <a:extLst>
              <a:ext uri="{FF2B5EF4-FFF2-40B4-BE49-F238E27FC236}">
                <a16:creationId xmlns:a16="http://schemas.microsoft.com/office/drawing/2014/main" id="{424739AD-2C7C-4BEE-BCF0-CB65BC6D9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694071"/>
              </p:ext>
            </p:extLst>
          </p:nvPr>
        </p:nvGraphicFramePr>
        <p:xfrm>
          <a:off x="764818" y="2716502"/>
          <a:ext cx="7772401" cy="155091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368404">
                  <a:extLst>
                    <a:ext uri="{9D8B030D-6E8A-4147-A177-3AD203B41FA5}">
                      <a16:colId xmlns:a16="http://schemas.microsoft.com/office/drawing/2014/main" val="1267593812"/>
                    </a:ext>
                  </a:extLst>
                </a:gridCol>
                <a:gridCol w="1403997">
                  <a:extLst>
                    <a:ext uri="{9D8B030D-6E8A-4147-A177-3AD203B41FA5}">
                      <a16:colId xmlns:a16="http://schemas.microsoft.com/office/drawing/2014/main" val="622654531"/>
                    </a:ext>
                  </a:extLst>
                </a:gridCol>
              </a:tblGrid>
              <a:tr h="612795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Denominazione del Progetto </a:t>
                      </a:r>
                      <a:endParaRPr lang="it-IT" sz="12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</a:endParaRPr>
                    </a:p>
                  </a:txBody>
                  <a:tcPr marL="45720" marR="45720" anchor="ctr">
                    <a:solidFill>
                      <a:srgbClr val="2199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Risorse FSC assegnate (M€)</a:t>
                      </a:r>
                      <a:endParaRPr lang="it-IT" sz="12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</a:endParaRPr>
                    </a:p>
                  </a:txBody>
                  <a:tcPr marL="45720" marR="45720" anchor="ctr">
                    <a:solidFill>
                      <a:srgbClr val="2199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468445"/>
                  </a:ext>
                </a:extLst>
              </a:tr>
              <a:tr h="662373">
                <a:tc>
                  <a:txBody>
                    <a:bodyPr/>
                    <a:lstStyle/>
                    <a:p>
                      <a:pPr algn="l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u="none" strike="noStrike" dirty="0">
                          <a:effectLst/>
                        </a:rPr>
                        <a:t>SP n.2 Urago d'Oglio – Orzinuovi - Adeguamento carreggiata stradale nel tratto compreso tra l'intersezione con la SP BS n. 235 e l'intersezione con la SP n. 72                                                                                                               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5,64           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07832753"/>
                  </a:ext>
                </a:extLst>
              </a:tr>
              <a:tr h="27574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Rifacimento del Ponte sul Torrente </a:t>
                      </a:r>
                      <a:r>
                        <a:rPr lang="it-IT" sz="1200" u="none" strike="noStrike" dirty="0" err="1">
                          <a:effectLst/>
                        </a:rPr>
                        <a:t>Boesio</a:t>
                      </a:r>
                      <a:r>
                        <a:rPr lang="it-IT" sz="1200" u="none" strike="noStrike" dirty="0">
                          <a:effectLst/>
                        </a:rPr>
                        <a:t> in Comune di Laveno Mombello (SP69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4996782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9694C06-82BB-4F5A-8F07-270391CD0B9D}"/>
              </a:ext>
            </a:extLst>
          </p:cNvPr>
          <p:cNvSpPr txBox="1"/>
          <p:nvPr/>
        </p:nvSpPr>
        <p:spPr>
          <a:xfrm>
            <a:off x="8195037" y="451242"/>
            <a:ext cx="7965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rgbClr val="056633"/>
                </a:solidFill>
                <a:latin typeface="Helvetica"/>
                <a:ea typeface="+mj-ea"/>
                <a:cs typeface="Helvetica"/>
              </a:rPr>
              <a:t>[2/6]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3789713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2700" dirty="0"/>
              <a:t>Proposta di riprogrammazione risorse</a:t>
            </a:r>
            <a:br>
              <a:rPr lang="it-IT" sz="2700" dirty="0"/>
            </a:br>
            <a:r>
              <a:rPr lang="it-IT" sz="2000" dirty="0"/>
              <a:t>Sezione Ordinaria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1192427"/>
            <a:ext cx="7772400" cy="1582025"/>
          </a:xfrm>
        </p:spPr>
        <p:txBody>
          <a:bodyPr/>
          <a:lstStyle/>
          <a:p>
            <a:pPr algn="just" fontAlgn="base"/>
            <a:r>
              <a:rPr lang="it-IT" dirty="0">
                <a:latin typeface="+mj-lt"/>
              </a:rPr>
              <a:t>Per entrambi i progetti sono state acquisite le comunicazioni da parte dei soggetti beneficiari in merito alla impossibilità a garantire l’assunzione dell’OGV entro il 31/12/2022.</a:t>
            </a:r>
          </a:p>
          <a:p>
            <a:pPr algn="just" fontAlgn="base"/>
            <a:r>
              <a:rPr lang="it-IT" dirty="0">
                <a:latin typeface="+mj-lt"/>
              </a:rPr>
              <a:t>Le presente proposta di riprogrammazione prevede di mantenere le risorse nella Area Tematica “</a:t>
            </a:r>
            <a:r>
              <a:rPr lang="it-IT" b="1" dirty="0">
                <a:latin typeface="+mj-lt"/>
              </a:rPr>
              <a:t>Trasporti e mobilità” </a:t>
            </a:r>
            <a:r>
              <a:rPr lang="it-IT" dirty="0">
                <a:latin typeface="+mj-lt"/>
              </a:rPr>
              <a:t>e nel Settore di intervento </a:t>
            </a:r>
            <a:r>
              <a:rPr lang="it-IT" b="1" dirty="0">
                <a:latin typeface="+mj-lt"/>
              </a:rPr>
              <a:t>“Trasporto stradale”,</a:t>
            </a:r>
            <a:r>
              <a:rPr lang="it-IT" dirty="0">
                <a:latin typeface="+mj-lt"/>
              </a:rPr>
              <a:t> lasciando pertanto inalterato il valore dell’area in oggetto, aumentando la dotazione del FSC di ulteriori due interventi già finanziati a valere sul FSC.</a:t>
            </a:r>
          </a:p>
          <a:p>
            <a:pPr algn="just" fontAlgn="base"/>
            <a:r>
              <a:rPr lang="it-IT" dirty="0">
                <a:latin typeface="+mj-lt"/>
              </a:rPr>
              <a:t>Si tratta dei seguenti interventi già in corso di realizzazione e finanziati anche con risorse autonome regionali:   </a:t>
            </a:r>
          </a:p>
        </p:txBody>
      </p:sp>
      <p:graphicFrame>
        <p:nvGraphicFramePr>
          <p:cNvPr id="9" name="Tabella 5">
            <a:extLst>
              <a:ext uri="{FF2B5EF4-FFF2-40B4-BE49-F238E27FC236}">
                <a16:creationId xmlns:a16="http://schemas.microsoft.com/office/drawing/2014/main" id="{424739AD-2C7C-4BEE-BCF0-CB65BC6D9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953204"/>
              </p:ext>
            </p:extLst>
          </p:nvPr>
        </p:nvGraphicFramePr>
        <p:xfrm>
          <a:off x="685800" y="3328316"/>
          <a:ext cx="7801202" cy="124551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78780">
                  <a:extLst>
                    <a:ext uri="{9D8B030D-6E8A-4147-A177-3AD203B41FA5}">
                      <a16:colId xmlns:a16="http://schemas.microsoft.com/office/drawing/2014/main" val="1267593812"/>
                    </a:ext>
                  </a:extLst>
                </a:gridCol>
                <a:gridCol w="2211211">
                  <a:extLst>
                    <a:ext uri="{9D8B030D-6E8A-4147-A177-3AD203B41FA5}">
                      <a16:colId xmlns:a16="http://schemas.microsoft.com/office/drawing/2014/main" val="622654531"/>
                    </a:ext>
                  </a:extLst>
                </a:gridCol>
                <a:gridCol w="2211211">
                  <a:extLst>
                    <a:ext uri="{9D8B030D-6E8A-4147-A177-3AD203B41FA5}">
                      <a16:colId xmlns:a16="http://schemas.microsoft.com/office/drawing/2014/main" val="802275832"/>
                    </a:ext>
                  </a:extLst>
                </a:gridCol>
              </a:tblGrid>
              <a:tr h="371269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Denominazione del Progetto </a:t>
                      </a:r>
                      <a:endParaRPr lang="it-IT" sz="12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</a:endParaRPr>
                    </a:p>
                  </a:txBody>
                  <a:tcPr marL="45720" marR="45720" anchor="ctr">
                    <a:solidFill>
                      <a:srgbClr val="2199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Risorse FSC assegnate originariamente (M€)</a:t>
                      </a:r>
                      <a:endParaRPr lang="it-IT" sz="12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</a:endParaRPr>
                    </a:p>
                  </a:txBody>
                  <a:tcPr marL="45720" marR="45720" anchor="ctr">
                    <a:solidFill>
                      <a:srgbClr val="21996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Risorse FSC assegnate post riprogrammazione (M€)</a:t>
                      </a:r>
                      <a:endParaRPr lang="it-IT" sz="12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</a:endParaRPr>
                    </a:p>
                  </a:txBody>
                  <a:tcPr marL="45720" marR="45720" anchor="ctr">
                    <a:solidFill>
                      <a:srgbClr val="2199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468445"/>
                  </a:ext>
                </a:extLst>
              </a:tr>
              <a:tr h="29834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Riqualificazione dello svincolo autostradale A4 e della connessione con l'Asse interurbano di Bergamo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25,00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29,50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5196602"/>
                  </a:ext>
                </a:extLst>
              </a:tr>
              <a:tr h="414933">
                <a:tc>
                  <a:txBody>
                    <a:bodyPr/>
                    <a:lstStyle/>
                    <a:p>
                      <a:pPr algn="l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u="none" strike="noStrike" dirty="0">
                          <a:effectLst/>
                        </a:rPr>
                        <a:t>Variante alla S.S. n. 42 in Comune di Verdello (Bergamo) - 1° Lotto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5,00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8,04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0783275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215F11C-E507-4CCB-B90A-5D05E5ECEF66}"/>
              </a:ext>
            </a:extLst>
          </p:cNvPr>
          <p:cNvSpPr txBox="1"/>
          <p:nvPr/>
        </p:nvSpPr>
        <p:spPr>
          <a:xfrm>
            <a:off x="8195037" y="451242"/>
            <a:ext cx="7965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rgbClr val="056633"/>
                </a:solidFill>
                <a:latin typeface="Helvetica"/>
                <a:ea typeface="+mj-ea"/>
                <a:cs typeface="Helvetica"/>
              </a:rPr>
              <a:t>[3/6]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3559165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29222"/>
            <a:ext cx="7772400" cy="660502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Proposta di riprogrammazione risorse</a:t>
            </a:r>
            <a:br>
              <a:rPr lang="it-IT" dirty="0"/>
            </a:br>
            <a:r>
              <a:rPr lang="it-IT" sz="2200" dirty="0"/>
              <a:t>Sezione Ordinaria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71399" y="1014699"/>
            <a:ext cx="7772400" cy="3722414"/>
          </a:xfrm>
        </p:spPr>
        <p:txBody>
          <a:bodyPr/>
          <a:lstStyle/>
          <a:p>
            <a:pPr algn="just"/>
            <a:r>
              <a:rPr lang="it-IT" dirty="0">
                <a:latin typeface="+mj-lt"/>
              </a:rPr>
              <a:t>Come comunicato dalla Direzione competente per materia, un ulteriore progetto all’interno dell’Area Tematica “Trasporti e mobilità», Settore di intervento «Trasporto stradale” non garantisce l’assunzione dell’OGV entro il 31/12/2022. </a:t>
            </a:r>
          </a:p>
        </p:txBody>
      </p:sp>
      <p:graphicFrame>
        <p:nvGraphicFramePr>
          <p:cNvPr id="9" name="Tabella 5">
            <a:extLst>
              <a:ext uri="{FF2B5EF4-FFF2-40B4-BE49-F238E27FC236}">
                <a16:creationId xmlns:a16="http://schemas.microsoft.com/office/drawing/2014/main" id="{424739AD-2C7C-4BEE-BCF0-CB65BC6D9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538052"/>
              </p:ext>
            </p:extLst>
          </p:nvPr>
        </p:nvGraphicFramePr>
        <p:xfrm>
          <a:off x="700200" y="1801155"/>
          <a:ext cx="7772401" cy="9758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368404">
                  <a:extLst>
                    <a:ext uri="{9D8B030D-6E8A-4147-A177-3AD203B41FA5}">
                      <a16:colId xmlns:a16="http://schemas.microsoft.com/office/drawing/2014/main" val="1267593812"/>
                    </a:ext>
                  </a:extLst>
                </a:gridCol>
                <a:gridCol w="1403997">
                  <a:extLst>
                    <a:ext uri="{9D8B030D-6E8A-4147-A177-3AD203B41FA5}">
                      <a16:colId xmlns:a16="http://schemas.microsoft.com/office/drawing/2014/main" val="622654531"/>
                    </a:ext>
                  </a:extLst>
                </a:gridCol>
              </a:tblGrid>
              <a:tr h="437553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Denominazione del Progetto </a:t>
                      </a:r>
                      <a:endParaRPr lang="it-IT" sz="12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</a:endParaRPr>
                    </a:p>
                  </a:txBody>
                  <a:tcPr marL="45720" marR="45720" anchor="ctr">
                    <a:solidFill>
                      <a:srgbClr val="2199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Risorse FSC assegnate (M€)</a:t>
                      </a:r>
                      <a:endParaRPr lang="it-IT" sz="12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</a:endParaRPr>
                    </a:p>
                  </a:txBody>
                  <a:tcPr marL="45720" marR="45720" anchor="ctr">
                    <a:solidFill>
                      <a:srgbClr val="2199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468445"/>
                  </a:ext>
                </a:extLst>
              </a:tr>
              <a:tr h="518654">
                <a:tc>
                  <a:txBody>
                    <a:bodyPr/>
                    <a:lstStyle/>
                    <a:p>
                      <a:pPr algn="l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u="none" strike="noStrike" dirty="0">
                          <a:effectLst/>
                        </a:rPr>
                        <a:t>Variante alla S.P. n. 2 </a:t>
                      </a:r>
                      <a:r>
                        <a:rPr lang="it-IT" sz="1200" u="none" strike="noStrike" dirty="0" err="1">
                          <a:effectLst/>
                        </a:rPr>
                        <a:t>Trivulzia</a:t>
                      </a:r>
                      <a:r>
                        <a:rPr lang="it-IT" sz="1200" u="none" strike="noStrike" dirty="0">
                          <a:effectLst/>
                        </a:rPr>
                        <a:t> in comune di Samolaco tra ponte Nave e ponte San Pietro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1,13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07832753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9694C06-82BB-4F5A-8F07-270391CD0B9D}"/>
              </a:ext>
            </a:extLst>
          </p:cNvPr>
          <p:cNvSpPr txBox="1"/>
          <p:nvPr/>
        </p:nvSpPr>
        <p:spPr>
          <a:xfrm>
            <a:off x="8195037" y="451242"/>
            <a:ext cx="7965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rgbClr val="056633"/>
                </a:solidFill>
                <a:latin typeface="Helvetica"/>
                <a:ea typeface="+mj-ea"/>
                <a:cs typeface="Helvetica"/>
              </a:rPr>
              <a:t>[4/6]</a:t>
            </a:r>
            <a:endParaRPr lang="it-IT" sz="2200" dirty="0"/>
          </a:p>
        </p:txBody>
      </p:sp>
      <p:graphicFrame>
        <p:nvGraphicFramePr>
          <p:cNvPr id="4" name="Tabella 5">
            <a:extLst>
              <a:ext uri="{FF2B5EF4-FFF2-40B4-BE49-F238E27FC236}">
                <a16:creationId xmlns:a16="http://schemas.microsoft.com/office/drawing/2014/main" id="{C96DE38A-35AD-B00C-E04A-7C05DC7E1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06872"/>
              </p:ext>
            </p:extLst>
          </p:nvPr>
        </p:nvGraphicFramePr>
        <p:xfrm>
          <a:off x="700200" y="3425775"/>
          <a:ext cx="7801202" cy="124551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78780">
                  <a:extLst>
                    <a:ext uri="{9D8B030D-6E8A-4147-A177-3AD203B41FA5}">
                      <a16:colId xmlns:a16="http://schemas.microsoft.com/office/drawing/2014/main" val="1267593812"/>
                    </a:ext>
                  </a:extLst>
                </a:gridCol>
                <a:gridCol w="2211211">
                  <a:extLst>
                    <a:ext uri="{9D8B030D-6E8A-4147-A177-3AD203B41FA5}">
                      <a16:colId xmlns:a16="http://schemas.microsoft.com/office/drawing/2014/main" val="622654531"/>
                    </a:ext>
                  </a:extLst>
                </a:gridCol>
                <a:gridCol w="2211211">
                  <a:extLst>
                    <a:ext uri="{9D8B030D-6E8A-4147-A177-3AD203B41FA5}">
                      <a16:colId xmlns:a16="http://schemas.microsoft.com/office/drawing/2014/main" val="802275832"/>
                    </a:ext>
                  </a:extLst>
                </a:gridCol>
              </a:tblGrid>
              <a:tr h="371269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Denominazione del Progetto </a:t>
                      </a:r>
                      <a:endParaRPr lang="it-IT" sz="1200" dirty="0">
                        <a:solidFill>
                          <a:schemeClr val="bg1"/>
                        </a:solidFill>
                        <a:latin typeface="Helvetica" panose="020B0604020202020204" pitchFamily="34" charset="0"/>
                      </a:endParaRPr>
                    </a:p>
                  </a:txBody>
                  <a:tcPr marL="45720" marR="45720" anchor="ctr">
                    <a:solidFill>
                      <a:srgbClr val="2199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Risorse FSC assegnate originariamente (M€)</a:t>
                      </a:r>
                      <a:endParaRPr lang="it-IT" sz="12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</a:endParaRPr>
                    </a:p>
                  </a:txBody>
                  <a:tcPr marL="45720" marR="45720" anchor="ctr">
                    <a:solidFill>
                      <a:srgbClr val="21996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/>
                        <a:t>Risorse FSC assegnate post riprogrammazione (M€)</a:t>
                      </a:r>
                      <a:endParaRPr lang="it-IT" sz="12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</a:endParaRPr>
                    </a:p>
                  </a:txBody>
                  <a:tcPr marL="45720" marR="45720" anchor="ctr">
                    <a:solidFill>
                      <a:srgbClr val="2199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468445"/>
                  </a:ext>
                </a:extLst>
              </a:tr>
              <a:tr h="29834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Riqualificazione dello svincolo autostradale A4 e della connessione con l'Asse interurbano di Bergamo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25,00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29,50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5196602"/>
                  </a:ext>
                </a:extLst>
              </a:tr>
              <a:tr h="414933">
                <a:tc>
                  <a:txBody>
                    <a:bodyPr/>
                    <a:lstStyle/>
                    <a:p>
                      <a:pPr algn="l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u="none" strike="noStrike" dirty="0">
                          <a:effectLst/>
                        </a:rPr>
                        <a:t>Variante alla S.S. n. 42 in Comune di Verdello (Bergamo) - 1° Lotto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5,00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9,17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07832753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DCD08312-AA09-5553-374D-F21571061295}"/>
              </a:ext>
            </a:extLst>
          </p:cNvPr>
          <p:cNvSpPr txBox="1"/>
          <p:nvPr/>
        </p:nvSpPr>
        <p:spPr>
          <a:xfrm>
            <a:off x="628196" y="2808655"/>
            <a:ext cx="77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In questo caso, le risorse assegnate sugli altri due interventi sarebbero riprogrammate come segue:</a:t>
            </a:r>
          </a:p>
        </p:txBody>
      </p:sp>
    </p:spTree>
    <p:extLst>
      <p:ext uri="{BB962C8B-B14F-4D97-AF65-F5344CB8AC3E}">
        <p14:creationId xmlns:p14="http://schemas.microsoft.com/office/powerpoint/2010/main" val="3144608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29222"/>
            <a:ext cx="7772400" cy="660502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Proposta di riprogrammazione risorse</a:t>
            </a:r>
            <a:br>
              <a:rPr lang="it-IT" dirty="0"/>
            </a:br>
            <a:endParaRPr lang="it-IT" sz="22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26949" y="1236949"/>
            <a:ext cx="7772400" cy="1411001"/>
          </a:xfrm>
        </p:spPr>
        <p:txBody>
          <a:bodyPr/>
          <a:lstStyle/>
          <a:p>
            <a:pPr algn="just"/>
            <a:r>
              <a:rPr lang="it-IT" dirty="0">
                <a:latin typeface="+mj-lt"/>
              </a:rPr>
              <a:t>Qualora dovesse intervenire una disposizione a livello centrale che stabilisce una proroga per l’assunzione delle OGV per il PSC, non si darà seguito alla riprogrammazione proposta per la Sezione Ordinaria e si provvederà a darne informativa al </a:t>
            </a:r>
            <a:r>
              <a:rPr lang="it-IT" dirty="0" err="1">
                <a:latin typeface="+mj-lt"/>
              </a:rPr>
              <a:t>CdS</a:t>
            </a:r>
            <a:r>
              <a:rPr lang="it-IT" dirty="0">
                <a:latin typeface="+mj-lt"/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694C06-82BB-4F5A-8F07-270391CD0B9D}"/>
              </a:ext>
            </a:extLst>
          </p:cNvPr>
          <p:cNvSpPr txBox="1"/>
          <p:nvPr/>
        </p:nvSpPr>
        <p:spPr>
          <a:xfrm>
            <a:off x="8195037" y="451242"/>
            <a:ext cx="7965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rgbClr val="056633"/>
                </a:solidFill>
                <a:latin typeface="Helvetica"/>
                <a:ea typeface="+mj-ea"/>
                <a:cs typeface="Helvetica"/>
              </a:rPr>
              <a:t>[5/6]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792103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29221"/>
            <a:ext cx="7772400" cy="660503"/>
          </a:xfrm>
        </p:spPr>
        <p:txBody>
          <a:bodyPr>
            <a:normAutofit fontScale="90000"/>
          </a:bodyPr>
          <a:lstStyle/>
          <a:p>
            <a:pPr algn="ctr"/>
            <a:r>
              <a:rPr lang="it-IT"/>
              <a:t>Proposta di riprogrammazione risorse </a:t>
            </a:r>
            <a:br>
              <a:rPr lang="it-IT"/>
            </a:br>
            <a:r>
              <a:rPr lang="it-IT" sz="2200"/>
              <a:t>Sezione Speciale 1 </a:t>
            </a:r>
            <a:endParaRPr lang="it-IT" sz="22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52182" y="1090350"/>
            <a:ext cx="7772400" cy="3722414"/>
          </a:xfrm>
          <a:ln>
            <a:noFill/>
          </a:ln>
        </p:spPr>
        <p:txBody>
          <a:bodyPr/>
          <a:lstStyle/>
          <a:p>
            <a:pPr algn="just"/>
            <a:r>
              <a:rPr lang="it-IT" sz="1400" dirty="0">
                <a:latin typeface="Calibri" panose="020F0502020204030204" pitchFamily="34" charset="0"/>
                <a:cs typeface="Calibri" panose="020F0502020204030204" pitchFamily="34" charset="0"/>
              </a:rPr>
              <a:t>La proposta deriva dal mancato avvio di un bando dell’ </a:t>
            </a:r>
            <a:r>
              <a:rPr lang="it-IT" sz="1400" b="1" dirty="0">
                <a:latin typeface="Calibri" panose="020F0502020204030204" pitchFamily="34" charset="0"/>
                <a:cs typeface="Calibri" panose="020F0502020204030204" pitchFamily="34" charset="0"/>
              </a:rPr>
              <a:t>Area Tematica «Sociale e salute», </a:t>
            </a:r>
            <a:r>
              <a:rPr lang="it-IT" sz="1400" dirty="0">
                <a:latin typeface="Calibri" panose="020F0502020204030204" pitchFamily="34" charset="0"/>
                <a:cs typeface="Calibri" panose="020F0502020204030204" pitchFamily="34" charset="0"/>
              </a:rPr>
              <a:t>la cui dotazione era stata approvata con delibera regionale in agosto 2021 con una dotazione di 6M€. Tale risorse incrementeranno la dotazione per un altro intervento già concluso nell’ </a:t>
            </a:r>
            <a:r>
              <a:rPr lang="it-IT" sz="1400" b="1" dirty="0">
                <a:latin typeface="Calibri" panose="020F0502020204030204" pitchFamily="34" charset="0"/>
                <a:cs typeface="Calibri" panose="020F0502020204030204" pitchFamily="34" charset="0"/>
              </a:rPr>
              <a:t>Area Tematica «Istruzione e formazione». 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337D71FD-BD1D-CC37-D39E-84C58EB3B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823361"/>
              </p:ext>
            </p:extLst>
          </p:nvPr>
        </p:nvGraphicFramePr>
        <p:xfrm>
          <a:off x="753036" y="2231996"/>
          <a:ext cx="76501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4672">
                  <a:extLst>
                    <a:ext uri="{9D8B030D-6E8A-4147-A177-3AD203B41FA5}">
                      <a16:colId xmlns:a16="http://schemas.microsoft.com/office/drawing/2014/main" val="2828690694"/>
                    </a:ext>
                  </a:extLst>
                </a:gridCol>
                <a:gridCol w="1083448">
                  <a:extLst>
                    <a:ext uri="{9D8B030D-6E8A-4147-A177-3AD203B41FA5}">
                      <a16:colId xmlns:a16="http://schemas.microsoft.com/office/drawing/2014/main" val="2884076779"/>
                    </a:ext>
                  </a:extLst>
                </a:gridCol>
                <a:gridCol w="1321654">
                  <a:extLst>
                    <a:ext uri="{9D8B030D-6E8A-4147-A177-3AD203B41FA5}">
                      <a16:colId xmlns:a16="http://schemas.microsoft.com/office/drawing/2014/main" val="1525834261"/>
                    </a:ext>
                  </a:extLst>
                </a:gridCol>
                <a:gridCol w="1114185">
                  <a:extLst>
                    <a:ext uri="{9D8B030D-6E8A-4147-A177-3AD203B41FA5}">
                      <a16:colId xmlns:a16="http://schemas.microsoft.com/office/drawing/2014/main" val="2445713459"/>
                    </a:ext>
                  </a:extLst>
                </a:gridCol>
                <a:gridCol w="1326141">
                  <a:extLst>
                    <a:ext uri="{9D8B030D-6E8A-4147-A177-3AD203B41FA5}">
                      <a16:colId xmlns:a16="http://schemas.microsoft.com/office/drawing/2014/main" val="134961995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r>
                        <a:rPr lang="it-IT" sz="1200" b="0" u="sng" dirty="0">
                          <a:solidFill>
                            <a:schemeClr val="tx1"/>
                          </a:solidFill>
                        </a:rPr>
                        <a:t>Bando non avviato</a:t>
                      </a:r>
                    </a:p>
                    <a:p>
                      <a:pPr algn="just"/>
                      <a:r>
                        <a:rPr lang="it-IT" sz="1200" b="0" dirty="0">
                          <a:solidFill>
                            <a:schemeClr val="tx1"/>
                          </a:solidFill>
                        </a:rPr>
                        <a:t>Offerta formativa per la costituzione del catalogo regionale delle attività di sviluppo o di recupero degli apprendimenti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0" u="sng" dirty="0">
                          <a:solidFill>
                            <a:schemeClr val="tx1"/>
                          </a:solidFill>
                        </a:rPr>
                        <a:t>Area Tematica </a:t>
                      </a:r>
                      <a:r>
                        <a:rPr lang="it-IT" sz="1200" b="0" dirty="0">
                          <a:solidFill>
                            <a:schemeClr val="tx1"/>
                          </a:solidFill>
                        </a:rPr>
                        <a:t>Sociale e salute</a:t>
                      </a:r>
                    </a:p>
                    <a:p>
                      <a:endParaRPr lang="it-IT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0" u="sng" dirty="0">
                          <a:solidFill>
                            <a:schemeClr val="tx1"/>
                          </a:solidFill>
                        </a:rPr>
                        <a:t>Settore intervento</a:t>
                      </a:r>
                    </a:p>
                    <a:p>
                      <a:r>
                        <a:rPr lang="it-IT" sz="1200" b="0" dirty="0">
                          <a:solidFill>
                            <a:schemeClr val="tx1"/>
                          </a:solidFill>
                        </a:rPr>
                        <a:t>Servizi socio-assistenziali</a:t>
                      </a:r>
                    </a:p>
                    <a:p>
                      <a:endParaRPr lang="it-IT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0" u="sng" dirty="0">
                          <a:solidFill>
                            <a:schemeClr val="tx1"/>
                          </a:solidFill>
                        </a:rPr>
                        <a:t>FSC assegnato </a:t>
                      </a:r>
                      <a:r>
                        <a:rPr lang="it-IT" sz="1200" b="0" dirty="0">
                          <a:solidFill>
                            <a:schemeClr val="tx1"/>
                          </a:solidFill>
                        </a:rPr>
                        <a:t>6M€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0" u="sng" dirty="0">
                          <a:solidFill>
                            <a:schemeClr val="tx1"/>
                          </a:solidFill>
                        </a:rPr>
                        <a:t>Definanziamento</a:t>
                      </a:r>
                    </a:p>
                    <a:p>
                      <a:r>
                        <a:rPr lang="it-IT" sz="1200" b="0" dirty="0">
                          <a:solidFill>
                            <a:schemeClr val="tx1"/>
                          </a:solidFill>
                        </a:rPr>
                        <a:t>6M€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891479"/>
                  </a:ext>
                </a:extLst>
              </a:tr>
            </a:tbl>
          </a:graphicData>
        </a:graphic>
      </p:graphicFrame>
      <p:graphicFrame>
        <p:nvGraphicFramePr>
          <p:cNvPr id="5" name="Tabella 6">
            <a:extLst>
              <a:ext uri="{FF2B5EF4-FFF2-40B4-BE49-F238E27FC236}">
                <a16:creationId xmlns:a16="http://schemas.microsoft.com/office/drawing/2014/main" id="{9B07F7D2-29B1-7ADD-8F3A-7FE6BB7615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136838"/>
              </p:ext>
            </p:extLst>
          </p:nvPr>
        </p:nvGraphicFramePr>
        <p:xfrm>
          <a:off x="753035" y="3316733"/>
          <a:ext cx="7671546" cy="693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4672">
                  <a:extLst>
                    <a:ext uri="{9D8B030D-6E8A-4147-A177-3AD203B41FA5}">
                      <a16:colId xmlns:a16="http://schemas.microsoft.com/office/drawing/2014/main" val="2850686944"/>
                    </a:ext>
                  </a:extLst>
                </a:gridCol>
                <a:gridCol w="1075764">
                  <a:extLst>
                    <a:ext uri="{9D8B030D-6E8A-4147-A177-3AD203B41FA5}">
                      <a16:colId xmlns:a16="http://schemas.microsoft.com/office/drawing/2014/main" val="488164196"/>
                    </a:ext>
                  </a:extLst>
                </a:gridCol>
                <a:gridCol w="1344706">
                  <a:extLst>
                    <a:ext uri="{9D8B030D-6E8A-4147-A177-3AD203B41FA5}">
                      <a16:colId xmlns:a16="http://schemas.microsoft.com/office/drawing/2014/main" val="1375208439"/>
                    </a:ext>
                  </a:extLst>
                </a:gridCol>
                <a:gridCol w="1114185">
                  <a:extLst>
                    <a:ext uri="{9D8B030D-6E8A-4147-A177-3AD203B41FA5}">
                      <a16:colId xmlns:a16="http://schemas.microsoft.com/office/drawing/2014/main" val="2244957486"/>
                    </a:ext>
                  </a:extLst>
                </a:gridCol>
                <a:gridCol w="1332219">
                  <a:extLst>
                    <a:ext uri="{9D8B030D-6E8A-4147-A177-3AD203B41FA5}">
                      <a16:colId xmlns:a16="http://schemas.microsoft.com/office/drawing/2014/main" val="1108052598"/>
                    </a:ext>
                  </a:extLst>
                </a:gridCol>
              </a:tblGrid>
              <a:tr h="693423">
                <a:tc>
                  <a:txBody>
                    <a:bodyPr/>
                    <a:lstStyle/>
                    <a:p>
                      <a:r>
                        <a:rPr lang="it-IT" sz="1200" b="0" u="sng" dirty="0">
                          <a:solidFill>
                            <a:schemeClr val="tx1"/>
                          </a:solidFill>
                        </a:rPr>
                        <a:t>Misura incrementata</a:t>
                      </a:r>
                    </a:p>
                    <a:p>
                      <a:pPr algn="just"/>
                      <a:r>
                        <a:rPr lang="it-IT" sz="1200" b="0" dirty="0">
                          <a:solidFill>
                            <a:schemeClr val="tx1"/>
                          </a:solidFill>
                        </a:rPr>
                        <a:t>Istruzione e formazione professionale (</a:t>
                      </a:r>
                      <a:r>
                        <a:rPr lang="it-IT" sz="1200" b="0" dirty="0" err="1">
                          <a:solidFill>
                            <a:schemeClr val="tx1"/>
                          </a:solidFill>
                        </a:rPr>
                        <a:t>IeFP</a:t>
                      </a:r>
                      <a:r>
                        <a:rPr lang="it-IT" sz="1200" b="0" dirty="0">
                          <a:solidFill>
                            <a:schemeClr val="tx1"/>
                          </a:solidFill>
                        </a:rPr>
                        <a:t>) 2020-2021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0" u="sng" dirty="0">
                          <a:solidFill>
                            <a:schemeClr val="tx1"/>
                          </a:solidFill>
                        </a:rPr>
                        <a:t>Area Tematica</a:t>
                      </a:r>
                    </a:p>
                    <a:p>
                      <a:r>
                        <a:rPr lang="it-IT" sz="1200" b="0" dirty="0">
                          <a:solidFill>
                            <a:schemeClr val="tx1"/>
                          </a:solidFill>
                        </a:rPr>
                        <a:t>Istruzione e formazione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0" u="sng" dirty="0">
                          <a:solidFill>
                            <a:schemeClr val="tx1"/>
                          </a:solidFill>
                        </a:rPr>
                        <a:t>Settore intervento</a:t>
                      </a:r>
                    </a:p>
                    <a:p>
                      <a:r>
                        <a:rPr lang="it-IT" sz="1200" b="0" dirty="0">
                          <a:solidFill>
                            <a:schemeClr val="tx1"/>
                          </a:solidFill>
                        </a:rPr>
                        <a:t>Educazione e formazione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0" u="sng" dirty="0">
                          <a:solidFill>
                            <a:schemeClr val="tx1"/>
                          </a:solidFill>
                        </a:rPr>
                        <a:t>FSC assegnato</a:t>
                      </a:r>
                    </a:p>
                    <a:p>
                      <a:r>
                        <a:rPr lang="it-IT" sz="1200" b="0" dirty="0">
                          <a:solidFill>
                            <a:schemeClr val="tx1"/>
                          </a:solidFill>
                        </a:rPr>
                        <a:t>30 M€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0" u="sng" dirty="0">
                          <a:solidFill>
                            <a:schemeClr val="tx1"/>
                          </a:solidFill>
                        </a:rPr>
                        <a:t>FSC post riprogrammazione </a:t>
                      </a:r>
                      <a:r>
                        <a:rPr lang="it-IT" sz="1200" b="0" dirty="0">
                          <a:solidFill>
                            <a:schemeClr val="tx1"/>
                          </a:solidFill>
                        </a:rPr>
                        <a:t>36 M€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301423"/>
                  </a:ext>
                </a:extLst>
              </a:tr>
            </a:tbl>
          </a:graphicData>
        </a:graphic>
      </p:graphicFrame>
      <p:graphicFrame>
        <p:nvGraphicFramePr>
          <p:cNvPr id="7" name="Tabella 7">
            <a:extLst>
              <a:ext uri="{FF2B5EF4-FFF2-40B4-BE49-F238E27FC236}">
                <a16:creationId xmlns:a16="http://schemas.microsoft.com/office/drawing/2014/main" id="{62FACCF3-27FF-A907-726B-7F891323E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255807"/>
              </p:ext>
            </p:extLst>
          </p:nvPr>
        </p:nvGraphicFramePr>
        <p:xfrm>
          <a:off x="753035" y="4089053"/>
          <a:ext cx="7671546" cy="640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873">
                  <a:extLst>
                    <a:ext uri="{9D8B030D-6E8A-4147-A177-3AD203B41FA5}">
                      <a16:colId xmlns:a16="http://schemas.microsoft.com/office/drawing/2014/main" val="2132839389"/>
                    </a:ext>
                  </a:extLst>
                </a:gridCol>
                <a:gridCol w="1894447">
                  <a:extLst>
                    <a:ext uri="{9D8B030D-6E8A-4147-A177-3AD203B41FA5}">
                      <a16:colId xmlns:a16="http://schemas.microsoft.com/office/drawing/2014/main" val="2639829117"/>
                    </a:ext>
                  </a:extLst>
                </a:gridCol>
                <a:gridCol w="3253226">
                  <a:extLst>
                    <a:ext uri="{9D8B030D-6E8A-4147-A177-3AD203B41FA5}">
                      <a16:colId xmlns:a16="http://schemas.microsoft.com/office/drawing/2014/main" val="3902670302"/>
                    </a:ext>
                  </a:extLst>
                </a:gridCol>
              </a:tblGrid>
              <a:tr h="219738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it-IT" sz="1200" b="1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A.T. Sociale e salute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it-IT" sz="1200" b="1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Dotazione iniziale 31,5M€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it-IT" sz="1200" b="1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Dotazione riprogrammata 25,5M€    -19%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904026"/>
                  </a:ext>
                </a:extLst>
              </a:tr>
              <a:tr h="366229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it-IT" sz="1200" b="1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A.T. Istruzione e formazione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it-IT" sz="1200" b="1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Dotazione iniziale 30M€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it-IT" sz="1200" b="1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Dotazione riprogrammata 36M€       +19%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491724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ADC565C-6FC7-BC3E-CF34-4B0983A65BF7}"/>
              </a:ext>
            </a:extLst>
          </p:cNvPr>
          <p:cNvSpPr txBox="1"/>
          <p:nvPr/>
        </p:nvSpPr>
        <p:spPr>
          <a:xfrm>
            <a:off x="8069943" y="571136"/>
            <a:ext cx="8049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rgbClr val="056633"/>
                </a:solidFill>
                <a:latin typeface="Helvetica"/>
                <a:ea typeface="+mj-ea"/>
              </a:rPr>
              <a:t>[6/6]</a:t>
            </a:r>
          </a:p>
        </p:txBody>
      </p:sp>
    </p:spTree>
    <p:extLst>
      <p:ext uri="{BB962C8B-B14F-4D97-AF65-F5344CB8AC3E}">
        <p14:creationId xmlns:p14="http://schemas.microsoft.com/office/powerpoint/2010/main" val="530551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/>
              <a:t>Agenda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A8F8775-17F7-480F-BEEA-E00FEFE1E3E1}"/>
              </a:ext>
            </a:extLst>
          </p:cNvPr>
          <p:cNvGrpSpPr/>
          <p:nvPr/>
        </p:nvGrpSpPr>
        <p:grpSpPr>
          <a:xfrm>
            <a:off x="722217" y="1088269"/>
            <a:ext cx="7699566" cy="381184"/>
            <a:chOff x="722217" y="1088269"/>
            <a:chExt cx="7699566" cy="381184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68FBFE44-DEE3-438C-B3C5-EA5EE9AA9A1D}"/>
                </a:ext>
              </a:extLst>
            </p:cNvPr>
            <p:cNvSpPr>
              <a:spLocks/>
            </p:cNvSpPr>
            <p:nvPr/>
          </p:nvSpPr>
          <p:spPr>
            <a:xfrm>
              <a:off x="884179" y="1134861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080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kern="1200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Approvazione dell’</a:t>
              </a:r>
              <a:r>
                <a:rPr lang="it-IT" sz="1400" b="1" kern="1200" dirty="0" err="1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OdG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A8889EE8-E722-48B2-8D47-C9B64910136D}"/>
                </a:ext>
              </a:extLst>
            </p:cNvPr>
            <p:cNvSpPr/>
            <p:nvPr/>
          </p:nvSpPr>
          <p:spPr>
            <a:xfrm>
              <a:off x="8259079" y="1134861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397F760-24C2-4F58-87A6-A41AC8DCD3E6}"/>
                </a:ext>
              </a:extLst>
            </p:cNvPr>
            <p:cNvGrpSpPr/>
            <p:nvPr/>
          </p:nvGrpSpPr>
          <p:grpSpPr>
            <a:xfrm>
              <a:off x="722217" y="1088269"/>
              <a:ext cx="384394" cy="381184"/>
              <a:chOff x="722217" y="1088269"/>
              <a:chExt cx="384394" cy="381184"/>
            </a:xfrm>
          </p:grpSpPr>
          <p:sp>
            <p:nvSpPr>
              <p:cNvPr id="161" name="Oval 160">
                <a:extLst>
                  <a:ext uri="{FF2B5EF4-FFF2-40B4-BE49-F238E27FC236}">
                    <a16:creationId xmlns:a16="http://schemas.microsoft.com/office/drawing/2014/main" id="{54B29DA1-F7E5-4AFD-AD85-A52CE896AE4F}"/>
                  </a:ext>
                </a:extLst>
              </p:cNvPr>
              <p:cNvSpPr/>
              <p:nvPr/>
            </p:nvSpPr>
            <p:spPr>
              <a:xfrm>
                <a:off x="722217" y="1088269"/>
                <a:ext cx="384394" cy="381184"/>
              </a:xfrm>
              <a:prstGeom prst="ellipse">
                <a:avLst/>
              </a:prstGeom>
              <a:solidFill>
                <a:srgbClr val="FFFFFF"/>
              </a:solidFill>
              <a:ln w="34925" cap="flat">
                <a:solidFill>
                  <a:srgbClr val="1D8044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it-IT" sz="36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B564E022-C773-406A-926F-65897DABD45C}"/>
                  </a:ext>
                </a:extLst>
              </p:cNvPr>
              <p:cNvSpPr txBox="1"/>
              <p:nvPr/>
            </p:nvSpPr>
            <p:spPr>
              <a:xfrm>
                <a:off x="803311" y="1147565"/>
                <a:ext cx="220312" cy="262592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noAutofit/>
              </a:bodyPr>
              <a:lstStyle/>
              <a:p>
                <a:pPr marL="0" marR="0" indent="0" algn="ctr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1400" b="1" dirty="0">
                    <a:latin typeface="Helvetica" panose="020B0604020202020204" pitchFamily="34" charset="0"/>
                  </a:rPr>
                  <a:t>1</a:t>
                </a:r>
                <a:endParaRPr kumimoji="0" lang="it-IT" sz="14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" panose="020B0604020202020204" pitchFamily="34" charset="0"/>
                  <a:ea typeface="+mj-ea"/>
                  <a:cs typeface="+mj-cs"/>
                  <a:sym typeface="Calibri"/>
                </a:endParaRPr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08AB720-4B67-4897-A7D5-ECC7030C023B}"/>
              </a:ext>
            </a:extLst>
          </p:cNvPr>
          <p:cNvGrpSpPr/>
          <p:nvPr/>
        </p:nvGrpSpPr>
        <p:grpSpPr>
          <a:xfrm>
            <a:off x="722217" y="1556118"/>
            <a:ext cx="7699566" cy="381184"/>
            <a:chOff x="722217" y="1689496"/>
            <a:chExt cx="7699566" cy="381184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4AD4CE45-756E-4894-844A-455E90EE9658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Presentazione avanzamento del Piano Sviluppo e Coesione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7E0E5A69-E29B-4A17-AE7A-93C16E34B221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6436DF43-0263-44DE-A762-85494422B015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1CD52C5-4F3F-4278-93B7-F10FD08415BE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2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83E73DF-1CCB-4F5A-BF73-CDCF9FBC4B4D}"/>
              </a:ext>
            </a:extLst>
          </p:cNvPr>
          <p:cNvGrpSpPr/>
          <p:nvPr/>
        </p:nvGrpSpPr>
        <p:grpSpPr>
          <a:xfrm>
            <a:off x="722217" y="2491816"/>
            <a:ext cx="7699566" cy="504000"/>
            <a:chOff x="722217" y="2260019"/>
            <a:chExt cx="7699566" cy="504000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1A3DB301-D303-4FA2-A37E-E7A458D97BAA}"/>
                </a:ext>
              </a:extLst>
            </p:cNvPr>
            <p:cNvSpPr>
              <a:spLocks/>
            </p:cNvSpPr>
            <p:nvPr/>
          </p:nvSpPr>
          <p:spPr>
            <a:xfrm>
              <a:off x="884179" y="2260019"/>
              <a:ext cx="7416000" cy="504000"/>
            </a:xfrm>
            <a:prstGeom prst="rect">
              <a:avLst/>
            </a:prstGeom>
            <a:solidFill>
              <a:srgbClr val="21996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576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/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 Informativa sull’aggiornamento del SIGECO del PSC 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7B7362EE-9F06-4A72-9C81-89C2B8FF148F}"/>
                </a:ext>
              </a:extLst>
            </p:cNvPr>
            <p:cNvSpPr/>
            <p:nvPr/>
          </p:nvSpPr>
          <p:spPr>
            <a:xfrm>
              <a:off x="8259079" y="2260019"/>
              <a:ext cx="162704" cy="504000"/>
            </a:xfrm>
            <a:prstGeom prst="rect">
              <a:avLst/>
            </a:prstGeom>
            <a:solidFill>
              <a:srgbClr val="C44747"/>
            </a:solidFill>
            <a:ln>
              <a:solidFill>
                <a:srgbClr val="C44747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6DC68F57-0BA0-4DCD-8322-9017551D298F}"/>
                </a:ext>
              </a:extLst>
            </p:cNvPr>
            <p:cNvSpPr/>
            <p:nvPr/>
          </p:nvSpPr>
          <p:spPr>
            <a:xfrm>
              <a:off x="722217" y="232142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8566A834-E61C-43EE-926D-40306BA7A33B}"/>
                </a:ext>
              </a:extLst>
            </p:cNvPr>
            <p:cNvSpPr txBox="1"/>
            <p:nvPr/>
          </p:nvSpPr>
          <p:spPr>
            <a:xfrm>
              <a:off x="801413" y="235001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4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8D568F7-04CF-472E-A5E0-CD76652F2CAB}"/>
              </a:ext>
            </a:extLst>
          </p:cNvPr>
          <p:cNvGrpSpPr/>
          <p:nvPr/>
        </p:nvGrpSpPr>
        <p:grpSpPr>
          <a:xfrm>
            <a:off x="722217" y="2023967"/>
            <a:ext cx="7699566" cy="381184"/>
            <a:chOff x="722217" y="1689496"/>
            <a:chExt cx="7699566" cy="381184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E79CC16-56DC-49FB-AA43-84685E5A537F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Proposta di riprogrammazione risorse 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F1E7F06-A63D-47C0-A82C-026BECE2DF55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988B23D-F967-44F6-B5FA-A2487F76788D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B207AB7-0F74-4923-A621-D1E3DA4988C1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3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pic>
        <p:nvPicPr>
          <p:cNvPr id="51" name="Picture 6" descr="Focus">
            <a:extLst>
              <a:ext uri="{FF2B5EF4-FFF2-40B4-BE49-F238E27FC236}">
                <a16:creationId xmlns:a16="http://schemas.microsoft.com/office/drawing/2014/main" id="{58A264B1-D701-4FBB-A3E0-528AFF3D83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06" y="2553224"/>
            <a:ext cx="384394" cy="38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58503191-8447-424B-8111-749D2211F829}"/>
              </a:ext>
            </a:extLst>
          </p:cNvPr>
          <p:cNvGrpSpPr/>
          <p:nvPr/>
        </p:nvGrpSpPr>
        <p:grpSpPr>
          <a:xfrm>
            <a:off x="722217" y="3082481"/>
            <a:ext cx="7699566" cy="504000"/>
            <a:chOff x="722217" y="2861246"/>
            <a:chExt cx="7699566" cy="504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1B0F632-8E9D-484E-9741-B9DD8B36BC5A}"/>
                </a:ext>
              </a:extLst>
            </p:cNvPr>
            <p:cNvSpPr>
              <a:spLocks/>
            </p:cNvSpPr>
            <p:nvPr/>
          </p:nvSpPr>
          <p:spPr>
            <a:xfrm>
              <a:off x="884179" y="2861246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Informativa sulle attività di monitoraggio dei dati alla BDU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D791AA2-F6ED-4DFA-A8CF-295302D8F711}"/>
                </a:ext>
              </a:extLst>
            </p:cNvPr>
            <p:cNvSpPr/>
            <p:nvPr/>
          </p:nvSpPr>
          <p:spPr>
            <a:xfrm>
              <a:off x="8259079" y="2861246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>
                <a:latin typeface="Helvetica" panose="020B0604020202020204" pitchFamily="34" charset="0"/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68D4A36-DF22-4522-856E-652539241EC3}"/>
                </a:ext>
              </a:extLst>
            </p:cNvPr>
            <p:cNvSpPr/>
            <p:nvPr/>
          </p:nvSpPr>
          <p:spPr>
            <a:xfrm>
              <a:off x="722217" y="2922654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5D87B17-9CBF-4CFA-9572-4276BCC0FECA}"/>
                </a:ext>
              </a:extLst>
            </p:cNvPr>
            <p:cNvSpPr txBox="1"/>
            <p:nvPr/>
          </p:nvSpPr>
          <p:spPr>
            <a:xfrm>
              <a:off x="801413" y="2951246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5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41040AA-9143-4B8A-9BA7-B6E5DA8C4AED}"/>
              </a:ext>
            </a:extLst>
          </p:cNvPr>
          <p:cNvGrpSpPr/>
          <p:nvPr/>
        </p:nvGrpSpPr>
        <p:grpSpPr>
          <a:xfrm>
            <a:off x="722217" y="3673146"/>
            <a:ext cx="7699566" cy="381184"/>
            <a:chOff x="722217" y="3493177"/>
            <a:chExt cx="7699566" cy="381184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E5A779E-51AD-4F8C-90D9-4651F610BDA8}"/>
                </a:ext>
              </a:extLst>
            </p:cNvPr>
            <p:cNvSpPr>
              <a:spLocks/>
            </p:cNvSpPr>
            <p:nvPr/>
          </p:nvSpPr>
          <p:spPr>
            <a:xfrm>
              <a:off x="884179" y="3539769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2" fontAlgn="auto">
                <a:spcAft>
                  <a:spcPts val="0"/>
                </a:spcAft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Varie ed eventuali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A982822-FA7C-4BFF-AE27-E5D7CACEF532}"/>
                </a:ext>
              </a:extLst>
            </p:cNvPr>
            <p:cNvSpPr/>
            <p:nvPr/>
          </p:nvSpPr>
          <p:spPr>
            <a:xfrm>
              <a:off x="8259079" y="3539769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9CED5FAA-FA72-419E-A86E-8FDA62218AFC}"/>
                </a:ext>
              </a:extLst>
            </p:cNvPr>
            <p:cNvSpPr/>
            <p:nvPr/>
          </p:nvSpPr>
          <p:spPr>
            <a:xfrm>
              <a:off x="722217" y="349317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00124D5-B19B-489A-BA1D-ADFDDC29ADBF}"/>
                </a:ext>
              </a:extLst>
            </p:cNvPr>
            <p:cNvSpPr txBox="1"/>
            <p:nvPr/>
          </p:nvSpPr>
          <p:spPr>
            <a:xfrm>
              <a:off x="801413" y="352176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6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8375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Si.Ge.Co.</a:t>
            </a:r>
            <a:endParaRPr lang="it-IT" sz="28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1195464"/>
            <a:ext cx="7772400" cy="3353676"/>
          </a:xfrm>
        </p:spPr>
        <p:txBody>
          <a:bodyPr/>
          <a:lstStyle/>
          <a:p>
            <a:pPr algn="just"/>
            <a:r>
              <a:rPr lang="it-IT" dirty="0">
                <a:latin typeface="+mj-lt"/>
              </a:rPr>
              <a:t>Con  </a:t>
            </a:r>
            <a:r>
              <a:rPr lang="it-IT" b="1" dirty="0">
                <a:latin typeface="+mj-lt"/>
              </a:rPr>
              <a:t>Decreto n. 16521 del 17 novembre 2022</a:t>
            </a:r>
            <a:r>
              <a:rPr lang="it-IT" dirty="0">
                <a:latin typeface="+mj-lt"/>
              </a:rPr>
              <a:t> è stato approvato  il 2° aggiornamento del Sistema di Gestione e Controllo (SI.GE.CO.) del PSC. Nello specifico sono state introdotte le seguenti modifiche di carattere prevalentemente operativo:</a:t>
            </a:r>
          </a:p>
          <a:p>
            <a:pPr marL="285750" indent="-285750" algn="just">
              <a:buBlip>
                <a:blip r:embed="rId2"/>
              </a:buBlip>
            </a:pPr>
            <a:r>
              <a:rPr lang="it-IT" b="1" dirty="0">
                <a:latin typeface="+mj-lt"/>
              </a:rPr>
              <a:t>Inserimento figura del Responsabile dell’Accordo di Programma Quadro per la programmazione 2000-2006 e conseguente aggiornamento della struttura organizzativa;</a:t>
            </a:r>
          </a:p>
          <a:p>
            <a:pPr marL="285750" indent="-285750" algn="just">
              <a:buBlip>
                <a:blip r:embed="rId2"/>
              </a:buBlip>
            </a:pPr>
            <a:r>
              <a:rPr lang="it-IT" b="1" dirty="0">
                <a:latin typeface="+mj-lt"/>
              </a:rPr>
              <a:t>Aggiornamento dell’Allegato 5a “Dichiarazione del Responsabile della gestione in merito al costo realizzato”;</a:t>
            </a:r>
          </a:p>
          <a:p>
            <a:pPr marL="285750" indent="-285750" algn="just">
              <a:buBlip>
                <a:blip r:embed="rId2"/>
              </a:buBlip>
            </a:pPr>
            <a:r>
              <a:rPr lang="it-IT" b="1" dirty="0">
                <a:latin typeface="+mj-lt"/>
              </a:rPr>
              <a:t>Aggiornamento dell’Allegato 5b “Dichiarazione dell’Autorità di Gestione in merito al costo realizzato”;</a:t>
            </a:r>
          </a:p>
          <a:p>
            <a:pPr marL="285750" indent="-285750" algn="just">
              <a:buBlip>
                <a:blip r:embed="rId2"/>
              </a:buBlip>
            </a:pPr>
            <a:r>
              <a:rPr lang="it-IT" b="1" dirty="0">
                <a:latin typeface="+mj-lt"/>
              </a:rPr>
              <a:t>Inserimento Allegato 5c “Dichiarazione del Responsabile dell’Accordo di Programma Quadro in merito al costo realizzato</a:t>
            </a:r>
            <a:r>
              <a:rPr lang="it-IT" b="1" dirty="0"/>
              <a:t>”.</a:t>
            </a:r>
            <a:endParaRPr lang="it-IT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2092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/>
              <a:t>Agenda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A8F8775-17F7-480F-BEEA-E00FEFE1E3E1}"/>
              </a:ext>
            </a:extLst>
          </p:cNvPr>
          <p:cNvGrpSpPr/>
          <p:nvPr/>
        </p:nvGrpSpPr>
        <p:grpSpPr>
          <a:xfrm>
            <a:off x="722217" y="1088269"/>
            <a:ext cx="7699566" cy="381184"/>
            <a:chOff x="722217" y="1088269"/>
            <a:chExt cx="7699566" cy="381184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68FBFE44-DEE3-438C-B3C5-EA5EE9AA9A1D}"/>
                </a:ext>
              </a:extLst>
            </p:cNvPr>
            <p:cNvSpPr>
              <a:spLocks/>
            </p:cNvSpPr>
            <p:nvPr/>
          </p:nvSpPr>
          <p:spPr>
            <a:xfrm>
              <a:off x="884179" y="1134861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080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kern="1200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Approvazione dell’</a:t>
              </a:r>
              <a:r>
                <a:rPr lang="it-IT" sz="1400" b="1" kern="1200" dirty="0" err="1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OdG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A8889EE8-E722-48B2-8D47-C9B64910136D}"/>
                </a:ext>
              </a:extLst>
            </p:cNvPr>
            <p:cNvSpPr/>
            <p:nvPr/>
          </p:nvSpPr>
          <p:spPr>
            <a:xfrm>
              <a:off x="8259079" y="1134861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397F760-24C2-4F58-87A6-A41AC8DCD3E6}"/>
                </a:ext>
              </a:extLst>
            </p:cNvPr>
            <p:cNvGrpSpPr/>
            <p:nvPr/>
          </p:nvGrpSpPr>
          <p:grpSpPr>
            <a:xfrm>
              <a:off x="722217" y="1088269"/>
              <a:ext cx="384394" cy="381184"/>
              <a:chOff x="722217" y="1088269"/>
              <a:chExt cx="384394" cy="381184"/>
            </a:xfrm>
          </p:grpSpPr>
          <p:sp>
            <p:nvSpPr>
              <p:cNvPr id="161" name="Oval 160">
                <a:extLst>
                  <a:ext uri="{FF2B5EF4-FFF2-40B4-BE49-F238E27FC236}">
                    <a16:creationId xmlns:a16="http://schemas.microsoft.com/office/drawing/2014/main" id="{54B29DA1-F7E5-4AFD-AD85-A52CE896AE4F}"/>
                  </a:ext>
                </a:extLst>
              </p:cNvPr>
              <p:cNvSpPr/>
              <p:nvPr/>
            </p:nvSpPr>
            <p:spPr>
              <a:xfrm>
                <a:off x="722217" y="1088269"/>
                <a:ext cx="384394" cy="381184"/>
              </a:xfrm>
              <a:prstGeom prst="ellipse">
                <a:avLst/>
              </a:prstGeom>
              <a:solidFill>
                <a:srgbClr val="FFFFFF"/>
              </a:solidFill>
              <a:ln w="34925" cap="flat">
                <a:solidFill>
                  <a:srgbClr val="1D8044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it-IT" sz="36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B564E022-C773-406A-926F-65897DABD45C}"/>
                  </a:ext>
                </a:extLst>
              </p:cNvPr>
              <p:cNvSpPr txBox="1"/>
              <p:nvPr/>
            </p:nvSpPr>
            <p:spPr>
              <a:xfrm>
                <a:off x="803311" y="1147565"/>
                <a:ext cx="220312" cy="262592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noAutofit/>
              </a:bodyPr>
              <a:lstStyle/>
              <a:p>
                <a:pPr marL="0" marR="0" indent="0" algn="ctr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1400" b="1" dirty="0">
                    <a:latin typeface="Helvetica" panose="020B0604020202020204" pitchFamily="34" charset="0"/>
                  </a:rPr>
                  <a:t>1</a:t>
                </a:r>
                <a:endParaRPr kumimoji="0" lang="it-IT" sz="14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" panose="020B0604020202020204" pitchFamily="34" charset="0"/>
                  <a:ea typeface="+mj-ea"/>
                  <a:cs typeface="+mj-cs"/>
                  <a:sym typeface="Calibri"/>
                </a:endParaRPr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08AB720-4B67-4897-A7D5-ECC7030C023B}"/>
              </a:ext>
            </a:extLst>
          </p:cNvPr>
          <p:cNvGrpSpPr/>
          <p:nvPr/>
        </p:nvGrpSpPr>
        <p:grpSpPr>
          <a:xfrm>
            <a:off x="722217" y="1556118"/>
            <a:ext cx="7699566" cy="381184"/>
            <a:chOff x="722217" y="1689496"/>
            <a:chExt cx="7699566" cy="381184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4AD4CE45-756E-4894-844A-455E90EE9658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Presentazione avanzamento del Piano Sviluppo e Coesione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7E0E5A69-E29B-4A17-AE7A-93C16E34B221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6436DF43-0263-44DE-A762-85494422B015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1CD52C5-4F3F-4278-93B7-F10FD08415BE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2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83E73DF-1CCB-4F5A-BF73-CDCF9FBC4B4D}"/>
              </a:ext>
            </a:extLst>
          </p:cNvPr>
          <p:cNvGrpSpPr/>
          <p:nvPr/>
        </p:nvGrpSpPr>
        <p:grpSpPr>
          <a:xfrm>
            <a:off x="722217" y="2491816"/>
            <a:ext cx="7699566" cy="504000"/>
            <a:chOff x="722217" y="2260019"/>
            <a:chExt cx="7699566" cy="504000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1A3DB301-D303-4FA2-A37E-E7A458D97BAA}"/>
                </a:ext>
              </a:extLst>
            </p:cNvPr>
            <p:cNvSpPr>
              <a:spLocks/>
            </p:cNvSpPr>
            <p:nvPr/>
          </p:nvSpPr>
          <p:spPr>
            <a:xfrm>
              <a:off x="884179" y="2260019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576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 Informativa sull’aggiornamento del SIGECO del PSC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7B7362EE-9F06-4A72-9C81-89C2B8FF148F}"/>
                </a:ext>
              </a:extLst>
            </p:cNvPr>
            <p:cNvSpPr/>
            <p:nvPr/>
          </p:nvSpPr>
          <p:spPr>
            <a:xfrm>
              <a:off x="8259079" y="2260019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6DC68F57-0BA0-4DCD-8322-9017551D298F}"/>
                </a:ext>
              </a:extLst>
            </p:cNvPr>
            <p:cNvSpPr/>
            <p:nvPr/>
          </p:nvSpPr>
          <p:spPr>
            <a:xfrm>
              <a:off x="722217" y="232142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8566A834-E61C-43EE-926D-40306BA7A33B}"/>
                </a:ext>
              </a:extLst>
            </p:cNvPr>
            <p:cNvSpPr txBox="1"/>
            <p:nvPr/>
          </p:nvSpPr>
          <p:spPr>
            <a:xfrm>
              <a:off x="801413" y="235001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4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CC2A005-A84E-4784-B51E-D59343AF5E1D}"/>
              </a:ext>
            </a:extLst>
          </p:cNvPr>
          <p:cNvGrpSpPr/>
          <p:nvPr/>
        </p:nvGrpSpPr>
        <p:grpSpPr>
          <a:xfrm>
            <a:off x="722217" y="3082481"/>
            <a:ext cx="7699566" cy="504000"/>
            <a:chOff x="722217" y="2861246"/>
            <a:chExt cx="7699566" cy="504000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B76E6FBC-EF5D-4807-9266-01784CCFDF10}"/>
                </a:ext>
              </a:extLst>
            </p:cNvPr>
            <p:cNvSpPr>
              <a:spLocks/>
            </p:cNvSpPr>
            <p:nvPr/>
          </p:nvSpPr>
          <p:spPr>
            <a:xfrm>
              <a:off x="884179" y="2861246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Informativa sulle attività di monitoraggio dei dati alla BDU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EB7E263E-38FE-4AA3-AD5A-795616E795C8}"/>
                </a:ext>
              </a:extLst>
            </p:cNvPr>
            <p:cNvSpPr/>
            <p:nvPr/>
          </p:nvSpPr>
          <p:spPr>
            <a:xfrm>
              <a:off x="8259079" y="2861246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>
                <a:latin typeface="Helvetica" panose="020B0604020202020204" pitchFamily="34" charset="0"/>
              </a:endParaRPr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9455303A-01F1-4565-A990-21D57BD4636E}"/>
                </a:ext>
              </a:extLst>
            </p:cNvPr>
            <p:cNvSpPr/>
            <p:nvPr/>
          </p:nvSpPr>
          <p:spPr>
            <a:xfrm>
              <a:off x="722217" y="2922654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467B80CC-0103-4D69-BE2E-86F5658A63DB}"/>
                </a:ext>
              </a:extLst>
            </p:cNvPr>
            <p:cNvSpPr txBox="1"/>
            <p:nvPr/>
          </p:nvSpPr>
          <p:spPr>
            <a:xfrm>
              <a:off x="801413" y="2951246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5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6E126D8-59DE-49CF-B448-5B416FD5CD47}"/>
              </a:ext>
            </a:extLst>
          </p:cNvPr>
          <p:cNvGrpSpPr/>
          <p:nvPr/>
        </p:nvGrpSpPr>
        <p:grpSpPr>
          <a:xfrm>
            <a:off x="722217" y="3673146"/>
            <a:ext cx="7699566" cy="381184"/>
            <a:chOff x="722217" y="3493177"/>
            <a:chExt cx="7699566" cy="381184"/>
          </a:xfrm>
        </p:grpSpPr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C03072E7-3FD1-4DF1-B0CE-9796D8FA5C07}"/>
                </a:ext>
              </a:extLst>
            </p:cNvPr>
            <p:cNvSpPr>
              <a:spLocks/>
            </p:cNvSpPr>
            <p:nvPr/>
          </p:nvSpPr>
          <p:spPr>
            <a:xfrm>
              <a:off x="884179" y="3539769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2" fontAlgn="auto">
                <a:spcAft>
                  <a:spcPts val="0"/>
                </a:spcAft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Varie ed eventuali</a:t>
              </a: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C034D542-650C-482C-BC72-ABC5524EB1CD}"/>
                </a:ext>
              </a:extLst>
            </p:cNvPr>
            <p:cNvSpPr/>
            <p:nvPr/>
          </p:nvSpPr>
          <p:spPr>
            <a:xfrm>
              <a:off x="8259079" y="3539769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DEC3C3EC-583E-4DE9-8C8F-DEFB075FA917}"/>
                </a:ext>
              </a:extLst>
            </p:cNvPr>
            <p:cNvSpPr/>
            <p:nvPr/>
          </p:nvSpPr>
          <p:spPr>
            <a:xfrm>
              <a:off x="722217" y="349317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1E3F03A-0B49-4504-A6D3-3876DD345F3E}"/>
                </a:ext>
              </a:extLst>
            </p:cNvPr>
            <p:cNvSpPr txBox="1"/>
            <p:nvPr/>
          </p:nvSpPr>
          <p:spPr>
            <a:xfrm>
              <a:off x="801413" y="352176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6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8D568F7-04CF-472E-A5E0-CD76652F2CAB}"/>
              </a:ext>
            </a:extLst>
          </p:cNvPr>
          <p:cNvGrpSpPr/>
          <p:nvPr/>
        </p:nvGrpSpPr>
        <p:grpSpPr>
          <a:xfrm>
            <a:off x="722217" y="2023967"/>
            <a:ext cx="7699566" cy="381184"/>
            <a:chOff x="722217" y="1689496"/>
            <a:chExt cx="7699566" cy="381184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E79CC16-56DC-49FB-AA43-84685E5A537F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 Proposta di riprogrammazione risorse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F1E7F06-A63D-47C0-A82C-026BECE2DF55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988B23D-F967-44F6-B5FA-A2487F76788D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B207AB7-0F74-4923-A621-D1E3DA4988C1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3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1983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/>
              <a:t>Agenda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83E73DF-1CCB-4F5A-BF73-CDCF9FBC4B4D}"/>
              </a:ext>
            </a:extLst>
          </p:cNvPr>
          <p:cNvGrpSpPr/>
          <p:nvPr/>
        </p:nvGrpSpPr>
        <p:grpSpPr>
          <a:xfrm>
            <a:off x="722217" y="2491816"/>
            <a:ext cx="7699566" cy="504000"/>
            <a:chOff x="722217" y="2260019"/>
            <a:chExt cx="7699566" cy="504000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1A3DB301-D303-4FA2-A37E-E7A458D97BAA}"/>
                </a:ext>
              </a:extLst>
            </p:cNvPr>
            <p:cNvSpPr>
              <a:spLocks/>
            </p:cNvSpPr>
            <p:nvPr/>
          </p:nvSpPr>
          <p:spPr>
            <a:xfrm>
              <a:off x="884179" y="2260019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576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Informativa sull’aggiornamento del SIGECO del PSC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7B7362EE-9F06-4A72-9C81-89C2B8FF148F}"/>
                </a:ext>
              </a:extLst>
            </p:cNvPr>
            <p:cNvSpPr/>
            <p:nvPr/>
          </p:nvSpPr>
          <p:spPr>
            <a:xfrm>
              <a:off x="8259079" y="2260019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6DC68F57-0BA0-4DCD-8322-9017551D298F}"/>
                </a:ext>
              </a:extLst>
            </p:cNvPr>
            <p:cNvSpPr/>
            <p:nvPr/>
          </p:nvSpPr>
          <p:spPr>
            <a:xfrm>
              <a:off x="722217" y="232142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8566A834-E61C-43EE-926D-40306BA7A33B}"/>
                </a:ext>
              </a:extLst>
            </p:cNvPr>
            <p:cNvSpPr txBox="1"/>
            <p:nvPr/>
          </p:nvSpPr>
          <p:spPr>
            <a:xfrm>
              <a:off x="801413" y="235001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4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CC2A005-A84E-4784-B51E-D59343AF5E1D}"/>
              </a:ext>
            </a:extLst>
          </p:cNvPr>
          <p:cNvGrpSpPr/>
          <p:nvPr/>
        </p:nvGrpSpPr>
        <p:grpSpPr>
          <a:xfrm>
            <a:off x="722217" y="3082481"/>
            <a:ext cx="7699566" cy="504000"/>
            <a:chOff x="722217" y="2861246"/>
            <a:chExt cx="7699566" cy="504000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B76E6FBC-EF5D-4807-9266-01784CCFDF10}"/>
                </a:ext>
              </a:extLst>
            </p:cNvPr>
            <p:cNvSpPr>
              <a:spLocks/>
            </p:cNvSpPr>
            <p:nvPr/>
          </p:nvSpPr>
          <p:spPr>
            <a:xfrm>
              <a:off x="884179" y="2861246"/>
              <a:ext cx="7416000" cy="504000"/>
            </a:xfrm>
            <a:prstGeom prst="rect">
              <a:avLst/>
            </a:prstGeom>
            <a:solidFill>
              <a:srgbClr val="21996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/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Informativa sulle attività di monitoraggio dei dati alla BDU </a:t>
              </a: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EB7E263E-38FE-4AA3-AD5A-795616E795C8}"/>
                </a:ext>
              </a:extLst>
            </p:cNvPr>
            <p:cNvSpPr/>
            <p:nvPr/>
          </p:nvSpPr>
          <p:spPr>
            <a:xfrm>
              <a:off x="8259079" y="2861246"/>
              <a:ext cx="162704" cy="504000"/>
            </a:xfrm>
            <a:prstGeom prst="rect">
              <a:avLst/>
            </a:prstGeom>
            <a:solidFill>
              <a:srgbClr val="C44747"/>
            </a:solidFill>
            <a:ln>
              <a:solidFill>
                <a:srgbClr val="C44747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>
                <a:latin typeface="Helvetica" panose="020B0604020202020204" pitchFamily="34" charset="0"/>
              </a:endParaRPr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9455303A-01F1-4565-A990-21D57BD4636E}"/>
                </a:ext>
              </a:extLst>
            </p:cNvPr>
            <p:cNvSpPr/>
            <p:nvPr/>
          </p:nvSpPr>
          <p:spPr>
            <a:xfrm>
              <a:off x="722217" y="2922654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467B80CC-0103-4D69-BE2E-86F5658A63DB}"/>
                </a:ext>
              </a:extLst>
            </p:cNvPr>
            <p:cNvSpPr txBox="1"/>
            <p:nvPr/>
          </p:nvSpPr>
          <p:spPr>
            <a:xfrm>
              <a:off x="801413" y="2951246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5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6E126D8-59DE-49CF-B448-5B416FD5CD47}"/>
              </a:ext>
            </a:extLst>
          </p:cNvPr>
          <p:cNvGrpSpPr/>
          <p:nvPr/>
        </p:nvGrpSpPr>
        <p:grpSpPr>
          <a:xfrm>
            <a:off x="722217" y="3673146"/>
            <a:ext cx="7699566" cy="381184"/>
            <a:chOff x="722217" y="3493177"/>
            <a:chExt cx="7699566" cy="381184"/>
          </a:xfrm>
        </p:grpSpPr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C03072E7-3FD1-4DF1-B0CE-9796D8FA5C07}"/>
                </a:ext>
              </a:extLst>
            </p:cNvPr>
            <p:cNvSpPr>
              <a:spLocks/>
            </p:cNvSpPr>
            <p:nvPr/>
          </p:nvSpPr>
          <p:spPr>
            <a:xfrm>
              <a:off x="884179" y="3539769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2" fontAlgn="auto">
                <a:spcAft>
                  <a:spcPts val="0"/>
                </a:spcAft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Varie ed eventuali</a:t>
              </a: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C034D542-650C-482C-BC72-ABC5524EB1CD}"/>
                </a:ext>
              </a:extLst>
            </p:cNvPr>
            <p:cNvSpPr/>
            <p:nvPr/>
          </p:nvSpPr>
          <p:spPr>
            <a:xfrm>
              <a:off x="8259079" y="3539769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DEC3C3EC-583E-4DE9-8C8F-DEFB075FA917}"/>
                </a:ext>
              </a:extLst>
            </p:cNvPr>
            <p:cNvSpPr/>
            <p:nvPr/>
          </p:nvSpPr>
          <p:spPr>
            <a:xfrm>
              <a:off x="722217" y="349317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1E3F03A-0B49-4504-A6D3-3876DD345F3E}"/>
                </a:ext>
              </a:extLst>
            </p:cNvPr>
            <p:cNvSpPr txBox="1"/>
            <p:nvPr/>
          </p:nvSpPr>
          <p:spPr>
            <a:xfrm>
              <a:off x="801413" y="352176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6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pic>
        <p:nvPicPr>
          <p:cNvPr id="45" name="Picture 6" descr="Focus">
            <a:extLst>
              <a:ext uri="{FF2B5EF4-FFF2-40B4-BE49-F238E27FC236}">
                <a16:creationId xmlns:a16="http://schemas.microsoft.com/office/drawing/2014/main" id="{76D1A34B-4A60-42A7-8BFC-F2BDB452F6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06" y="3143889"/>
            <a:ext cx="384394" cy="38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>
            <a:extLst>
              <a:ext uri="{FF2B5EF4-FFF2-40B4-BE49-F238E27FC236}">
                <a16:creationId xmlns:a16="http://schemas.microsoft.com/office/drawing/2014/main" id="{0E6128D1-9578-4514-A323-944F37E7EBF1}"/>
              </a:ext>
            </a:extLst>
          </p:cNvPr>
          <p:cNvGrpSpPr/>
          <p:nvPr/>
        </p:nvGrpSpPr>
        <p:grpSpPr>
          <a:xfrm>
            <a:off x="722217" y="1088269"/>
            <a:ext cx="7699566" cy="381184"/>
            <a:chOff x="722217" y="1088269"/>
            <a:chExt cx="7699566" cy="381184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EB5E7F15-A991-459B-B516-43C491DC6E21}"/>
                </a:ext>
              </a:extLst>
            </p:cNvPr>
            <p:cNvSpPr>
              <a:spLocks/>
            </p:cNvSpPr>
            <p:nvPr/>
          </p:nvSpPr>
          <p:spPr>
            <a:xfrm>
              <a:off x="884179" y="1134861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080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kern="1200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Approvazione dell’</a:t>
              </a:r>
              <a:r>
                <a:rPr lang="it-IT" sz="1400" b="1" kern="1200" dirty="0" err="1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OdG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DCAE98-A878-4640-8EDE-515FB0C3E1E2}"/>
                </a:ext>
              </a:extLst>
            </p:cNvPr>
            <p:cNvSpPr/>
            <p:nvPr/>
          </p:nvSpPr>
          <p:spPr>
            <a:xfrm>
              <a:off x="8259079" y="1134861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1AAF1090-BF04-4A2E-ABE3-10D6A3A3C0DC}"/>
                </a:ext>
              </a:extLst>
            </p:cNvPr>
            <p:cNvGrpSpPr/>
            <p:nvPr/>
          </p:nvGrpSpPr>
          <p:grpSpPr>
            <a:xfrm>
              <a:off x="722217" y="1088269"/>
              <a:ext cx="384394" cy="381184"/>
              <a:chOff x="722217" y="1088269"/>
              <a:chExt cx="384394" cy="381184"/>
            </a:xfrm>
          </p:grpSpPr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C40451AA-737E-46EA-B439-69CDF3EDEC10}"/>
                  </a:ext>
                </a:extLst>
              </p:cNvPr>
              <p:cNvSpPr/>
              <p:nvPr/>
            </p:nvSpPr>
            <p:spPr>
              <a:xfrm>
                <a:off x="722217" y="1088269"/>
                <a:ext cx="384394" cy="381184"/>
              </a:xfrm>
              <a:prstGeom prst="ellipse">
                <a:avLst/>
              </a:prstGeom>
              <a:solidFill>
                <a:srgbClr val="FFFFFF"/>
              </a:solidFill>
              <a:ln w="34925" cap="flat">
                <a:solidFill>
                  <a:srgbClr val="1D8044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it-IT" sz="36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B78FFF58-9F76-479C-BEF1-2E6E8C0A5A92}"/>
                  </a:ext>
                </a:extLst>
              </p:cNvPr>
              <p:cNvSpPr txBox="1"/>
              <p:nvPr/>
            </p:nvSpPr>
            <p:spPr>
              <a:xfrm>
                <a:off x="803311" y="1147565"/>
                <a:ext cx="220312" cy="262592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noAutofit/>
              </a:bodyPr>
              <a:lstStyle/>
              <a:p>
                <a:pPr marL="0" marR="0" indent="0" algn="ctr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1400" b="1" dirty="0">
                    <a:latin typeface="Helvetica" panose="020B0604020202020204" pitchFamily="34" charset="0"/>
                  </a:rPr>
                  <a:t>1</a:t>
                </a:r>
                <a:endParaRPr kumimoji="0" lang="it-IT" sz="14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" panose="020B0604020202020204" pitchFamily="34" charset="0"/>
                  <a:ea typeface="+mj-ea"/>
                  <a:cs typeface="+mj-cs"/>
                  <a:sym typeface="Calibri"/>
                </a:endParaRPr>
              </a:p>
            </p:txBody>
          </p:sp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DD0FFA7C-DA35-4201-B79D-F952C2DD30AC}"/>
              </a:ext>
            </a:extLst>
          </p:cNvPr>
          <p:cNvGrpSpPr/>
          <p:nvPr/>
        </p:nvGrpSpPr>
        <p:grpSpPr>
          <a:xfrm>
            <a:off x="722217" y="1556118"/>
            <a:ext cx="7699566" cy="381184"/>
            <a:chOff x="722217" y="1689496"/>
            <a:chExt cx="7699566" cy="381184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259413D6-DB83-413E-995A-4A79A42501E8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Presentazione avanzamento del Piano Sviluppo e Coesione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0231CED-87C6-46DA-806C-F895FFA9C2F3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46C1131-B80D-424A-891D-2B0DE2A724D9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0D043E2E-E27F-495F-970A-9465DF656C18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2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C942C943-B9C6-4822-A245-2A18252C51DF}"/>
              </a:ext>
            </a:extLst>
          </p:cNvPr>
          <p:cNvGrpSpPr/>
          <p:nvPr/>
        </p:nvGrpSpPr>
        <p:grpSpPr>
          <a:xfrm>
            <a:off x="722217" y="2023967"/>
            <a:ext cx="7699566" cy="381184"/>
            <a:chOff x="722217" y="1689496"/>
            <a:chExt cx="7699566" cy="381184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23ECAE29-8519-464F-963E-9809F3505938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Proposta di riprogrammazione risorse 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9B34A724-71C9-4B07-8305-9BF4E664364F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B66FEB28-1E21-41D4-BE9D-5A18D541C370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1A3E6F59-FD51-4F0E-8715-F4F9DD0464D9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3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114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8C29F5-3BC0-4551-9DCA-73CCEA1C1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29222"/>
            <a:ext cx="7772400" cy="660502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Informativa sulle attività di monitoraggio dei dati alla BDU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0682DB0-29A3-41AD-9831-916425DADF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195464"/>
            <a:ext cx="7772400" cy="3353676"/>
          </a:xfrm>
        </p:spPr>
        <p:txBody>
          <a:bodyPr/>
          <a:lstStyle/>
          <a:p>
            <a:pPr algn="just"/>
            <a:r>
              <a:rPr lang="it-IT" dirty="0">
                <a:latin typeface="+mj-lt"/>
              </a:rPr>
              <a:t>Il 22 novembre 2022 sono stati validati in BDU i dati relativi al V bimestre dell’anno per gli interventi della </a:t>
            </a:r>
            <a:r>
              <a:rPr lang="it-IT" b="1" dirty="0">
                <a:latin typeface="+mj-lt"/>
              </a:rPr>
              <a:t>Programmazione 2014-2020 e 2007-2013 </a:t>
            </a:r>
            <a:r>
              <a:rPr lang="it-IT" dirty="0">
                <a:latin typeface="+mj-lt"/>
              </a:rPr>
              <a:t>confluiti nella sezione ordinaria del PSC . </a:t>
            </a:r>
          </a:p>
          <a:p>
            <a:pPr algn="just"/>
            <a:r>
              <a:rPr lang="it-IT" dirty="0">
                <a:latin typeface="+mj-lt"/>
              </a:rPr>
              <a:t>Complessivamente sono stati validati i dati di 83 interventi:</a:t>
            </a:r>
          </a:p>
          <a:p>
            <a:pPr marL="285750" indent="-285750" algn="just">
              <a:buBlip>
                <a:blip r:embed="rId3"/>
              </a:buBlip>
            </a:pPr>
            <a:r>
              <a:rPr lang="it-IT" b="1" dirty="0">
                <a:latin typeface="+mj-lt"/>
              </a:rPr>
              <a:t>63 interventi per la Programmazione 2014-2020 per un importo pari a € 190,98</a:t>
            </a:r>
          </a:p>
          <a:p>
            <a:pPr marL="285750" indent="-285750" algn="just">
              <a:buBlip>
                <a:blip r:embed="rId3"/>
              </a:buBlip>
            </a:pPr>
            <a:r>
              <a:rPr lang="it-IT" b="1" dirty="0">
                <a:latin typeface="+mj-lt"/>
              </a:rPr>
              <a:t>20 interventi per la Programmazione 2007-2013 per un importo pari a € 284,33</a:t>
            </a:r>
          </a:p>
          <a:p>
            <a:pPr algn="just"/>
            <a:endParaRPr lang="it-IT" dirty="0">
              <a:latin typeface="+mj-lt"/>
            </a:endParaRPr>
          </a:p>
          <a:p>
            <a:pPr algn="just"/>
            <a:r>
              <a:rPr lang="it-IT" dirty="0">
                <a:latin typeface="+mj-lt"/>
              </a:rPr>
              <a:t>Rispetto alla </a:t>
            </a:r>
            <a:r>
              <a:rPr lang="it-IT" b="1" dirty="0">
                <a:latin typeface="+mj-lt"/>
              </a:rPr>
              <a:t>Programmazione 2000-2006</a:t>
            </a:r>
            <a:r>
              <a:rPr lang="it-IT" dirty="0">
                <a:latin typeface="+mj-lt"/>
              </a:rPr>
              <a:t>, le attività di monitoraggio e validazione dei dati sono state effettuate tramite il </a:t>
            </a:r>
            <a:r>
              <a:rPr lang="it-IT" b="1" dirty="0">
                <a:latin typeface="+mj-lt"/>
              </a:rPr>
              <a:t>sistema SGP</a:t>
            </a:r>
            <a:r>
              <a:rPr lang="it-IT" dirty="0">
                <a:latin typeface="+mj-lt"/>
              </a:rPr>
              <a:t>, nelle </a:t>
            </a:r>
            <a:r>
              <a:rPr lang="it-IT" b="1" dirty="0">
                <a:latin typeface="+mj-lt"/>
              </a:rPr>
              <a:t>more della migrazione dei dati in BDU.</a:t>
            </a:r>
          </a:p>
          <a:p>
            <a:pPr algn="just"/>
            <a:r>
              <a:rPr lang="it-IT" dirty="0">
                <a:latin typeface="+mj-lt"/>
              </a:rPr>
              <a:t>Il 5 dicembre 2022 l’ACT ha fornito al Responsabile del PSC gli esiti di tale migrazione, dal quale sono scaturiti degli errori nella </a:t>
            </a:r>
            <a:r>
              <a:rPr lang="it-IT" dirty="0" err="1">
                <a:latin typeface="+mj-lt"/>
              </a:rPr>
              <a:t>prevalidazione</a:t>
            </a:r>
            <a:r>
              <a:rPr lang="it-IT" dirty="0">
                <a:latin typeface="+mj-lt"/>
              </a:rPr>
              <a:t>, sui quali sono in corso le interlocuzioni con l’Agenzia sulle modalità operative per risolverli.</a:t>
            </a:r>
          </a:p>
          <a:p>
            <a:pPr algn="just"/>
            <a:endParaRPr lang="it-IT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15239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/>
              <a:t>Agenda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654D00B-DEC9-4C61-B2DD-5EE880C10E8B}"/>
              </a:ext>
            </a:extLst>
          </p:cNvPr>
          <p:cNvSpPr>
            <a:spLocks/>
          </p:cNvSpPr>
          <p:nvPr/>
        </p:nvSpPr>
        <p:spPr>
          <a:xfrm>
            <a:off x="884179" y="3719738"/>
            <a:ext cx="7416000" cy="288000"/>
          </a:xfrm>
          <a:prstGeom prst="rect">
            <a:avLst/>
          </a:prstGeom>
          <a:solidFill>
            <a:srgbClr val="21996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32000" tIns="101330" rIns="432000" bIns="101330" numCol="1" spcCol="1270" anchor="ctr" anchorCtr="0">
            <a:noAutofit/>
          </a:bodyPr>
          <a:lstStyle/>
          <a:p>
            <a:pPr marL="0" lvl="2" fontAlgn="auto">
              <a:spcAft>
                <a:spcPts val="0"/>
              </a:spcAft>
              <a:defRPr/>
            </a:pPr>
            <a:r>
              <a:rPr lang="it-IT" sz="1400" b="1" dirty="0">
                <a:solidFill>
                  <a:schemeClr val="bg1"/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rPr>
              <a:t>Varie ed eventuali</a:t>
            </a:r>
            <a:endParaRPr lang="it-IT" sz="1400" b="1" kern="1200" dirty="0">
              <a:solidFill>
                <a:schemeClr val="bg1"/>
              </a:solidFill>
              <a:latin typeface="Helvetica" panose="020B0604020202020204" pitchFamily="34" charset="0"/>
              <a:cs typeface="Calibri" panose="020F0502020204030204" pitchFamily="34" charset="0"/>
              <a:sym typeface="Helvetica Light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A9492B6-1462-4FD0-B6EE-1D70A2B5AFF3}"/>
              </a:ext>
            </a:extLst>
          </p:cNvPr>
          <p:cNvSpPr/>
          <p:nvPr/>
        </p:nvSpPr>
        <p:spPr>
          <a:xfrm>
            <a:off x="8259079" y="3719738"/>
            <a:ext cx="162704" cy="288000"/>
          </a:xfrm>
          <a:prstGeom prst="rect">
            <a:avLst/>
          </a:prstGeom>
          <a:solidFill>
            <a:srgbClr val="C44747"/>
          </a:solidFill>
          <a:ln>
            <a:solidFill>
              <a:srgbClr val="C4474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624FEF9F-577A-4A75-89D2-8267E72C1C66}"/>
              </a:ext>
            </a:extLst>
          </p:cNvPr>
          <p:cNvSpPr/>
          <p:nvPr/>
        </p:nvSpPr>
        <p:spPr>
          <a:xfrm>
            <a:off x="722217" y="3673146"/>
            <a:ext cx="384394" cy="381184"/>
          </a:xfrm>
          <a:prstGeom prst="ellipse">
            <a:avLst/>
          </a:prstGeom>
          <a:solidFill>
            <a:srgbClr val="FFFFFF"/>
          </a:solidFill>
          <a:ln w="34925" cap="flat">
            <a:solidFill>
              <a:srgbClr val="1D8044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91439" rIns="91439" bIns="91439" numCol="1" spcCol="38100" rtlCol="0" anchor="ctr">
            <a:spAutoFit/>
          </a:bodyPr>
          <a:lstStyle/>
          <a:p>
            <a:pPr marL="0" marR="0" indent="0" algn="l" defTabSz="18288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it-IT" sz="36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07F30EC-2149-468F-94D2-6C8090FA68FD}"/>
              </a:ext>
            </a:extLst>
          </p:cNvPr>
          <p:cNvSpPr txBox="1"/>
          <p:nvPr/>
        </p:nvSpPr>
        <p:spPr>
          <a:xfrm>
            <a:off x="801413" y="3701738"/>
            <a:ext cx="222209" cy="324000"/>
          </a:xfrm>
          <a:prstGeom prst="rect">
            <a:avLst/>
          </a:prstGeom>
          <a:noFill/>
          <a:ln w="254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91439" rIns="91439" bIns="91439" numCol="1" spcCol="38100" rtlCol="0" anchor="ctr">
            <a:noAutofit/>
          </a:bodyPr>
          <a:lstStyle/>
          <a:p>
            <a:pPr marL="0" marR="0" indent="0" algn="ctr" defTabSz="18288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1400" b="1" dirty="0">
                <a:latin typeface="Helvetica" panose="020B0604020202020204" pitchFamily="34" charset="0"/>
              </a:rPr>
              <a:t>6</a:t>
            </a:r>
            <a:endParaRPr kumimoji="0" lang="it-IT" sz="1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" panose="020B0604020202020204" pitchFamily="34" charset="0"/>
              <a:ea typeface="+mj-ea"/>
              <a:cs typeface="+mj-cs"/>
              <a:sym typeface="Calibri"/>
            </a:endParaRPr>
          </a:p>
        </p:txBody>
      </p:sp>
      <p:pic>
        <p:nvPicPr>
          <p:cNvPr id="64" name="Picture 6" descr="Focus">
            <a:extLst>
              <a:ext uri="{FF2B5EF4-FFF2-40B4-BE49-F238E27FC236}">
                <a16:creationId xmlns:a16="http://schemas.microsoft.com/office/drawing/2014/main" id="{D2E7F7C4-AF3A-4AB0-9E04-F02B0D8A21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06" y="3669936"/>
            <a:ext cx="384394" cy="38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1" name="Group 80">
            <a:extLst>
              <a:ext uri="{FF2B5EF4-FFF2-40B4-BE49-F238E27FC236}">
                <a16:creationId xmlns:a16="http://schemas.microsoft.com/office/drawing/2014/main" id="{8376D9BC-16BF-40F0-A475-19D220B5F390}"/>
              </a:ext>
            </a:extLst>
          </p:cNvPr>
          <p:cNvGrpSpPr/>
          <p:nvPr/>
        </p:nvGrpSpPr>
        <p:grpSpPr>
          <a:xfrm>
            <a:off x="722217" y="2491816"/>
            <a:ext cx="7699566" cy="504000"/>
            <a:chOff x="722217" y="2260019"/>
            <a:chExt cx="7699566" cy="504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1BA8B280-86CA-4230-9BDE-1A5999F1C7C9}"/>
                </a:ext>
              </a:extLst>
            </p:cNvPr>
            <p:cNvSpPr>
              <a:spLocks/>
            </p:cNvSpPr>
            <p:nvPr/>
          </p:nvSpPr>
          <p:spPr>
            <a:xfrm>
              <a:off x="884179" y="2260019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576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Informativa sull’aggiornamento del SIGECO del PSC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AC357A98-D9B5-4EC2-A80C-A97FE2B9B3EE}"/>
                </a:ext>
              </a:extLst>
            </p:cNvPr>
            <p:cNvSpPr/>
            <p:nvPr/>
          </p:nvSpPr>
          <p:spPr>
            <a:xfrm>
              <a:off x="8259079" y="2260019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78F0E17C-4428-4DE8-9CAC-DC3F6CA90981}"/>
                </a:ext>
              </a:extLst>
            </p:cNvPr>
            <p:cNvSpPr/>
            <p:nvPr/>
          </p:nvSpPr>
          <p:spPr>
            <a:xfrm>
              <a:off x="722217" y="232142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015407F1-4821-4A6A-A434-5B8995B3AA30}"/>
                </a:ext>
              </a:extLst>
            </p:cNvPr>
            <p:cNvSpPr txBox="1"/>
            <p:nvPr/>
          </p:nvSpPr>
          <p:spPr>
            <a:xfrm>
              <a:off x="801413" y="235001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4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557FB9AD-EAFF-4E46-9B51-6FF48B3E729A}"/>
              </a:ext>
            </a:extLst>
          </p:cNvPr>
          <p:cNvGrpSpPr/>
          <p:nvPr/>
        </p:nvGrpSpPr>
        <p:grpSpPr>
          <a:xfrm>
            <a:off x="722217" y="1088269"/>
            <a:ext cx="7699566" cy="381184"/>
            <a:chOff x="722217" y="1088269"/>
            <a:chExt cx="7699566" cy="381184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28996499-E6A9-4577-B9BF-4F1C37DE7266}"/>
                </a:ext>
              </a:extLst>
            </p:cNvPr>
            <p:cNvSpPr>
              <a:spLocks/>
            </p:cNvSpPr>
            <p:nvPr/>
          </p:nvSpPr>
          <p:spPr>
            <a:xfrm>
              <a:off x="884179" y="1134861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080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kern="1200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Approvazione dell’</a:t>
              </a:r>
              <a:r>
                <a:rPr lang="it-IT" sz="1400" b="1" kern="1200" dirty="0" err="1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OdG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C92B7E3A-074C-4369-9C13-459B00CF7826}"/>
                </a:ext>
              </a:extLst>
            </p:cNvPr>
            <p:cNvSpPr/>
            <p:nvPr/>
          </p:nvSpPr>
          <p:spPr>
            <a:xfrm>
              <a:off x="8259079" y="1134861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7BEA204D-A84B-4DB1-A2B3-E42E60FB35D2}"/>
                </a:ext>
              </a:extLst>
            </p:cNvPr>
            <p:cNvGrpSpPr/>
            <p:nvPr/>
          </p:nvGrpSpPr>
          <p:grpSpPr>
            <a:xfrm>
              <a:off x="722217" y="1088269"/>
              <a:ext cx="384394" cy="381184"/>
              <a:chOff x="722217" y="1088269"/>
              <a:chExt cx="384394" cy="381184"/>
            </a:xfrm>
          </p:grpSpPr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E33C973D-A5D4-41AD-A366-73D22F11A190}"/>
                  </a:ext>
                </a:extLst>
              </p:cNvPr>
              <p:cNvSpPr/>
              <p:nvPr/>
            </p:nvSpPr>
            <p:spPr>
              <a:xfrm>
                <a:off x="722217" y="1088269"/>
                <a:ext cx="384394" cy="381184"/>
              </a:xfrm>
              <a:prstGeom prst="ellipse">
                <a:avLst/>
              </a:prstGeom>
              <a:solidFill>
                <a:srgbClr val="FFFFFF"/>
              </a:solidFill>
              <a:ln w="34925" cap="flat">
                <a:solidFill>
                  <a:srgbClr val="1D8044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it-IT" sz="36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D17B5652-C5A6-4059-9C87-3F6DEB30850D}"/>
                  </a:ext>
                </a:extLst>
              </p:cNvPr>
              <p:cNvSpPr txBox="1"/>
              <p:nvPr/>
            </p:nvSpPr>
            <p:spPr>
              <a:xfrm>
                <a:off x="803311" y="1147565"/>
                <a:ext cx="220312" cy="262592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noAutofit/>
              </a:bodyPr>
              <a:lstStyle/>
              <a:p>
                <a:pPr marL="0" marR="0" indent="0" algn="ctr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1400" b="1" dirty="0">
                    <a:latin typeface="Helvetica" panose="020B0604020202020204" pitchFamily="34" charset="0"/>
                  </a:rPr>
                  <a:t>1</a:t>
                </a:r>
                <a:endParaRPr kumimoji="0" lang="it-IT" sz="14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" panose="020B0604020202020204" pitchFamily="34" charset="0"/>
                  <a:ea typeface="+mj-ea"/>
                  <a:cs typeface="+mj-cs"/>
                  <a:sym typeface="Calibri"/>
                </a:endParaRPr>
              </a:p>
            </p:txBody>
          </p:sp>
        </p:grp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27669AA7-5D03-46C4-9B78-21496AF16BA8}"/>
              </a:ext>
            </a:extLst>
          </p:cNvPr>
          <p:cNvGrpSpPr/>
          <p:nvPr/>
        </p:nvGrpSpPr>
        <p:grpSpPr>
          <a:xfrm>
            <a:off x="722217" y="1556118"/>
            <a:ext cx="7699566" cy="381184"/>
            <a:chOff x="722217" y="1689496"/>
            <a:chExt cx="7699566" cy="381184"/>
          </a:xfrm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7C61FA79-1912-4870-ADA6-C7E094DF1099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Presentazione avanzamento del Piano Sviluppo e Coesione</a:t>
              </a: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BD1FBE5C-0791-4FDB-AAE9-B49AEFF5438C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3524A794-EE13-4123-875D-6B7852D1E877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66A21585-A336-4C4E-BF18-6D24936BC7A0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2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E78B2A48-12D5-4FFD-891A-F299DF1D66C1}"/>
              </a:ext>
            </a:extLst>
          </p:cNvPr>
          <p:cNvGrpSpPr/>
          <p:nvPr/>
        </p:nvGrpSpPr>
        <p:grpSpPr>
          <a:xfrm>
            <a:off x="722217" y="2023967"/>
            <a:ext cx="7699566" cy="381184"/>
            <a:chOff x="722217" y="1689496"/>
            <a:chExt cx="7699566" cy="381184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79633DC0-8271-4BAC-9648-44D26AC03DA3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Proposta di riprogrammazione risorse </a:t>
              </a: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9314395A-E651-42F3-8710-9C1B965B4220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3B06B052-7DD6-4CEA-9E8B-313B554D1477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C4A4528A-2433-4151-A396-D77782543DD8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3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CC15B491-3421-4334-BF1A-B40F5AECF72A}"/>
              </a:ext>
            </a:extLst>
          </p:cNvPr>
          <p:cNvGrpSpPr/>
          <p:nvPr/>
        </p:nvGrpSpPr>
        <p:grpSpPr>
          <a:xfrm>
            <a:off x="722217" y="3082481"/>
            <a:ext cx="7699566" cy="504000"/>
            <a:chOff x="722217" y="2861246"/>
            <a:chExt cx="7699566" cy="504000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C20F545B-A519-4817-9676-96D5B6DF40BA}"/>
                </a:ext>
              </a:extLst>
            </p:cNvPr>
            <p:cNvSpPr>
              <a:spLocks/>
            </p:cNvSpPr>
            <p:nvPr/>
          </p:nvSpPr>
          <p:spPr>
            <a:xfrm>
              <a:off x="884179" y="2861246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Informativa sulle attività di monitoraggio dei dati alla BDU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ECBEDE86-16DB-4919-AC35-C07574B514D6}"/>
                </a:ext>
              </a:extLst>
            </p:cNvPr>
            <p:cNvSpPr/>
            <p:nvPr/>
          </p:nvSpPr>
          <p:spPr>
            <a:xfrm>
              <a:off x="8259079" y="2861246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>
                <a:latin typeface="Helvetica" panose="020B0604020202020204" pitchFamily="34" charset="0"/>
              </a:endParaRP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A9648F1-5FB5-44C7-9B2A-F097566C423F}"/>
                </a:ext>
              </a:extLst>
            </p:cNvPr>
            <p:cNvSpPr/>
            <p:nvPr/>
          </p:nvSpPr>
          <p:spPr>
            <a:xfrm>
              <a:off x="722217" y="2922654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7E9CF6EA-35C7-41D0-84B8-B8FA31B3476F}"/>
                </a:ext>
              </a:extLst>
            </p:cNvPr>
            <p:cNvSpPr txBox="1"/>
            <p:nvPr/>
          </p:nvSpPr>
          <p:spPr>
            <a:xfrm>
              <a:off x="801413" y="2951246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5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716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/>
              <a:t>Agenda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05C31F6-765C-46DC-8D03-C4020115F8B6}"/>
              </a:ext>
            </a:extLst>
          </p:cNvPr>
          <p:cNvGrpSpPr/>
          <p:nvPr/>
        </p:nvGrpSpPr>
        <p:grpSpPr>
          <a:xfrm>
            <a:off x="722217" y="1088269"/>
            <a:ext cx="7699566" cy="381184"/>
            <a:chOff x="722217" y="1088269"/>
            <a:chExt cx="7699566" cy="381184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68FBFE44-DEE3-438C-B3C5-EA5EE9AA9A1D}"/>
                </a:ext>
              </a:extLst>
            </p:cNvPr>
            <p:cNvSpPr>
              <a:spLocks/>
            </p:cNvSpPr>
            <p:nvPr/>
          </p:nvSpPr>
          <p:spPr>
            <a:xfrm>
              <a:off x="884179" y="1134861"/>
              <a:ext cx="7416000" cy="288000"/>
            </a:xfrm>
            <a:prstGeom prst="rect">
              <a:avLst/>
            </a:prstGeom>
            <a:solidFill>
              <a:srgbClr val="21996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080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kern="1200" dirty="0">
                  <a:solidFill>
                    <a:schemeClr val="bg1"/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Approvazione dell’</a:t>
              </a:r>
              <a:r>
                <a:rPr lang="it-IT" sz="1400" b="1" kern="1200" dirty="0" err="1">
                  <a:solidFill>
                    <a:schemeClr val="bg1"/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OdG</a:t>
              </a:r>
              <a:endParaRPr lang="it-IT" sz="1400" b="1" kern="1200" dirty="0">
                <a:solidFill>
                  <a:schemeClr val="bg1"/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A8889EE8-E722-48B2-8D47-C9B64910136D}"/>
                </a:ext>
              </a:extLst>
            </p:cNvPr>
            <p:cNvSpPr/>
            <p:nvPr/>
          </p:nvSpPr>
          <p:spPr>
            <a:xfrm>
              <a:off x="8259079" y="1134861"/>
              <a:ext cx="162704" cy="288000"/>
            </a:xfrm>
            <a:prstGeom prst="rect">
              <a:avLst/>
            </a:prstGeom>
            <a:solidFill>
              <a:srgbClr val="C44747"/>
            </a:solidFill>
            <a:ln>
              <a:solidFill>
                <a:srgbClr val="C44747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397F760-24C2-4F58-87A6-A41AC8DCD3E6}"/>
                </a:ext>
              </a:extLst>
            </p:cNvPr>
            <p:cNvGrpSpPr/>
            <p:nvPr/>
          </p:nvGrpSpPr>
          <p:grpSpPr>
            <a:xfrm>
              <a:off x="722217" y="1088269"/>
              <a:ext cx="384394" cy="381184"/>
              <a:chOff x="722217" y="1088269"/>
              <a:chExt cx="384394" cy="381184"/>
            </a:xfrm>
          </p:grpSpPr>
          <p:sp>
            <p:nvSpPr>
              <p:cNvPr id="161" name="Oval 160">
                <a:extLst>
                  <a:ext uri="{FF2B5EF4-FFF2-40B4-BE49-F238E27FC236}">
                    <a16:creationId xmlns:a16="http://schemas.microsoft.com/office/drawing/2014/main" id="{54B29DA1-F7E5-4AFD-AD85-A52CE896AE4F}"/>
                  </a:ext>
                </a:extLst>
              </p:cNvPr>
              <p:cNvSpPr/>
              <p:nvPr/>
            </p:nvSpPr>
            <p:spPr>
              <a:xfrm>
                <a:off x="722217" y="1088269"/>
                <a:ext cx="384394" cy="381184"/>
              </a:xfrm>
              <a:prstGeom prst="ellipse">
                <a:avLst/>
              </a:prstGeom>
              <a:solidFill>
                <a:srgbClr val="FFFFFF"/>
              </a:solidFill>
              <a:ln w="34925" cap="flat">
                <a:solidFill>
                  <a:srgbClr val="1D8044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it-IT" sz="36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B564E022-C773-406A-926F-65897DABD45C}"/>
                  </a:ext>
                </a:extLst>
              </p:cNvPr>
              <p:cNvSpPr txBox="1"/>
              <p:nvPr/>
            </p:nvSpPr>
            <p:spPr>
              <a:xfrm>
                <a:off x="803311" y="1147565"/>
                <a:ext cx="220312" cy="262592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noAutofit/>
              </a:bodyPr>
              <a:lstStyle/>
              <a:p>
                <a:pPr marL="0" marR="0" indent="0" algn="ctr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1400" b="1" dirty="0">
                    <a:latin typeface="Helvetica" panose="020B0604020202020204" pitchFamily="34" charset="0"/>
                  </a:rPr>
                  <a:t>1</a:t>
                </a:r>
                <a:endParaRPr kumimoji="0" lang="it-IT" sz="14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" panose="020B0604020202020204" pitchFamily="34" charset="0"/>
                  <a:ea typeface="+mj-ea"/>
                  <a:cs typeface="+mj-cs"/>
                  <a:sym typeface="Calibri"/>
                </a:endParaRPr>
              </a:p>
            </p:txBody>
          </p:sp>
        </p:grpSp>
      </p:grpSp>
      <p:pic>
        <p:nvPicPr>
          <p:cNvPr id="70" name="Picture 6" descr="Focus">
            <a:extLst>
              <a:ext uri="{FF2B5EF4-FFF2-40B4-BE49-F238E27FC236}">
                <a16:creationId xmlns:a16="http://schemas.microsoft.com/office/drawing/2014/main" id="{B0CD103F-13EF-4762-9F6D-779CAD0BD8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06" y="1085059"/>
            <a:ext cx="384394" cy="38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DF3E6F6B-F3BD-4A90-94F2-95447645187A}"/>
              </a:ext>
            </a:extLst>
          </p:cNvPr>
          <p:cNvGrpSpPr/>
          <p:nvPr/>
        </p:nvGrpSpPr>
        <p:grpSpPr>
          <a:xfrm>
            <a:off x="722217" y="1556118"/>
            <a:ext cx="7699566" cy="381184"/>
            <a:chOff x="722217" y="1689496"/>
            <a:chExt cx="7699566" cy="381184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53FEA987-8A9B-43BE-9A20-5AAE1685E949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Presentazione avanzamento del Piano Sviluppo e Coesione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2BF3821-E3C8-4A9B-962E-C70F36214D10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0516F33E-C641-44A4-B56B-25797610648B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19FCF94-5AB9-40FE-8F43-0647C042CAD2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2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CB4A8832-0AA8-4E79-9374-B37FC19B91CE}"/>
              </a:ext>
            </a:extLst>
          </p:cNvPr>
          <p:cNvGrpSpPr/>
          <p:nvPr/>
        </p:nvGrpSpPr>
        <p:grpSpPr>
          <a:xfrm>
            <a:off x="722217" y="2491816"/>
            <a:ext cx="7699566" cy="504000"/>
            <a:chOff x="722217" y="2260019"/>
            <a:chExt cx="7699566" cy="504000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0815C9A-1C58-4388-9A03-9C57A646F6E5}"/>
                </a:ext>
              </a:extLst>
            </p:cNvPr>
            <p:cNvSpPr>
              <a:spLocks/>
            </p:cNvSpPr>
            <p:nvPr/>
          </p:nvSpPr>
          <p:spPr>
            <a:xfrm>
              <a:off x="884179" y="2260019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576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 Informativa sull’aggiornamento del SIGECO del PSC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7CC7A0B5-0C78-4C91-A292-56D0027D89CC}"/>
                </a:ext>
              </a:extLst>
            </p:cNvPr>
            <p:cNvSpPr/>
            <p:nvPr/>
          </p:nvSpPr>
          <p:spPr>
            <a:xfrm>
              <a:off x="8259079" y="2260019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A921AD82-9656-4A71-B62B-E562553D4FA7}"/>
                </a:ext>
              </a:extLst>
            </p:cNvPr>
            <p:cNvSpPr/>
            <p:nvPr/>
          </p:nvSpPr>
          <p:spPr>
            <a:xfrm>
              <a:off x="722217" y="232142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08109C25-2D1A-4955-B835-137D7B642581}"/>
                </a:ext>
              </a:extLst>
            </p:cNvPr>
            <p:cNvSpPr txBox="1"/>
            <p:nvPr/>
          </p:nvSpPr>
          <p:spPr>
            <a:xfrm>
              <a:off x="801413" y="235001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4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F571BF8-C114-43D8-BD9A-7A5631288F2D}"/>
              </a:ext>
            </a:extLst>
          </p:cNvPr>
          <p:cNvGrpSpPr/>
          <p:nvPr/>
        </p:nvGrpSpPr>
        <p:grpSpPr>
          <a:xfrm>
            <a:off x="722217" y="3082481"/>
            <a:ext cx="7699566" cy="504000"/>
            <a:chOff x="722217" y="2861246"/>
            <a:chExt cx="7699566" cy="504000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BBB0CA76-9345-418F-A521-3149CBB5C7A9}"/>
                </a:ext>
              </a:extLst>
            </p:cNvPr>
            <p:cNvSpPr>
              <a:spLocks/>
            </p:cNvSpPr>
            <p:nvPr/>
          </p:nvSpPr>
          <p:spPr>
            <a:xfrm>
              <a:off x="884179" y="2861246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Informativa sulle attività di monitoraggio dei dati alla BDU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48FCD873-243C-4062-8EC5-76F803724D98}"/>
                </a:ext>
              </a:extLst>
            </p:cNvPr>
            <p:cNvSpPr/>
            <p:nvPr/>
          </p:nvSpPr>
          <p:spPr>
            <a:xfrm>
              <a:off x="8259079" y="2861246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>
                <a:latin typeface="Helvetica" panose="020B0604020202020204" pitchFamily="34" charset="0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D764E226-1295-4F83-9F2B-C65CA5D29D3B}"/>
                </a:ext>
              </a:extLst>
            </p:cNvPr>
            <p:cNvSpPr/>
            <p:nvPr/>
          </p:nvSpPr>
          <p:spPr>
            <a:xfrm>
              <a:off x="722217" y="2922654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32F6D63-5759-4A49-A2C4-1ECB84084B51}"/>
                </a:ext>
              </a:extLst>
            </p:cNvPr>
            <p:cNvSpPr txBox="1"/>
            <p:nvPr/>
          </p:nvSpPr>
          <p:spPr>
            <a:xfrm>
              <a:off x="801413" y="2951246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5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8127A751-46A8-48A3-B92A-629ACA1BE394}"/>
              </a:ext>
            </a:extLst>
          </p:cNvPr>
          <p:cNvGrpSpPr/>
          <p:nvPr/>
        </p:nvGrpSpPr>
        <p:grpSpPr>
          <a:xfrm>
            <a:off x="722217" y="3673146"/>
            <a:ext cx="7699566" cy="381184"/>
            <a:chOff x="722217" y="3493177"/>
            <a:chExt cx="7699566" cy="381184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357083A5-7E5C-4AB6-A493-CB92BEAAB31D}"/>
                </a:ext>
              </a:extLst>
            </p:cNvPr>
            <p:cNvSpPr>
              <a:spLocks/>
            </p:cNvSpPr>
            <p:nvPr/>
          </p:nvSpPr>
          <p:spPr>
            <a:xfrm>
              <a:off x="884179" y="3539769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2" fontAlgn="auto">
                <a:spcAft>
                  <a:spcPts val="0"/>
                </a:spcAft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Varie ed eventuali</a:t>
              </a: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34828552-44BA-4408-B633-AC7ACDEF755F}"/>
                </a:ext>
              </a:extLst>
            </p:cNvPr>
            <p:cNvSpPr/>
            <p:nvPr/>
          </p:nvSpPr>
          <p:spPr>
            <a:xfrm>
              <a:off x="8259079" y="3539769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42539405-4019-4ADB-8155-0FB7352A5A44}"/>
                </a:ext>
              </a:extLst>
            </p:cNvPr>
            <p:cNvSpPr/>
            <p:nvPr/>
          </p:nvSpPr>
          <p:spPr>
            <a:xfrm>
              <a:off x="722217" y="349317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A4E20420-09A4-4E5E-A021-318CD8B7B49B}"/>
                </a:ext>
              </a:extLst>
            </p:cNvPr>
            <p:cNvSpPr txBox="1"/>
            <p:nvPr/>
          </p:nvSpPr>
          <p:spPr>
            <a:xfrm>
              <a:off x="801413" y="352176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6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8DD04530-D659-48F1-95E3-A759B2D13696}"/>
              </a:ext>
            </a:extLst>
          </p:cNvPr>
          <p:cNvGrpSpPr/>
          <p:nvPr/>
        </p:nvGrpSpPr>
        <p:grpSpPr>
          <a:xfrm>
            <a:off x="722217" y="2023967"/>
            <a:ext cx="7699566" cy="381184"/>
            <a:chOff x="722217" y="1689496"/>
            <a:chExt cx="7699566" cy="381184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6E8336B-9418-41AB-9C2E-8461185ACD9D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 Proposta di riprogrammazione risorse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BCCEC4CA-53EC-4BEC-8BA7-7DB30CC9F6CF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DA6941DD-09CB-47D4-B524-70B4575997AE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025E7464-F053-414E-BA24-3E39570F9E70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3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0255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/>
              <a:t>Agenda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08AB720-4B67-4897-A7D5-ECC7030C023B}"/>
              </a:ext>
            </a:extLst>
          </p:cNvPr>
          <p:cNvGrpSpPr/>
          <p:nvPr/>
        </p:nvGrpSpPr>
        <p:grpSpPr>
          <a:xfrm>
            <a:off x="722217" y="1556118"/>
            <a:ext cx="7699566" cy="381184"/>
            <a:chOff x="722217" y="1689496"/>
            <a:chExt cx="7699566" cy="381184"/>
          </a:xfrm>
        </p:grpSpPr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4AD4CE45-756E-4894-844A-455E90EE9658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21996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/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Presentazione avanzamento del Piano Sviluppo e Coesione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7E0E5A69-E29B-4A17-AE7A-93C16E34B221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C44747"/>
            </a:solidFill>
            <a:ln>
              <a:solidFill>
                <a:srgbClr val="C44747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6436DF43-0263-44DE-A762-85494422B015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1CD52C5-4F3F-4278-93B7-F10FD08415BE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2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pic>
        <p:nvPicPr>
          <p:cNvPr id="71" name="Picture 6" descr="Focus">
            <a:extLst>
              <a:ext uri="{FF2B5EF4-FFF2-40B4-BE49-F238E27FC236}">
                <a16:creationId xmlns:a16="http://schemas.microsoft.com/office/drawing/2014/main" id="{70B5C332-DF9A-41EC-81B8-0DF69BEF9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06" y="1562738"/>
            <a:ext cx="384394" cy="38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0" name="Group 49">
            <a:extLst>
              <a:ext uri="{FF2B5EF4-FFF2-40B4-BE49-F238E27FC236}">
                <a16:creationId xmlns:a16="http://schemas.microsoft.com/office/drawing/2014/main" id="{8DA4E87D-BFBF-45E7-9A42-9E436C797D0D}"/>
              </a:ext>
            </a:extLst>
          </p:cNvPr>
          <p:cNvGrpSpPr/>
          <p:nvPr/>
        </p:nvGrpSpPr>
        <p:grpSpPr>
          <a:xfrm>
            <a:off x="722217" y="1088269"/>
            <a:ext cx="7699566" cy="381184"/>
            <a:chOff x="722217" y="1088269"/>
            <a:chExt cx="7699566" cy="381184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B9D5402-F6B9-4706-8898-255E27514B88}"/>
                </a:ext>
              </a:extLst>
            </p:cNvPr>
            <p:cNvSpPr>
              <a:spLocks/>
            </p:cNvSpPr>
            <p:nvPr/>
          </p:nvSpPr>
          <p:spPr>
            <a:xfrm>
              <a:off x="884179" y="1134861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080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kern="1200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Approvazione dell’</a:t>
              </a:r>
              <a:r>
                <a:rPr lang="it-IT" sz="1400" b="1" kern="1200" dirty="0" err="1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OdG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8B84B3B6-FBD6-450C-B14A-F29473B9E431}"/>
                </a:ext>
              </a:extLst>
            </p:cNvPr>
            <p:cNvSpPr/>
            <p:nvPr/>
          </p:nvSpPr>
          <p:spPr>
            <a:xfrm>
              <a:off x="8259079" y="1134861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92DFCD6-542F-4D0C-87A5-541DEC5F44AA}"/>
                </a:ext>
              </a:extLst>
            </p:cNvPr>
            <p:cNvGrpSpPr/>
            <p:nvPr/>
          </p:nvGrpSpPr>
          <p:grpSpPr>
            <a:xfrm>
              <a:off x="722217" y="1088269"/>
              <a:ext cx="384394" cy="381184"/>
              <a:chOff x="722217" y="1088269"/>
              <a:chExt cx="384394" cy="381184"/>
            </a:xfrm>
          </p:grpSpPr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F1B655FB-25ED-4362-BB94-F7C9CD270845}"/>
                  </a:ext>
                </a:extLst>
              </p:cNvPr>
              <p:cNvSpPr/>
              <p:nvPr/>
            </p:nvSpPr>
            <p:spPr>
              <a:xfrm>
                <a:off x="722217" y="1088269"/>
                <a:ext cx="384394" cy="381184"/>
              </a:xfrm>
              <a:prstGeom prst="ellipse">
                <a:avLst/>
              </a:prstGeom>
              <a:solidFill>
                <a:srgbClr val="FFFFFF"/>
              </a:solidFill>
              <a:ln w="34925" cap="flat">
                <a:solidFill>
                  <a:srgbClr val="1D8044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it-IT" sz="36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986D0B9D-66D5-4083-A550-5FD39D585536}"/>
                  </a:ext>
                </a:extLst>
              </p:cNvPr>
              <p:cNvSpPr txBox="1"/>
              <p:nvPr/>
            </p:nvSpPr>
            <p:spPr>
              <a:xfrm>
                <a:off x="803311" y="1147565"/>
                <a:ext cx="220312" cy="262592"/>
              </a:xfrm>
              <a:prstGeom prst="rect">
                <a:avLst/>
              </a:prstGeom>
              <a:noFill/>
              <a:ln w="254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9" tIns="91439" rIns="91439" bIns="91439" numCol="1" spcCol="38100" rtlCol="0" anchor="ctr">
                <a:noAutofit/>
              </a:bodyPr>
              <a:lstStyle/>
              <a:p>
                <a:pPr marL="0" marR="0" indent="0" algn="ctr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1400" b="1" dirty="0">
                    <a:latin typeface="Helvetica" panose="020B0604020202020204" pitchFamily="34" charset="0"/>
                  </a:rPr>
                  <a:t>1</a:t>
                </a:r>
                <a:endParaRPr kumimoji="0" lang="it-IT" sz="14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" panose="020B0604020202020204" pitchFamily="34" charset="0"/>
                  <a:ea typeface="+mj-ea"/>
                  <a:cs typeface="+mj-cs"/>
                  <a:sym typeface="Calibri"/>
                </a:endParaRPr>
              </a:p>
            </p:txBody>
          </p:sp>
        </p:grp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54C56C8-144E-4A7F-8F13-6EF83A4198E2}"/>
              </a:ext>
            </a:extLst>
          </p:cNvPr>
          <p:cNvGrpSpPr/>
          <p:nvPr/>
        </p:nvGrpSpPr>
        <p:grpSpPr>
          <a:xfrm>
            <a:off x="722217" y="2491816"/>
            <a:ext cx="7699566" cy="504000"/>
            <a:chOff x="722217" y="2260019"/>
            <a:chExt cx="7699566" cy="504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52404A5-6817-492F-BD55-1535E1CF390B}"/>
                </a:ext>
              </a:extLst>
            </p:cNvPr>
            <p:cNvSpPr>
              <a:spLocks/>
            </p:cNvSpPr>
            <p:nvPr/>
          </p:nvSpPr>
          <p:spPr>
            <a:xfrm>
              <a:off x="884179" y="2260019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576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 Informativa sull’aggiornamento del SIGECO del PSC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875441DB-E479-4AD4-99FB-20A06176B758}"/>
                </a:ext>
              </a:extLst>
            </p:cNvPr>
            <p:cNvSpPr/>
            <p:nvPr/>
          </p:nvSpPr>
          <p:spPr>
            <a:xfrm>
              <a:off x="8259079" y="2260019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6989930-9749-474B-9207-DCCE23BF31AA}"/>
                </a:ext>
              </a:extLst>
            </p:cNvPr>
            <p:cNvSpPr/>
            <p:nvPr/>
          </p:nvSpPr>
          <p:spPr>
            <a:xfrm>
              <a:off x="722217" y="232142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00261744-B87A-4366-9DD7-EC76BA353EA1}"/>
                </a:ext>
              </a:extLst>
            </p:cNvPr>
            <p:cNvSpPr txBox="1"/>
            <p:nvPr/>
          </p:nvSpPr>
          <p:spPr>
            <a:xfrm>
              <a:off x="801413" y="235001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4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D3F36F6A-E4C6-45F5-B608-EF7511FCDEE7}"/>
              </a:ext>
            </a:extLst>
          </p:cNvPr>
          <p:cNvGrpSpPr/>
          <p:nvPr/>
        </p:nvGrpSpPr>
        <p:grpSpPr>
          <a:xfrm>
            <a:off x="722217" y="3082481"/>
            <a:ext cx="7699566" cy="504000"/>
            <a:chOff x="722217" y="2861246"/>
            <a:chExt cx="7699566" cy="504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E6C9B101-F49D-4BA1-912F-469745A46F44}"/>
                </a:ext>
              </a:extLst>
            </p:cNvPr>
            <p:cNvSpPr>
              <a:spLocks/>
            </p:cNvSpPr>
            <p:nvPr/>
          </p:nvSpPr>
          <p:spPr>
            <a:xfrm>
              <a:off x="884179" y="2861246"/>
              <a:ext cx="7416000" cy="504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Informativa sulle attività di monitoraggio dei dati alla BDU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CF5B48AA-2764-47A8-9DB4-E78582ED4483}"/>
                </a:ext>
              </a:extLst>
            </p:cNvPr>
            <p:cNvSpPr/>
            <p:nvPr/>
          </p:nvSpPr>
          <p:spPr>
            <a:xfrm>
              <a:off x="8259079" y="2861246"/>
              <a:ext cx="162704" cy="504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dirty="0">
                <a:latin typeface="Helvetica" panose="020B0604020202020204" pitchFamily="34" charset="0"/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A3180115-970B-4EE7-A04F-3095F292FB96}"/>
                </a:ext>
              </a:extLst>
            </p:cNvPr>
            <p:cNvSpPr/>
            <p:nvPr/>
          </p:nvSpPr>
          <p:spPr>
            <a:xfrm>
              <a:off x="722217" y="2922654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E716BCE7-414B-4B8F-859F-BC6654821723}"/>
                </a:ext>
              </a:extLst>
            </p:cNvPr>
            <p:cNvSpPr txBox="1"/>
            <p:nvPr/>
          </p:nvSpPr>
          <p:spPr>
            <a:xfrm>
              <a:off x="801413" y="2951246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5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E8B8A0E6-F43C-46FA-BF7D-34D52C295E30}"/>
              </a:ext>
            </a:extLst>
          </p:cNvPr>
          <p:cNvGrpSpPr/>
          <p:nvPr/>
        </p:nvGrpSpPr>
        <p:grpSpPr>
          <a:xfrm>
            <a:off x="722217" y="3673146"/>
            <a:ext cx="7699566" cy="381184"/>
            <a:chOff x="722217" y="3493177"/>
            <a:chExt cx="7699566" cy="381184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8407848D-6C96-4E91-A2CF-46ACDBAAE639}"/>
                </a:ext>
              </a:extLst>
            </p:cNvPr>
            <p:cNvSpPr>
              <a:spLocks/>
            </p:cNvSpPr>
            <p:nvPr/>
          </p:nvSpPr>
          <p:spPr>
            <a:xfrm>
              <a:off x="884179" y="3539769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2" fontAlgn="auto">
                <a:spcAft>
                  <a:spcPts val="0"/>
                </a:spcAft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Varie ed eventuali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654DF4FB-82A2-4AAF-ABD3-6F3A495FBD95}"/>
                </a:ext>
              </a:extLst>
            </p:cNvPr>
            <p:cNvSpPr/>
            <p:nvPr/>
          </p:nvSpPr>
          <p:spPr>
            <a:xfrm>
              <a:off x="8259079" y="3539769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88D67036-F344-411A-994A-F0190BFD02A0}"/>
                </a:ext>
              </a:extLst>
            </p:cNvPr>
            <p:cNvSpPr/>
            <p:nvPr/>
          </p:nvSpPr>
          <p:spPr>
            <a:xfrm>
              <a:off x="722217" y="3493177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E1B60B6-7157-4224-BF9D-86D2E32A36DB}"/>
                </a:ext>
              </a:extLst>
            </p:cNvPr>
            <p:cNvSpPr txBox="1"/>
            <p:nvPr/>
          </p:nvSpPr>
          <p:spPr>
            <a:xfrm>
              <a:off x="801413" y="3521769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6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3C71754D-5B79-46A7-A6FF-95C2D713B738}"/>
              </a:ext>
            </a:extLst>
          </p:cNvPr>
          <p:cNvGrpSpPr/>
          <p:nvPr/>
        </p:nvGrpSpPr>
        <p:grpSpPr>
          <a:xfrm>
            <a:off x="722217" y="2023967"/>
            <a:ext cx="7699566" cy="381184"/>
            <a:chOff x="722217" y="1689496"/>
            <a:chExt cx="7699566" cy="381184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3EBA1B3-D7F6-4DAF-8785-684EAEF6E1C9}"/>
                </a:ext>
              </a:extLst>
            </p:cNvPr>
            <p:cNvSpPr>
              <a:spLocks/>
            </p:cNvSpPr>
            <p:nvPr/>
          </p:nvSpPr>
          <p:spPr>
            <a:xfrm>
              <a:off x="884179" y="1736088"/>
              <a:ext cx="7416000" cy="2880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32000" tIns="101330" rIns="432000" bIns="101330" numCol="1" spcCol="1270" anchor="ctr" anchorCtr="0">
              <a:noAutofit/>
            </a:bodyPr>
            <a:lstStyle/>
            <a:p>
              <a:pPr marL="0" lvl="1">
                <a:defRPr/>
              </a:pPr>
              <a:r>
                <a:rPr lang="it-IT" sz="1400" b="1" dirty="0">
                  <a:solidFill>
                    <a:schemeClr val="bg1">
                      <a:lumMod val="50000"/>
                    </a:schemeClr>
                  </a:solidFill>
                  <a:latin typeface="Helvetica" panose="020B0604020202020204" pitchFamily="34" charset="0"/>
                  <a:cs typeface="Calibri" panose="020F0502020204030204" pitchFamily="34" charset="0"/>
                  <a:sym typeface="Helvetica Light"/>
                </a:rPr>
                <a:t> Proposta di riprogrammazione risorse </a:t>
              </a:r>
              <a:endParaRPr lang="it-IT" sz="1400" b="1" kern="1200" dirty="0">
                <a:solidFill>
                  <a:schemeClr val="bg1">
                    <a:lumMod val="50000"/>
                  </a:schemeClr>
                </a:solidFill>
                <a:latin typeface="Helvetica" panose="020B0604020202020204" pitchFamily="34" charset="0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39AE5B3B-CF31-4E74-B7AB-1F2C47649D0E}"/>
                </a:ext>
              </a:extLst>
            </p:cNvPr>
            <p:cNvSpPr/>
            <p:nvPr/>
          </p:nvSpPr>
          <p:spPr>
            <a:xfrm>
              <a:off x="8259079" y="1736088"/>
              <a:ext cx="162704" cy="288000"/>
            </a:xfrm>
            <a:prstGeom prst="rect">
              <a:avLst/>
            </a:prstGeom>
            <a:solidFill>
              <a:srgbClr val="219965"/>
            </a:solidFill>
            <a:ln>
              <a:solidFill>
                <a:srgbClr val="21996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37B66BDF-9398-41DC-A83F-CB3C3E5F4184}"/>
                </a:ext>
              </a:extLst>
            </p:cNvPr>
            <p:cNvSpPr/>
            <p:nvPr/>
          </p:nvSpPr>
          <p:spPr>
            <a:xfrm>
              <a:off x="722217" y="1689496"/>
              <a:ext cx="384394" cy="381184"/>
            </a:xfrm>
            <a:prstGeom prst="ellipse">
              <a:avLst/>
            </a:prstGeom>
            <a:solidFill>
              <a:srgbClr val="FFFFFF"/>
            </a:solidFill>
            <a:ln w="34925" cap="flat">
              <a:solidFill>
                <a:srgbClr val="1D8044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it-IT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37E3E59F-E69B-4AC0-893A-3D850351BC86}"/>
                </a:ext>
              </a:extLst>
            </p:cNvPr>
            <p:cNvSpPr txBox="1"/>
            <p:nvPr/>
          </p:nvSpPr>
          <p:spPr>
            <a:xfrm>
              <a:off x="801413" y="1718088"/>
              <a:ext cx="222209" cy="324000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91439" rIns="91439" bIns="91439" numCol="1" spcCol="38100" rtlCol="0" anchor="ctr">
              <a:noAutofit/>
            </a:bodyPr>
            <a:lstStyle/>
            <a:p>
              <a:pPr marL="0" marR="0" indent="0" algn="ctr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it-IT" sz="1400" b="1" dirty="0">
                  <a:latin typeface="Helvetica" panose="020B0604020202020204" pitchFamily="34" charset="0"/>
                </a:rPr>
                <a:t>3</a:t>
              </a:r>
              <a:endParaRPr kumimoji="0" lang="it-IT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" panose="020B0604020202020204" pitchFamily="34" charset="0"/>
                <a:ea typeface="+mj-ea"/>
                <a:cs typeface="+mj-cs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2049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29222"/>
            <a:ext cx="7772400" cy="660502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Piano sviluppo e coesione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1002088"/>
            <a:ext cx="7772400" cy="3252412"/>
          </a:xfrm>
        </p:spPr>
        <p:txBody>
          <a:bodyPr/>
          <a:lstStyle/>
          <a:p>
            <a:pPr algn="just"/>
            <a:r>
              <a:rPr lang="it-IT" dirty="0">
                <a:latin typeface="+mj-lt"/>
              </a:rPr>
              <a:t>Il Piano è stato approvato </a:t>
            </a:r>
            <a:r>
              <a:rPr lang="it-IT" b="1" dirty="0">
                <a:latin typeface="+mj-lt"/>
              </a:rPr>
              <a:t>in prima istanza </a:t>
            </a:r>
            <a:r>
              <a:rPr lang="it-IT" dirty="0">
                <a:latin typeface="+mj-lt"/>
              </a:rPr>
              <a:t>con delibera del CIPESS n. 31/2021 e </a:t>
            </a:r>
            <a:r>
              <a:rPr lang="it-IT" b="1" dirty="0">
                <a:latin typeface="+mj-lt"/>
              </a:rPr>
              <a:t>in seconda istanza</a:t>
            </a:r>
            <a:r>
              <a:rPr lang="it-IT" dirty="0">
                <a:latin typeface="+mj-lt"/>
              </a:rPr>
              <a:t> dal Comitato di Sorveglianza del 29 dicembre 2021. Comprende: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dirty="0">
                <a:latin typeface="+mj-lt"/>
              </a:rPr>
              <a:t>la </a:t>
            </a:r>
            <a:r>
              <a:rPr lang="it-IT" b="1" dirty="0">
                <a:latin typeface="+mj-lt"/>
              </a:rPr>
              <a:t>Sezione Ordinaria </a:t>
            </a:r>
            <a:r>
              <a:rPr lang="it-IT" dirty="0">
                <a:latin typeface="+mj-lt"/>
              </a:rPr>
              <a:t>con una dotazione FSC di 833,27M€ per l’attuazione di 564 progetti provenienti dai cicli di programmazione 2000-2006, 2007-2013 e 2014-2020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dirty="0">
                <a:latin typeface="+mj-lt"/>
              </a:rPr>
              <a:t>la </a:t>
            </a:r>
            <a:r>
              <a:rPr lang="it-IT" b="1" dirty="0">
                <a:latin typeface="+mj-lt"/>
              </a:rPr>
              <a:t>Sezione Speciale 1 </a:t>
            </a:r>
            <a:r>
              <a:rPr lang="it-IT" dirty="0">
                <a:latin typeface="+mj-lt"/>
              </a:rPr>
              <a:t>con risorse pari a 142,40M€ per la mitigazione degli effetti della pandemia Covid-19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dirty="0">
                <a:latin typeface="+mj-lt"/>
              </a:rPr>
              <a:t>la </a:t>
            </a:r>
            <a:r>
              <a:rPr lang="it-IT" b="1" dirty="0">
                <a:latin typeface="+mj-lt"/>
              </a:rPr>
              <a:t>Sezione Speciale 2 </a:t>
            </a:r>
            <a:r>
              <a:rPr lang="it-IT" dirty="0">
                <a:latin typeface="+mj-lt"/>
              </a:rPr>
              <a:t>con una dotazione di risorse riprogrammate dai POR </a:t>
            </a:r>
            <a:r>
              <a:rPr lang="it-IT" dirty="0" err="1">
                <a:latin typeface="+mj-lt"/>
              </a:rPr>
              <a:t>Fse</a:t>
            </a:r>
            <a:r>
              <a:rPr lang="it-IT" dirty="0">
                <a:latin typeface="+mj-lt"/>
              </a:rPr>
              <a:t> e Fesr per 219,60M€</a:t>
            </a:r>
          </a:p>
          <a:p>
            <a:pPr algn="just"/>
            <a:r>
              <a:rPr lang="it-IT" dirty="0">
                <a:latin typeface="+mj-lt"/>
              </a:rPr>
              <a:t>Nella stessa seduta il Comitato ha approvato la </a:t>
            </a:r>
            <a:r>
              <a:rPr lang="it-IT" b="1" dirty="0">
                <a:latin typeface="+mj-lt"/>
              </a:rPr>
              <a:t>Relazione finale di chiusura parziale </a:t>
            </a:r>
            <a:r>
              <a:rPr lang="it-IT" dirty="0">
                <a:latin typeface="+mj-lt"/>
              </a:rPr>
              <a:t>nella quale si evidenzia che nella Sezione Ordinaria i </a:t>
            </a:r>
            <a:r>
              <a:rPr lang="it-IT" b="1" dirty="0">
                <a:latin typeface="+mj-lt"/>
              </a:rPr>
              <a:t>progetti aperti </a:t>
            </a:r>
            <a:r>
              <a:rPr lang="it-IT" dirty="0">
                <a:latin typeface="+mj-lt"/>
              </a:rPr>
              <a:t>sono 72 con una dotazione pari a 214,36M€.</a:t>
            </a:r>
          </a:p>
          <a:p>
            <a:pPr algn="just"/>
            <a:endParaRPr lang="it-IT" dirty="0">
              <a:latin typeface="+mj-lt"/>
            </a:endParaRPr>
          </a:p>
          <a:p>
            <a:pPr algn="just"/>
            <a:r>
              <a:rPr lang="it-IT" dirty="0">
                <a:latin typeface="+mj-lt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14344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Freeform 8">
            <a:extLst>
              <a:ext uri="{FF2B5EF4-FFF2-40B4-BE49-F238E27FC236}">
                <a16:creationId xmlns:a16="http://schemas.microsoft.com/office/drawing/2014/main" id="{A16F2D5D-5905-45C0-8D41-8765FB759952}"/>
              </a:ext>
            </a:extLst>
          </p:cNvPr>
          <p:cNvSpPr>
            <a:spLocks noChangeAspect="1"/>
          </p:cNvSpPr>
          <p:nvPr/>
        </p:nvSpPr>
        <p:spPr bwMode="gray">
          <a:xfrm>
            <a:off x="229491" y="1780868"/>
            <a:ext cx="1695621" cy="484487"/>
          </a:xfrm>
          <a:custGeom>
            <a:avLst/>
            <a:gdLst>
              <a:gd name="T0" fmla="*/ 1028 w 1028"/>
              <a:gd name="T1" fmla="*/ 0 h 420"/>
              <a:gd name="T2" fmla="*/ 118 w 1028"/>
              <a:gd name="T3" fmla="*/ 0 h 420"/>
              <a:gd name="T4" fmla="*/ 72 w 1028"/>
              <a:gd name="T5" fmla="*/ 0 h 420"/>
              <a:gd name="T6" fmla="*/ 0 w 1028"/>
              <a:gd name="T7" fmla="*/ 52 h 420"/>
              <a:gd name="T8" fmla="*/ 0 w 1028"/>
              <a:gd name="T9" fmla="*/ 99 h 420"/>
              <a:gd name="T10" fmla="*/ 51 w 1028"/>
              <a:gd name="T11" fmla="*/ 99 h 420"/>
              <a:gd name="T12" fmla="*/ 51 w 1028"/>
              <a:gd name="T13" fmla="*/ 420 h 420"/>
              <a:gd name="T14" fmla="*/ 1028 w 1028"/>
              <a:gd name="T15" fmla="*/ 420 h 420"/>
              <a:gd name="T16" fmla="*/ 1028 w 1028"/>
              <a:gd name="T17" fmla="*/ 0 h 42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0000 w 11634"/>
              <a:gd name="connsiteY7" fmla="*/ 10000 h 10000"/>
              <a:gd name="connsiteX8" fmla="*/ 11634 w 11634"/>
              <a:gd name="connsiteY8" fmla="*/ 0 h 1000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1634 w 11634"/>
              <a:gd name="connsiteY7" fmla="*/ 9929 h 10000"/>
              <a:gd name="connsiteX8" fmla="*/ 11634 w 11634"/>
              <a:gd name="connsiteY8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34" h="10000">
                <a:moveTo>
                  <a:pt x="11634" y="0"/>
                </a:moveTo>
                <a:lnTo>
                  <a:pt x="1148" y="0"/>
                </a:lnTo>
                <a:lnTo>
                  <a:pt x="700" y="0"/>
                </a:lnTo>
                <a:cubicBezTo>
                  <a:pt x="603" y="667"/>
                  <a:pt x="486" y="1238"/>
                  <a:pt x="0" y="1238"/>
                </a:cubicBezTo>
                <a:lnTo>
                  <a:pt x="0" y="2357"/>
                </a:lnTo>
                <a:lnTo>
                  <a:pt x="496" y="2357"/>
                </a:lnTo>
                <a:lnTo>
                  <a:pt x="496" y="10000"/>
                </a:lnTo>
                <a:lnTo>
                  <a:pt x="11634" y="9929"/>
                </a:lnTo>
                <a:lnTo>
                  <a:pt x="11634" y="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1" name="Freeform 6">
            <a:extLst>
              <a:ext uri="{FF2B5EF4-FFF2-40B4-BE49-F238E27FC236}">
                <a16:creationId xmlns:a16="http://schemas.microsoft.com/office/drawing/2014/main" id="{762F2FF0-2623-4A66-8B13-FCAD29422E31}"/>
              </a:ext>
            </a:extLst>
          </p:cNvPr>
          <p:cNvSpPr>
            <a:spLocks noChangeAspect="1"/>
          </p:cNvSpPr>
          <p:nvPr/>
        </p:nvSpPr>
        <p:spPr bwMode="gray">
          <a:xfrm>
            <a:off x="229491" y="2824983"/>
            <a:ext cx="1670414" cy="490674"/>
          </a:xfrm>
          <a:custGeom>
            <a:avLst/>
            <a:gdLst>
              <a:gd name="T0" fmla="*/ 93 w 1069"/>
              <a:gd name="T1" fmla="*/ 0 h 428"/>
              <a:gd name="T2" fmla="*/ 93 w 1069"/>
              <a:gd name="T3" fmla="*/ 1 h 428"/>
              <a:gd name="T4" fmla="*/ 0 w 1069"/>
              <a:gd name="T5" fmla="*/ 107 h 428"/>
              <a:gd name="T6" fmla="*/ 0 w 1069"/>
              <a:gd name="T7" fmla="*/ 148 h 428"/>
              <a:gd name="T8" fmla="*/ 63 w 1069"/>
              <a:gd name="T9" fmla="*/ 148 h 428"/>
              <a:gd name="T10" fmla="*/ 63 w 1069"/>
              <a:gd name="T11" fmla="*/ 103 h 428"/>
              <a:gd name="T12" fmla="*/ 93 w 1069"/>
              <a:gd name="T13" fmla="*/ 61 h 428"/>
              <a:gd name="T14" fmla="*/ 97 w 1069"/>
              <a:gd name="T15" fmla="*/ 61 h 428"/>
              <a:gd name="T16" fmla="*/ 131 w 1069"/>
              <a:gd name="T17" fmla="*/ 109 h 428"/>
              <a:gd name="T18" fmla="*/ 93 w 1069"/>
              <a:gd name="T19" fmla="*/ 210 h 428"/>
              <a:gd name="T20" fmla="*/ 0 w 1069"/>
              <a:gd name="T21" fmla="*/ 376 h 428"/>
              <a:gd name="T22" fmla="*/ 0 w 1069"/>
              <a:gd name="T23" fmla="*/ 428 h 428"/>
              <a:gd name="T24" fmla="*/ 192 w 1069"/>
              <a:gd name="T25" fmla="*/ 428 h 428"/>
              <a:gd name="T26" fmla="*/ 192 w 1069"/>
              <a:gd name="T27" fmla="*/ 428 h 428"/>
              <a:gd name="T28" fmla="*/ 1069 w 1069"/>
              <a:gd name="T29" fmla="*/ 428 h 428"/>
              <a:gd name="T30" fmla="*/ 1069 w 1069"/>
              <a:gd name="T31" fmla="*/ 0 h 428"/>
              <a:gd name="T32" fmla="*/ 93 w 1069"/>
              <a:gd name="T33" fmla="*/ 0 h 428"/>
              <a:gd name="connsiteX0" fmla="*/ 870 w 11232"/>
              <a:gd name="connsiteY0" fmla="*/ 0 h 10000"/>
              <a:gd name="connsiteX1" fmla="*/ 870 w 11232"/>
              <a:gd name="connsiteY1" fmla="*/ 23 h 10000"/>
              <a:gd name="connsiteX2" fmla="*/ 0 w 11232"/>
              <a:gd name="connsiteY2" fmla="*/ 2500 h 10000"/>
              <a:gd name="connsiteX3" fmla="*/ 0 w 11232"/>
              <a:gd name="connsiteY3" fmla="*/ 3458 h 10000"/>
              <a:gd name="connsiteX4" fmla="*/ 589 w 11232"/>
              <a:gd name="connsiteY4" fmla="*/ 3458 h 10000"/>
              <a:gd name="connsiteX5" fmla="*/ 589 w 11232"/>
              <a:gd name="connsiteY5" fmla="*/ 2407 h 10000"/>
              <a:gd name="connsiteX6" fmla="*/ 870 w 11232"/>
              <a:gd name="connsiteY6" fmla="*/ 1425 h 10000"/>
              <a:gd name="connsiteX7" fmla="*/ 907 w 11232"/>
              <a:gd name="connsiteY7" fmla="*/ 1425 h 10000"/>
              <a:gd name="connsiteX8" fmla="*/ 1225 w 11232"/>
              <a:gd name="connsiteY8" fmla="*/ 2547 h 10000"/>
              <a:gd name="connsiteX9" fmla="*/ 870 w 11232"/>
              <a:gd name="connsiteY9" fmla="*/ 4907 h 10000"/>
              <a:gd name="connsiteX10" fmla="*/ 0 w 11232"/>
              <a:gd name="connsiteY10" fmla="*/ 8785 h 10000"/>
              <a:gd name="connsiteX11" fmla="*/ 0 w 11232"/>
              <a:gd name="connsiteY11" fmla="*/ 10000 h 10000"/>
              <a:gd name="connsiteX12" fmla="*/ 1796 w 11232"/>
              <a:gd name="connsiteY12" fmla="*/ 10000 h 10000"/>
              <a:gd name="connsiteX13" fmla="*/ 1796 w 11232"/>
              <a:gd name="connsiteY13" fmla="*/ 10000 h 10000"/>
              <a:gd name="connsiteX14" fmla="*/ 10000 w 11232"/>
              <a:gd name="connsiteY14" fmla="*/ 10000 h 10000"/>
              <a:gd name="connsiteX15" fmla="*/ 11232 w 11232"/>
              <a:gd name="connsiteY15" fmla="*/ 0 h 10000"/>
              <a:gd name="connsiteX16" fmla="*/ 870 w 11232"/>
              <a:gd name="connsiteY16" fmla="*/ 0 h 10000"/>
              <a:gd name="connsiteX0" fmla="*/ 870 w 11232"/>
              <a:gd name="connsiteY0" fmla="*/ 0 h 10000"/>
              <a:gd name="connsiteX1" fmla="*/ 870 w 11232"/>
              <a:gd name="connsiteY1" fmla="*/ 23 h 10000"/>
              <a:gd name="connsiteX2" fmla="*/ 0 w 11232"/>
              <a:gd name="connsiteY2" fmla="*/ 2500 h 10000"/>
              <a:gd name="connsiteX3" fmla="*/ 0 w 11232"/>
              <a:gd name="connsiteY3" fmla="*/ 3458 h 10000"/>
              <a:gd name="connsiteX4" fmla="*/ 589 w 11232"/>
              <a:gd name="connsiteY4" fmla="*/ 3458 h 10000"/>
              <a:gd name="connsiteX5" fmla="*/ 589 w 11232"/>
              <a:gd name="connsiteY5" fmla="*/ 2407 h 10000"/>
              <a:gd name="connsiteX6" fmla="*/ 870 w 11232"/>
              <a:gd name="connsiteY6" fmla="*/ 1425 h 10000"/>
              <a:gd name="connsiteX7" fmla="*/ 907 w 11232"/>
              <a:gd name="connsiteY7" fmla="*/ 1425 h 10000"/>
              <a:gd name="connsiteX8" fmla="*/ 1225 w 11232"/>
              <a:gd name="connsiteY8" fmla="*/ 2547 h 10000"/>
              <a:gd name="connsiteX9" fmla="*/ 870 w 11232"/>
              <a:gd name="connsiteY9" fmla="*/ 4907 h 10000"/>
              <a:gd name="connsiteX10" fmla="*/ 0 w 11232"/>
              <a:gd name="connsiteY10" fmla="*/ 8785 h 10000"/>
              <a:gd name="connsiteX11" fmla="*/ 0 w 11232"/>
              <a:gd name="connsiteY11" fmla="*/ 10000 h 10000"/>
              <a:gd name="connsiteX12" fmla="*/ 1796 w 11232"/>
              <a:gd name="connsiteY12" fmla="*/ 10000 h 10000"/>
              <a:gd name="connsiteX13" fmla="*/ 1796 w 11232"/>
              <a:gd name="connsiteY13" fmla="*/ 10000 h 10000"/>
              <a:gd name="connsiteX14" fmla="*/ 11190 w 11232"/>
              <a:gd name="connsiteY14" fmla="*/ 10000 h 10000"/>
              <a:gd name="connsiteX15" fmla="*/ 11232 w 11232"/>
              <a:gd name="connsiteY15" fmla="*/ 0 h 10000"/>
              <a:gd name="connsiteX16" fmla="*/ 870 w 11232"/>
              <a:gd name="connsiteY16" fmla="*/ 0 h 10000"/>
              <a:gd name="connsiteX0" fmla="*/ 886 w 11232"/>
              <a:gd name="connsiteY0" fmla="*/ 0 h 10000"/>
              <a:gd name="connsiteX1" fmla="*/ 870 w 11232"/>
              <a:gd name="connsiteY1" fmla="*/ 23 h 10000"/>
              <a:gd name="connsiteX2" fmla="*/ 0 w 11232"/>
              <a:gd name="connsiteY2" fmla="*/ 2500 h 10000"/>
              <a:gd name="connsiteX3" fmla="*/ 0 w 11232"/>
              <a:gd name="connsiteY3" fmla="*/ 3458 h 10000"/>
              <a:gd name="connsiteX4" fmla="*/ 589 w 11232"/>
              <a:gd name="connsiteY4" fmla="*/ 3458 h 10000"/>
              <a:gd name="connsiteX5" fmla="*/ 589 w 11232"/>
              <a:gd name="connsiteY5" fmla="*/ 2407 h 10000"/>
              <a:gd name="connsiteX6" fmla="*/ 870 w 11232"/>
              <a:gd name="connsiteY6" fmla="*/ 1425 h 10000"/>
              <a:gd name="connsiteX7" fmla="*/ 907 w 11232"/>
              <a:gd name="connsiteY7" fmla="*/ 1425 h 10000"/>
              <a:gd name="connsiteX8" fmla="*/ 1225 w 11232"/>
              <a:gd name="connsiteY8" fmla="*/ 2547 h 10000"/>
              <a:gd name="connsiteX9" fmla="*/ 870 w 11232"/>
              <a:gd name="connsiteY9" fmla="*/ 4907 h 10000"/>
              <a:gd name="connsiteX10" fmla="*/ 0 w 11232"/>
              <a:gd name="connsiteY10" fmla="*/ 8785 h 10000"/>
              <a:gd name="connsiteX11" fmla="*/ 0 w 11232"/>
              <a:gd name="connsiteY11" fmla="*/ 10000 h 10000"/>
              <a:gd name="connsiteX12" fmla="*/ 1796 w 11232"/>
              <a:gd name="connsiteY12" fmla="*/ 10000 h 10000"/>
              <a:gd name="connsiteX13" fmla="*/ 1796 w 11232"/>
              <a:gd name="connsiteY13" fmla="*/ 10000 h 10000"/>
              <a:gd name="connsiteX14" fmla="*/ 11190 w 11232"/>
              <a:gd name="connsiteY14" fmla="*/ 10000 h 10000"/>
              <a:gd name="connsiteX15" fmla="*/ 11232 w 11232"/>
              <a:gd name="connsiteY15" fmla="*/ 0 h 10000"/>
              <a:gd name="connsiteX16" fmla="*/ 886 w 11232"/>
              <a:gd name="connsiteY16" fmla="*/ 0 h 10000"/>
              <a:gd name="connsiteX0" fmla="*/ 894 w 11232"/>
              <a:gd name="connsiteY0" fmla="*/ 0 h 10000"/>
              <a:gd name="connsiteX1" fmla="*/ 870 w 11232"/>
              <a:gd name="connsiteY1" fmla="*/ 23 h 10000"/>
              <a:gd name="connsiteX2" fmla="*/ 0 w 11232"/>
              <a:gd name="connsiteY2" fmla="*/ 2500 h 10000"/>
              <a:gd name="connsiteX3" fmla="*/ 0 w 11232"/>
              <a:gd name="connsiteY3" fmla="*/ 3458 h 10000"/>
              <a:gd name="connsiteX4" fmla="*/ 589 w 11232"/>
              <a:gd name="connsiteY4" fmla="*/ 3458 h 10000"/>
              <a:gd name="connsiteX5" fmla="*/ 589 w 11232"/>
              <a:gd name="connsiteY5" fmla="*/ 2407 h 10000"/>
              <a:gd name="connsiteX6" fmla="*/ 870 w 11232"/>
              <a:gd name="connsiteY6" fmla="*/ 1425 h 10000"/>
              <a:gd name="connsiteX7" fmla="*/ 907 w 11232"/>
              <a:gd name="connsiteY7" fmla="*/ 1425 h 10000"/>
              <a:gd name="connsiteX8" fmla="*/ 1225 w 11232"/>
              <a:gd name="connsiteY8" fmla="*/ 2547 h 10000"/>
              <a:gd name="connsiteX9" fmla="*/ 870 w 11232"/>
              <a:gd name="connsiteY9" fmla="*/ 4907 h 10000"/>
              <a:gd name="connsiteX10" fmla="*/ 0 w 11232"/>
              <a:gd name="connsiteY10" fmla="*/ 8785 h 10000"/>
              <a:gd name="connsiteX11" fmla="*/ 0 w 11232"/>
              <a:gd name="connsiteY11" fmla="*/ 10000 h 10000"/>
              <a:gd name="connsiteX12" fmla="*/ 1796 w 11232"/>
              <a:gd name="connsiteY12" fmla="*/ 10000 h 10000"/>
              <a:gd name="connsiteX13" fmla="*/ 1796 w 11232"/>
              <a:gd name="connsiteY13" fmla="*/ 10000 h 10000"/>
              <a:gd name="connsiteX14" fmla="*/ 11190 w 11232"/>
              <a:gd name="connsiteY14" fmla="*/ 10000 h 10000"/>
              <a:gd name="connsiteX15" fmla="*/ 11232 w 11232"/>
              <a:gd name="connsiteY15" fmla="*/ 0 h 10000"/>
              <a:gd name="connsiteX16" fmla="*/ 894 w 11232"/>
              <a:gd name="connsiteY16" fmla="*/ 0 h 10000"/>
              <a:gd name="connsiteX0" fmla="*/ 902 w 11232"/>
              <a:gd name="connsiteY0" fmla="*/ 0 h 10000"/>
              <a:gd name="connsiteX1" fmla="*/ 870 w 11232"/>
              <a:gd name="connsiteY1" fmla="*/ 23 h 10000"/>
              <a:gd name="connsiteX2" fmla="*/ 0 w 11232"/>
              <a:gd name="connsiteY2" fmla="*/ 2500 h 10000"/>
              <a:gd name="connsiteX3" fmla="*/ 0 w 11232"/>
              <a:gd name="connsiteY3" fmla="*/ 3458 h 10000"/>
              <a:gd name="connsiteX4" fmla="*/ 589 w 11232"/>
              <a:gd name="connsiteY4" fmla="*/ 3458 h 10000"/>
              <a:gd name="connsiteX5" fmla="*/ 589 w 11232"/>
              <a:gd name="connsiteY5" fmla="*/ 2407 h 10000"/>
              <a:gd name="connsiteX6" fmla="*/ 870 w 11232"/>
              <a:gd name="connsiteY6" fmla="*/ 1425 h 10000"/>
              <a:gd name="connsiteX7" fmla="*/ 907 w 11232"/>
              <a:gd name="connsiteY7" fmla="*/ 1425 h 10000"/>
              <a:gd name="connsiteX8" fmla="*/ 1225 w 11232"/>
              <a:gd name="connsiteY8" fmla="*/ 2547 h 10000"/>
              <a:gd name="connsiteX9" fmla="*/ 870 w 11232"/>
              <a:gd name="connsiteY9" fmla="*/ 4907 h 10000"/>
              <a:gd name="connsiteX10" fmla="*/ 0 w 11232"/>
              <a:gd name="connsiteY10" fmla="*/ 8785 h 10000"/>
              <a:gd name="connsiteX11" fmla="*/ 0 w 11232"/>
              <a:gd name="connsiteY11" fmla="*/ 10000 h 10000"/>
              <a:gd name="connsiteX12" fmla="*/ 1796 w 11232"/>
              <a:gd name="connsiteY12" fmla="*/ 10000 h 10000"/>
              <a:gd name="connsiteX13" fmla="*/ 1796 w 11232"/>
              <a:gd name="connsiteY13" fmla="*/ 10000 h 10000"/>
              <a:gd name="connsiteX14" fmla="*/ 11190 w 11232"/>
              <a:gd name="connsiteY14" fmla="*/ 10000 h 10000"/>
              <a:gd name="connsiteX15" fmla="*/ 11232 w 11232"/>
              <a:gd name="connsiteY15" fmla="*/ 0 h 10000"/>
              <a:gd name="connsiteX16" fmla="*/ 902 w 11232"/>
              <a:gd name="connsiteY1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232" h="10000">
                <a:moveTo>
                  <a:pt x="902" y="0"/>
                </a:moveTo>
                <a:cubicBezTo>
                  <a:pt x="897" y="8"/>
                  <a:pt x="875" y="15"/>
                  <a:pt x="870" y="23"/>
                </a:cubicBezTo>
                <a:cubicBezTo>
                  <a:pt x="299" y="70"/>
                  <a:pt x="0" y="958"/>
                  <a:pt x="0" y="2500"/>
                </a:cubicBezTo>
                <a:lnTo>
                  <a:pt x="0" y="3458"/>
                </a:lnTo>
                <a:lnTo>
                  <a:pt x="589" y="3458"/>
                </a:lnTo>
                <a:lnTo>
                  <a:pt x="589" y="2407"/>
                </a:lnTo>
                <a:cubicBezTo>
                  <a:pt x="589" y="1729"/>
                  <a:pt x="692" y="1449"/>
                  <a:pt x="870" y="1425"/>
                </a:cubicBezTo>
                <a:lnTo>
                  <a:pt x="907" y="1425"/>
                </a:lnTo>
                <a:cubicBezTo>
                  <a:pt x="1104" y="1425"/>
                  <a:pt x="1225" y="1659"/>
                  <a:pt x="1225" y="2547"/>
                </a:cubicBezTo>
                <a:cubicBezTo>
                  <a:pt x="1225" y="3575"/>
                  <a:pt x="1076" y="4276"/>
                  <a:pt x="870" y="4907"/>
                </a:cubicBezTo>
                <a:cubicBezTo>
                  <a:pt x="505" y="6051"/>
                  <a:pt x="0" y="6916"/>
                  <a:pt x="0" y="8785"/>
                </a:cubicBezTo>
                <a:lnTo>
                  <a:pt x="0" y="10000"/>
                </a:lnTo>
                <a:lnTo>
                  <a:pt x="1796" y="10000"/>
                </a:lnTo>
                <a:lnTo>
                  <a:pt x="1796" y="10000"/>
                </a:lnTo>
                <a:lnTo>
                  <a:pt x="11190" y="10000"/>
                </a:lnTo>
                <a:cubicBezTo>
                  <a:pt x="11204" y="6667"/>
                  <a:pt x="11218" y="3333"/>
                  <a:pt x="11232" y="0"/>
                </a:cubicBezTo>
                <a:lnTo>
                  <a:pt x="902" y="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2" name="Freeform 22">
            <a:extLst>
              <a:ext uri="{FF2B5EF4-FFF2-40B4-BE49-F238E27FC236}">
                <a16:creationId xmlns:a16="http://schemas.microsoft.com/office/drawing/2014/main" id="{FBF42256-92CC-4C2E-9212-19D886807DF2}"/>
              </a:ext>
            </a:extLst>
          </p:cNvPr>
          <p:cNvSpPr>
            <a:spLocks noChangeAspect="1" noEditPoints="1"/>
          </p:cNvSpPr>
          <p:nvPr/>
        </p:nvSpPr>
        <p:spPr bwMode="gray">
          <a:xfrm>
            <a:off x="229491" y="2333748"/>
            <a:ext cx="1705652" cy="45387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244"/>
              </a:cxn>
              <a:cxn ang="0">
                <a:pos x="63" y="244"/>
              </a:cxn>
              <a:cxn ang="0">
                <a:pos x="63" y="231"/>
              </a:cxn>
              <a:cxn ang="0">
                <a:pos x="85" y="191"/>
              </a:cxn>
              <a:cxn ang="0">
                <a:pos x="97" y="190"/>
              </a:cxn>
              <a:cxn ang="0">
                <a:pos x="131" y="231"/>
              </a:cxn>
              <a:cxn ang="0">
                <a:pos x="131" y="324"/>
              </a:cxn>
              <a:cxn ang="0">
                <a:pos x="97" y="365"/>
              </a:cxn>
              <a:cxn ang="0">
                <a:pos x="85" y="364"/>
              </a:cxn>
              <a:cxn ang="0">
                <a:pos x="63" y="324"/>
              </a:cxn>
              <a:cxn ang="0">
                <a:pos x="63" y="285"/>
              </a:cxn>
              <a:cxn ang="0">
                <a:pos x="0" y="285"/>
              </a:cxn>
              <a:cxn ang="0">
                <a:pos x="0" y="320"/>
              </a:cxn>
              <a:cxn ang="0">
                <a:pos x="79" y="425"/>
              </a:cxn>
              <a:cxn ang="0">
                <a:pos x="1218" y="425"/>
              </a:cxn>
              <a:cxn ang="0">
                <a:pos x="1218" y="0"/>
              </a:cxn>
              <a:cxn ang="0">
                <a:pos x="12" y="0"/>
              </a:cxn>
              <a:cxn ang="0">
                <a:pos x="124" y="129"/>
              </a:cxn>
              <a:cxn ang="0">
                <a:pos x="85" y="140"/>
              </a:cxn>
              <a:cxn ang="0">
                <a:pos x="85" y="59"/>
              </a:cxn>
              <a:cxn ang="0">
                <a:pos x="175" y="59"/>
              </a:cxn>
              <a:cxn ang="0">
                <a:pos x="175" y="149"/>
              </a:cxn>
              <a:cxn ang="0">
                <a:pos x="124" y="129"/>
              </a:cxn>
            </a:cxnLst>
            <a:rect l="0" t="0" r="r" b="b"/>
            <a:pathLst>
              <a:path w="1218" h="425">
                <a:moveTo>
                  <a:pt x="12" y="0"/>
                </a:moveTo>
                <a:cubicBezTo>
                  <a:pt x="0" y="244"/>
                  <a:pt x="0" y="244"/>
                  <a:pt x="0" y="244"/>
                </a:cubicBezTo>
                <a:cubicBezTo>
                  <a:pt x="63" y="244"/>
                  <a:pt x="63" y="244"/>
                  <a:pt x="63" y="244"/>
                </a:cubicBezTo>
                <a:cubicBezTo>
                  <a:pt x="63" y="231"/>
                  <a:pt x="63" y="231"/>
                  <a:pt x="63" y="231"/>
                </a:cubicBezTo>
                <a:cubicBezTo>
                  <a:pt x="63" y="207"/>
                  <a:pt x="71" y="195"/>
                  <a:pt x="85" y="191"/>
                </a:cubicBezTo>
                <a:cubicBezTo>
                  <a:pt x="89" y="190"/>
                  <a:pt x="93" y="190"/>
                  <a:pt x="97" y="190"/>
                </a:cubicBezTo>
                <a:cubicBezTo>
                  <a:pt x="118" y="190"/>
                  <a:pt x="131" y="201"/>
                  <a:pt x="131" y="231"/>
                </a:cubicBezTo>
                <a:cubicBezTo>
                  <a:pt x="131" y="324"/>
                  <a:pt x="131" y="324"/>
                  <a:pt x="131" y="324"/>
                </a:cubicBezTo>
                <a:cubicBezTo>
                  <a:pt x="131" y="354"/>
                  <a:pt x="118" y="365"/>
                  <a:pt x="97" y="365"/>
                </a:cubicBezTo>
                <a:cubicBezTo>
                  <a:pt x="93" y="365"/>
                  <a:pt x="89" y="365"/>
                  <a:pt x="85" y="364"/>
                </a:cubicBezTo>
                <a:cubicBezTo>
                  <a:pt x="71" y="360"/>
                  <a:pt x="63" y="348"/>
                  <a:pt x="63" y="324"/>
                </a:cubicBezTo>
                <a:cubicBezTo>
                  <a:pt x="63" y="285"/>
                  <a:pt x="63" y="285"/>
                  <a:pt x="63" y="285"/>
                </a:cubicBezTo>
                <a:cubicBezTo>
                  <a:pt x="0" y="285"/>
                  <a:pt x="0" y="285"/>
                  <a:pt x="0" y="285"/>
                </a:cubicBezTo>
                <a:cubicBezTo>
                  <a:pt x="0" y="320"/>
                  <a:pt x="0" y="320"/>
                  <a:pt x="0" y="320"/>
                </a:cubicBezTo>
                <a:cubicBezTo>
                  <a:pt x="0" y="381"/>
                  <a:pt x="24" y="418"/>
                  <a:pt x="79" y="425"/>
                </a:cubicBezTo>
                <a:cubicBezTo>
                  <a:pt x="1218" y="425"/>
                  <a:pt x="1218" y="425"/>
                  <a:pt x="1218" y="425"/>
                </a:cubicBezTo>
                <a:cubicBezTo>
                  <a:pt x="1218" y="0"/>
                  <a:pt x="1218" y="0"/>
                  <a:pt x="1218" y="0"/>
                </a:cubicBezTo>
                <a:lnTo>
                  <a:pt x="12" y="0"/>
                </a:lnTo>
                <a:close/>
                <a:moveTo>
                  <a:pt x="124" y="129"/>
                </a:moveTo>
                <a:cubicBezTo>
                  <a:pt x="109" y="129"/>
                  <a:pt x="96" y="133"/>
                  <a:pt x="85" y="140"/>
                </a:cubicBezTo>
                <a:cubicBezTo>
                  <a:pt x="85" y="59"/>
                  <a:pt x="85" y="59"/>
                  <a:pt x="85" y="59"/>
                </a:cubicBezTo>
                <a:cubicBezTo>
                  <a:pt x="175" y="59"/>
                  <a:pt x="175" y="59"/>
                  <a:pt x="175" y="59"/>
                </a:cubicBezTo>
                <a:cubicBezTo>
                  <a:pt x="175" y="149"/>
                  <a:pt x="175" y="149"/>
                  <a:pt x="175" y="149"/>
                </a:cubicBezTo>
                <a:cubicBezTo>
                  <a:pt x="163" y="136"/>
                  <a:pt x="146" y="129"/>
                  <a:pt x="124" y="129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4" name="Freeform 21">
            <a:extLst>
              <a:ext uri="{FF2B5EF4-FFF2-40B4-BE49-F238E27FC236}">
                <a16:creationId xmlns:a16="http://schemas.microsoft.com/office/drawing/2014/main" id="{AE297627-3D7A-417A-A3E6-6E0B27BFD09F}"/>
              </a:ext>
            </a:extLst>
          </p:cNvPr>
          <p:cNvSpPr>
            <a:spLocks noChangeAspect="1"/>
          </p:cNvSpPr>
          <p:nvPr/>
        </p:nvSpPr>
        <p:spPr bwMode="gray">
          <a:xfrm>
            <a:off x="229491" y="1242242"/>
            <a:ext cx="1383824" cy="499339"/>
          </a:xfrm>
          <a:custGeom>
            <a:avLst/>
            <a:gdLst>
              <a:gd name="T0" fmla="*/ 472 w 2849"/>
              <a:gd name="T1" fmla="*/ 0 h 999"/>
              <a:gd name="T2" fmla="*/ 472 w 2849"/>
              <a:gd name="T3" fmla="*/ 0 h 999"/>
              <a:gd name="T4" fmla="*/ 0 w 2849"/>
              <a:gd name="T5" fmla="*/ 0 h 999"/>
              <a:gd name="T6" fmla="*/ 0 w 2849"/>
              <a:gd name="T7" fmla="*/ 141 h 999"/>
              <a:gd name="T8" fmla="*/ 170 w 2849"/>
              <a:gd name="T9" fmla="*/ 141 h 999"/>
              <a:gd name="T10" fmla="*/ 314 w 2849"/>
              <a:gd name="T11" fmla="*/ 141 h 999"/>
              <a:gd name="T12" fmla="*/ 170 w 2849"/>
              <a:gd name="T13" fmla="*/ 678 h 999"/>
              <a:gd name="T14" fmla="*/ 85 w 2849"/>
              <a:gd name="T15" fmla="*/ 999 h 999"/>
              <a:gd name="T16" fmla="*/ 170 w 2849"/>
              <a:gd name="T17" fmla="*/ 999 h 999"/>
              <a:gd name="T18" fmla="*/ 170 w 2849"/>
              <a:gd name="T19" fmla="*/ 999 h 999"/>
              <a:gd name="T20" fmla="*/ 2849 w 2849"/>
              <a:gd name="T21" fmla="*/ 999 h 999"/>
              <a:gd name="T22" fmla="*/ 2849 w 2849"/>
              <a:gd name="T23" fmla="*/ 0 h 999"/>
              <a:gd name="T24" fmla="*/ 472 w 2849"/>
              <a:gd name="T25" fmla="*/ 0 h 999"/>
              <a:gd name="connsiteX0" fmla="*/ 1657 w 10000"/>
              <a:gd name="connsiteY0" fmla="*/ 0 h 10000"/>
              <a:gd name="connsiteX1" fmla="*/ 1657 w 10000"/>
              <a:gd name="connsiteY1" fmla="*/ 0 h 10000"/>
              <a:gd name="connsiteX2" fmla="*/ 0 w 10000"/>
              <a:gd name="connsiteY2" fmla="*/ 0 h 10000"/>
              <a:gd name="connsiteX3" fmla="*/ 0 w 10000"/>
              <a:gd name="connsiteY3" fmla="*/ 1411 h 10000"/>
              <a:gd name="connsiteX4" fmla="*/ 597 w 10000"/>
              <a:gd name="connsiteY4" fmla="*/ 1411 h 10000"/>
              <a:gd name="connsiteX5" fmla="*/ 1102 w 10000"/>
              <a:gd name="connsiteY5" fmla="*/ 1411 h 10000"/>
              <a:gd name="connsiteX6" fmla="*/ 597 w 10000"/>
              <a:gd name="connsiteY6" fmla="*/ 6787 h 10000"/>
              <a:gd name="connsiteX7" fmla="*/ 298 w 10000"/>
              <a:gd name="connsiteY7" fmla="*/ 10000 h 10000"/>
              <a:gd name="connsiteX8" fmla="*/ 597 w 10000"/>
              <a:gd name="connsiteY8" fmla="*/ 10000 h 10000"/>
              <a:gd name="connsiteX9" fmla="*/ 597 w 10000"/>
              <a:gd name="connsiteY9" fmla="*/ 10000 h 10000"/>
              <a:gd name="connsiteX10" fmla="*/ 10000 w 10000"/>
              <a:gd name="connsiteY10" fmla="*/ 10000 h 10000"/>
              <a:gd name="connsiteX11" fmla="*/ 6255 w 10000"/>
              <a:gd name="connsiteY11" fmla="*/ 0 h 10000"/>
              <a:gd name="connsiteX12" fmla="*/ 1657 w 10000"/>
              <a:gd name="connsiteY12" fmla="*/ 0 h 10000"/>
              <a:gd name="connsiteX0" fmla="*/ 1657 w 6255"/>
              <a:gd name="connsiteY0" fmla="*/ 0 h 10000"/>
              <a:gd name="connsiteX1" fmla="*/ 1657 w 6255"/>
              <a:gd name="connsiteY1" fmla="*/ 0 h 10000"/>
              <a:gd name="connsiteX2" fmla="*/ 0 w 6255"/>
              <a:gd name="connsiteY2" fmla="*/ 0 h 10000"/>
              <a:gd name="connsiteX3" fmla="*/ 0 w 6255"/>
              <a:gd name="connsiteY3" fmla="*/ 1411 h 10000"/>
              <a:gd name="connsiteX4" fmla="*/ 597 w 6255"/>
              <a:gd name="connsiteY4" fmla="*/ 1411 h 10000"/>
              <a:gd name="connsiteX5" fmla="*/ 1102 w 6255"/>
              <a:gd name="connsiteY5" fmla="*/ 1411 h 10000"/>
              <a:gd name="connsiteX6" fmla="*/ 597 w 6255"/>
              <a:gd name="connsiteY6" fmla="*/ 6787 h 10000"/>
              <a:gd name="connsiteX7" fmla="*/ 298 w 6255"/>
              <a:gd name="connsiteY7" fmla="*/ 10000 h 10000"/>
              <a:gd name="connsiteX8" fmla="*/ 597 w 6255"/>
              <a:gd name="connsiteY8" fmla="*/ 10000 h 10000"/>
              <a:gd name="connsiteX9" fmla="*/ 597 w 6255"/>
              <a:gd name="connsiteY9" fmla="*/ 10000 h 10000"/>
              <a:gd name="connsiteX10" fmla="*/ 6253 w 6255"/>
              <a:gd name="connsiteY10" fmla="*/ 9928 h 10000"/>
              <a:gd name="connsiteX11" fmla="*/ 6255 w 6255"/>
              <a:gd name="connsiteY11" fmla="*/ 0 h 10000"/>
              <a:gd name="connsiteX12" fmla="*/ 1657 w 6255"/>
              <a:gd name="connsiteY12" fmla="*/ 0 h 10000"/>
              <a:gd name="connsiteX0" fmla="*/ 2649 w 10000"/>
              <a:gd name="connsiteY0" fmla="*/ 0 h 10000"/>
              <a:gd name="connsiteX1" fmla="*/ 2649 w 10000"/>
              <a:gd name="connsiteY1" fmla="*/ 0 h 10000"/>
              <a:gd name="connsiteX2" fmla="*/ 0 w 10000"/>
              <a:gd name="connsiteY2" fmla="*/ 0 h 10000"/>
              <a:gd name="connsiteX3" fmla="*/ 0 w 10000"/>
              <a:gd name="connsiteY3" fmla="*/ 1411 h 10000"/>
              <a:gd name="connsiteX4" fmla="*/ 954 w 10000"/>
              <a:gd name="connsiteY4" fmla="*/ 1411 h 10000"/>
              <a:gd name="connsiteX5" fmla="*/ 1762 w 10000"/>
              <a:gd name="connsiteY5" fmla="*/ 1411 h 10000"/>
              <a:gd name="connsiteX6" fmla="*/ 954 w 10000"/>
              <a:gd name="connsiteY6" fmla="*/ 6787 h 10000"/>
              <a:gd name="connsiteX7" fmla="*/ 476 w 10000"/>
              <a:gd name="connsiteY7" fmla="*/ 10000 h 10000"/>
              <a:gd name="connsiteX8" fmla="*/ 954 w 10000"/>
              <a:gd name="connsiteY8" fmla="*/ 10000 h 10000"/>
              <a:gd name="connsiteX9" fmla="*/ 954 w 10000"/>
              <a:gd name="connsiteY9" fmla="*/ 10000 h 10000"/>
              <a:gd name="connsiteX10" fmla="*/ 9997 w 10000"/>
              <a:gd name="connsiteY10" fmla="*/ 9928 h 10000"/>
              <a:gd name="connsiteX11" fmla="*/ 10000 w 10000"/>
              <a:gd name="connsiteY11" fmla="*/ 0 h 10000"/>
              <a:gd name="connsiteX12" fmla="*/ 2649 w 10000"/>
              <a:gd name="connsiteY1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00" h="10000">
                <a:moveTo>
                  <a:pt x="2649" y="0"/>
                </a:moveTo>
                <a:lnTo>
                  <a:pt x="2649" y="0"/>
                </a:lnTo>
                <a:lnTo>
                  <a:pt x="0" y="0"/>
                </a:lnTo>
                <a:lnTo>
                  <a:pt x="0" y="1411"/>
                </a:lnTo>
                <a:lnTo>
                  <a:pt x="954" y="1411"/>
                </a:lnTo>
                <a:lnTo>
                  <a:pt x="1762" y="1411"/>
                </a:lnTo>
                <a:lnTo>
                  <a:pt x="954" y="6787"/>
                </a:lnTo>
                <a:cubicBezTo>
                  <a:pt x="795" y="7858"/>
                  <a:pt x="636" y="8929"/>
                  <a:pt x="476" y="10000"/>
                </a:cubicBezTo>
                <a:lnTo>
                  <a:pt x="954" y="10000"/>
                </a:lnTo>
                <a:lnTo>
                  <a:pt x="954" y="10000"/>
                </a:lnTo>
                <a:lnTo>
                  <a:pt x="9997" y="9928"/>
                </a:lnTo>
                <a:cubicBezTo>
                  <a:pt x="9998" y="6619"/>
                  <a:pt x="9999" y="3309"/>
                  <a:pt x="10000" y="0"/>
                </a:cubicBezTo>
                <a:lnTo>
                  <a:pt x="2649" y="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" name="Freeform 8">
            <a:extLst>
              <a:ext uri="{FF2B5EF4-FFF2-40B4-BE49-F238E27FC236}">
                <a16:creationId xmlns:a16="http://schemas.microsoft.com/office/drawing/2014/main" id="{070B784B-8D04-4128-8F81-93E2F27AB46F}"/>
              </a:ext>
            </a:extLst>
          </p:cNvPr>
          <p:cNvSpPr>
            <a:spLocks noChangeAspect="1" noEditPoints="1"/>
          </p:cNvSpPr>
          <p:nvPr/>
        </p:nvSpPr>
        <p:spPr bwMode="gray">
          <a:xfrm>
            <a:off x="229491" y="3346496"/>
            <a:ext cx="1348838" cy="486750"/>
          </a:xfrm>
          <a:custGeom>
            <a:avLst/>
            <a:gdLst/>
            <a:ahLst/>
            <a:cxnLst>
              <a:cxn ang="0">
                <a:pos x="76" y="4"/>
              </a:cxn>
              <a:cxn ang="0">
                <a:pos x="76" y="4"/>
              </a:cxn>
              <a:cxn ang="0">
                <a:pos x="0" y="107"/>
              </a:cxn>
              <a:cxn ang="0">
                <a:pos x="0" y="120"/>
              </a:cxn>
              <a:cxn ang="0">
                <a:pos x="41" y="206"/>
              </a:cxn>
              <a:cxn ang="0">
                <a:pos x="0" y="294"/>
              </a:cxn>
              <a:cxn ang="0">
                <a:pos x="0" y="327"/>
              </a:cxn>
              <a:cxn ang="0">
                <a:pos x="76" y="431"/>
              </a:cxn>
              <a:cxn ang="0">
                <a:pos x="104" y="434"/>
              </a:cxn>
              <a:cxn ang="0">
                <a:pos x="984" y="434"/>
              </a:cxn>
              <a:cxn ang="0">
                <a:pos x="984" y="0"/>
              </a:cxn>
              <a:cxn ang="0">
                <a:pos x="105" y="0"/>
              </a:cxn>
              <a:cxn ang="0">
                <a:pos x="76" y="4"/>
              </a:cxn>
              <a:cxn ang="0">
                <a:pos x="142" y="325"/>
              </a:cxn>
              <a:cxn ang="0">
                <a:pos x="104" y="373"/>
              </a:cxn>
              <a:cxn ang="0">
                <a:pos x="76" y="361"/>
              </a:cxn>
              <a:cxn ang="0">
                <a:pos x="67" y="325"/>
              </a:cxn>
              <a:cxn ang="0">
                <a:pos x="67" y="286"/>
              </a:cxn>
              <a:cxn ang="0">
                <a:pos x="76" y="250"/>
              </a:cxn>
              <a:cxn ang="0">
                <a:pos x="104" y="238"/>
              </a:cxn>
              <a:cxn ang="0">
                <a:pos x="142" y="286"/>
              </a:cxn>
              <a:cxn ang="0">
                <a:pos x="142" y="325"/>
              </a:cxn>
              <a:cxn ang="0">
                <a:pos x="142" y="110"/>
              </a:cxn>
              <a:cxn ang="0">
                <a:pos x="142" y="133"/>
              </a:cxn>
              <a:cxn ang="0">
                <a:pos x="104" y="178"/>
              </a:cxn>
              <a:cxn ang="0">
                <a:pos x="76" y="167"/>
              </a:cxn>
              <a:cxn ang="0">
                <a:pos x="67" y="133"/>
              </a:cxn>
              <a:cxn ang="0">
                <a:pos x="67" y="110"/>
              </a:cxn>
              <a:cxn ang="0">
                <a:pos x="76" y="73"/>
              </a:cxn>
              <a:cxn ang="0">
                <a:pos x="104" y="61"/>
              </a:cxn>
              <a:cxn ang="0">
                <a:pos x="142" y="110"/>
              </a:cxn>
            </a:cxnLst>
            <a:rect l="0" t="0" r="r" b="b"/>
            <a:pathLst>
              <a:path w="984" h="434">
                <a:moveTo>
                  <a:pt x="76" y="4"/>
                </a:moveTo>
                <a:cubicBezTo>
                  <a:pt x="76" y="4"/>
                  <a:pt x="76" y="4"/>
                  <a:pt x="76" y="4"/>
                </a:cubicBezTo>
                <a:cubicBezTo>
                  <a:pt x="27" y="13"/>
                  <a:pt x="0" y="50"/>
                  <a:pt x="0" y="107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62"/>
                  <a:pt x="14" y="191"/>
                  <a:pt x="41" y="206"/>
                </a:cubicBezTo>
                <a:cubicBezTo>
                  <a:pt x="12" y="222"/>
                  <a:pt x="0" y="253"/>
                  <a:pt x="0" y="294"/>
                </a:cubicBezTo>
                <a:cubicBezTo>
                  <a:pt x="0" y="327"/>
                  <a:pt x="0" y="327"/>
                  <a:pt x="0" y="327"/>
                </a:cubicBezTo>
                <a:cubicBezTo>
                  <a:pt x="0" y="384"/>
                  <a:pt x="33" y="420"/>
                  <a:pt x="76" y="431"/>
                </a:cubicBezTo>
                <a:cubicBezTo>
                  <a:pt x="80" y="432"/>
                  <a:pt x="76" y="432"/>
                  <a:pt x="104" y="434"/>
                </a:cubicBezTo>
                <a:cubicBezTo>
                  <a:pt x="984" y="434"/>
                  <a:pt x="984" y="434"/>
                  <a:pt x="984" y="434"/>
                </a:cubicBezTo>
                <a:cubicBezTo>
                  <a:pt x="984" y="0"/>
                  <a:pt x="984" y="0"/>
                  <a:pt x="984" y="0"/>
                </a:cubicBezTo>
                <a:cubicBezTo>
                  <a:pt x="105" y="0"/>
                  <a:pt x="105" y="0"/>
                  <a:pt x="105" y="0"/>
                </a:cubicBezTo>
                <a:lnTo>
                  <a:pt x="76" y="4"/>
                </a:lnTo>
                <a:close/>
                <a:moveTo>
                  <a:pt x="142" y="325"/>
                </a:moveTo>
                <a:cubicBezTo>
                  <a:pt x="141" y="363"/>
                  <a:pt x="125" y="373"/>
                  <a:pt x="104" y="373"/>
                </a:cubicBezTo>
                <a:cubicBezTo>
                  <a:pt x="93" y="373"/>
                  <a:pt x="83" y="370"/>
                  <a:pt x="76" y="361"/>
                </a:cubicBezTo>
                <a:cubicBezTo>
                  <a:pt x="70" y="354"/>
                  <a:pt x="67" y="342"/>
                  <a:pt x="67" y="325"/>
                </a:cubicBezTo>
                <a:cubicBezTo>
                  <a:pt x="67" y="286"/>
                  <a:pt x="67" y="286"/>
                  <a:pt x="67" y="286"/>
                </a:cubicBezTo>
                <a:cubicBezTo>
                  <a:pt x="67" y="270"/>
                  <a:pt x="70" y="258"/>
                  <a:pt x="76" y="250"/>
                </a:cubicBezTo>
                <a:cubicBezTo>
                  <a:pt x="82" y="242"/>
                  <a:pt x="92" y="238"/>
                  <a:pt x="104" y="238"/>
                </a:cubicBezTo>
                <a:cubicBezTo>
                  <a:pt x="128" y="238"/>
                  <a:pt x="142" y="253"/>
                  <a:pt x="142" y="286"/>
                </a:cubicBezTo>
                <a:lnTo>
                  <a:pt x="142" y="325"/>
                </a:lnTo>
                <a:close/>
                <a:moveTo>
                  <a:pt x="142" y="110"/>
                </a:moveTo>
                <a:cubicBezTo>
                  <a:pt x="142" y="133"/>
                  <a:pt x="142" y="133"/>
                  <a:pt x="142" y="133"/>
                </a:cubicBezTo>
                <a:cubicBezTo>
                  <a:pt x="142" y="167"/>
                  <a:pt x="125" y="178"/>
                  <a:pt x="104" y="178"/>
                </a:cubicBezTo>
                <a:cubicBezTo>
                  <a:pt x="93" y="178"/>
                  <a:pt x="83" y="175"/>
                  <a:pt x="76" y="167"/>
                </a:cubicBezTo>
                <a:cubicBezTo>
                  <a:pt x="70" y="160"/>
                  <a:pt x="67" y="149"/>
                  <a:pt x="67" y="133"/>
                </a:cubicBezTo>
                <a:cubicBezTo>
                  <a:pt x="67" y="110"/>
                  <a:pt x="67" y="110"/>
                  <a:pt x="67" y="110"/>
                </a:cubicBezTo>
                <a:cubicBezTo>
                  <a:pt x="67" y="92"/>
                  <a:pt x="70" y="80"/>
                  <a:pt x="76" y="73"/>
                </a:cubicBezTo>
                <a:cubicBezTo>
                  <a:pt x="83" y="64"/>
                  <a:pt x="93" y="61"/>
                  <a:pt x="104" y="61"/>
                </a:cubicBezTo>
                <a:cubicBezTo>
                  <a:pt x="125" y="61"/>
                  <a:pt x="142" y="72"/>
                  <a:pt x="142" y="110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82457F-8009-4B2C-80A2-A77F8EBCCCA5}"/>
              </a:ext>
            </a:extLst>
          </p:cNvPr>
          <p:cNvSpPr txBox="1"/>
          <p:nvPr/>
        </p:nvSpPr>
        <p:spPr>
          <a:xfrm>
            <a:off x="625763" y="725710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Area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tematica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397024F3-5BF3-4867-A111-2E012BA1CD4E}"/>
              </a:ext>
            </a:extLst>
          </p:cNvPr>
          <p:cNvSpPr txBox="1"/>
          <p:nvPr/>
        </p:nvSpPr>
        <p:spPr>
          <a:xfrm>
            <a:off x="2272287" y="725710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FSC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Assegnato [A]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4626069-8BAB-4CBD-B285-785EFAACDE0E}"/>
              </a:ext>
            </a:extLst>
          </p:cNvPr>
          <p:cNvSpPr txBox="1"/>
          <p:nvPr/>
        </p:nvSpPr>
        <p:spPr>
          <a:xfrm>
            <a:off x="4190703" y="711673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FSC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Impegnato [B]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D9E8092-ACE6-451B-9937-7230B19DCE1B}"/>
              </a:ext>
            </a:extLst>
          </p:cNvPr>
          <p:cNvSpPr txBox="1"/>
          <p:nvPr/>
        </p:nvSpPr>
        <p:spPr>
          <a:xfrm>
            <a:off x="6417172" y="697539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FSC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Liquidato [C]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BCE970-E905-4110-87C5-092BCD69EA51}"/>
              </a:ext>
            </a:extLst>
          </p:cNvPr>
          <p:cNvSpPr txBox="1"/>
          <p:nvPr/>
        </p:nvSpPr>
        <p:spPr>
          <a:xfrm>
            <a:off x="5893980" y="982859"/>
            <a:ext cx="5753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[B/A]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DC31AB80-B874-4849-90B3-F2D0BEC76E96}"/>
              </a:ext>
            </a:extLst>
          </p:cNvPr>
          <p:cNvSpPr txBox="1"/>
          <p:nvPr/>
        </p:nvSpPr>
        <p:spPr>
          <a:xfrm>
            <a:off x="8101980" y="975369"/>
            <a:ext cx="514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1200" b="1"/>
            </a:lvl1pPr>
          </a:lstStyle>
          <a:p>
            <a:r>
              <a:rPr lang="it-IT" dirty="0"/>
              <a:t>[C/B]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DF29265-9675-4552-B125-4E943C77ECA0}"/>
              </a:ext>
            </a:extLst>
          </p:cNvPr>
          <p:cNvSpPr txBox="1"/>
          <p:nvPr/>
        </p:nvSpPr>
        <p:spPr>
          <a:xfrm>
            <a:off x="518258" y="1242243"/>
            <a:ext cx="8353025" cy="503398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763B696-0482-47E3-8F02-7B514A7DBA75}"/>
              </a:ext>
            </a:extLst>
          </p:cNvPr>
          <p:cNvGraphicFramePr/>
          <p:nvPr/>
        </p:nvGraphicFramePr>
        <p:xfrm>
          <a:off x="4679287" y="1091351"/>
          <a:ext cx="1100002" cy="621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2710CAB-15ED-4613-AB9D-B938BCE88DB3}"/>
              </a:ext>
            </a:extLst>
          </p:cNvPr>
          <p:cNvSpPr txBox="1"/>
          <p:nvPr/>
        </p:nvSpPr>
        <p:spPr>
          <a:xfrm>
            <a:off x="1213886" y="1334289"/>
            <a:ext cx="1135380" cy="377896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Trasporti e mobilità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65F7D87A-30BB-48DE-A5D8-B37125A3A8E1}"/>
              </a:ext>
            </a:extLst>
          </p:cNvPr>
          <p:cNvSpPr txBox="1"/>
          <p:nvPr/>
        </p:nvSpPr>
        <p:spPr>
          <a:xfrm>
            <a:off x="2488824" y="1409869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93,03 M€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C86DA03-BB73-4D23-8A61-AF1EDF4B1DB9}"/>
              </a:ext>
            </a:extLst>
          </p:cNvPr>
          <p:cNvSpPr txBox="1"/>
          <p:nvPr/>
        </p:nvSpPr>
        <p:spPr>
          <a:xfrm>
            <a:off x="506492" y="1766848"/>
            <a:ext cx="8353025" cy="503398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FA68533-A240-465A-9518-90B31FC8BDEE}"/>
              </a:ext>
            </a:extLst>
          </p:cNvPr>
          <p:cNvSpPr txBox="1"/>
          <p:nvPr/>
        </p:nvSpPr>
        <p:spPr>
          <a:xfrm>
            <a:off x="1213886" y="1822417"/>
            <a:ext cx="1135380" cy="377896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Ricerca e innovazione</a:t>
            </a:r>
          </a:p>
        </p:txBody>
      </p:sp>
      <p:cxnSp>
        <p:nvCxnSpPr>
          <p:cNvPr id="94" name="Gerade Verbindung 37">
            <a:extLst>
              <a:ext uri="{FF2B5EF4-FFF2-40B4-BE49-F238E27FC236}">
                <a16:creationId xmlns:a16="http://schemas.microsoft.com/office/drawing/2014/main" id="{961BE8B7-DD28-4D49-BF10-5F6A67F08FF3}"/>
              </a:ext>
            </a:extLst>
          </p:cNvPr>
          <p:cNvCxnSpPr/>
          <p:nvPr/>
        </p:nvCxnSpPr>
        <p:spPr>
          <a:xfrm flipV="1">
            <a:off x="529700" y="2246421"/>
            <a:ext cx="476912" cy="0"/>
          </a:xfrm>
          <a:prstGeom prst="line">
            <a:avLst/>
          </a:prstGeom>
          <a:solidFill>
            <a:srgbClr val="219965"/>
          </a:solidFill>
          <a:ln w="38100">
            <a:solidFill>
              <a:srgbClr val="2199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Freeform 11">
            <a:extLst>
              <a:ext uri="{FF2B5EF4-FFF2-40B4-BE49-F238E27FC236}">
                <a16:creationId xmlns:a16="http://schemas.microsoft.com/office/drawing/2014/main" id="{6952297F-FB34-4BAB-9830-35CB3A594964}"/>
              </a:ext>
            </a:extLst>
          </p:cNvPr>
          <p:cNvSpPr>
            <a:spLocks/>
          </p:cNvSpPr>
          <p:nvPr/>
        </p:nvSpPr>
        <p:spPr bwMode="auto">
          <a:xfrm>
            <a:off x="699046" y="2096594"/>
            <a:ext cx="134873" cy="132793"/>
          </a:xfrm>
          <a:custGeom>
            <a:avLst/>
            <a:gdLst>
              <a:gd name="T0" fmla="*/ 179 w 269"/>
              <a:gd name="T1" fmla="*/ 109 h 324"/>
              <a:gd name="T2" fmla="*/ 179 w 269"/>
              <a:gd name="T3" fmla="*/ 21 h 324"/>
              <a:gd name="T4" fmla="*/ 180 w 269"/>
              <a:gd name="T5" fmla="*/ 21 h 324"/>
              <a:gd name="T6" fmla="*/ 191 w 269"/>
              <a:gd name="T7" fmla="*/ 10 h 324"/>
              <a:gd name="T8" fmla="*/ 180 w 269"/>
              <a:gd name="T9" fmla="*/ 0 h 324"/>
              <a:gd name="T10" fmla="*/ 94 w 269"/>
              <a:gd name="T11" fmla="*/ 0 h 324"/>
              <a:gd name="T12" fmla="*/ 83 w 269"/>
              <a:gd name="T13" fmla="*/ 10 h 324"/>
              <a:gd name="T14" fmla="*/ 94 w 269"/>
              <a:gd name="T15" fmla="*/ 21 h 324"/>
              <a:gd name="T16" fmla="*/ 96 w 269"/>
              <a:gd name="T17" fmla="*/ 21 h 324"/>
              <a:gd name="T18" fmla="*/ 96 w 269"/>
              <a:gd name="T19" fmla="*/ 107 h 324"/>
              <a:gd name="T20" fmla="*/ 48 w 269"/>
              <a:gd name="T21" fmla="*/ 324 h 324"/>
              <a:gd name="T22" fmla="*/ 228 w 269"/>
              <a:gd name="T23" fmla="*/ 324 h 324"/>
              <a:gd name="T24" fmla="*/ 179 w 269"/>
              <a:gd name="T25" fmla="*/ 109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69" h="324">
                <a:moveTo>
                  <a:pt x="179" y="109"/>
                </a:moveTo>
                <a:cubicBezTo>
                  <a:pt x="180" y="98"/>
                  <a:pt x="179" y="21"/>
                  <a:pt x="179" y="21"/>
                </a:cubicBezTo>
                <a:cubicBezTo>
                  <a:pt x="180" y="21"/>
                  <a:pt x="180" y="21"/>
                  <a:pt x="180" y="21"/>
                </a:cubicBezTo>
                <a:cubicBezTo>
                  <a:pt x="187" y="21"/>
                  <a:pt x="191" y="16"/>
                  <a:pt x="191" y="10"/>
                </a:cubicBezTo>
                <a:cubicBezTo>
                  <a:pt x="191" y="3"/>
                  <a:pt x="187" y="0"/>
                  <a:pt x="180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88" y="0"/>
                  <a:pt x="83" y="3"/>
                  <a:pt x="83" y="10"/>
                </a:cubicBezTo>
                <a:cubicBezTo>
                  <a:pt x="83" y="16"/>
                  <a:pt x="88" y="21"/>
                  <a:pt x="94" y="21"/>
                </a:cubicBezTo>
                <a:cubicBezTo>
                  <a:pt x="96" y="21"/>
                  <a:pt x="96" y="21"/>
                  <a:pt x="96" y="21"/>
                </a:cubicBezTo>
                <a:cubicBezTo>
                  <a:pt x="96" y="51"/>
                  <a:pt x="96" y="107"/>
                  <a:pt x="96" y="107"/>
                </a:cubicBezTo>
                <a:cubicBezTo>
                  <a:pt x="53" y="233"/>
                  <a:pt x="0" y="324"/>
                  <a:pt x="48" y="324"/>
                </a:cubicBezTo>
                <a:cubicBezTo>
                  <a:pt x="59" y="324"/>
                  <a:pt x="228" y="324"/>
                  <a:pt x="228" y="324"/>
                </a:cubicBezTo>
                <a:cubicBezTo>
                  <a:pt x="269" y="324"/>
                  <a:pt x="225" y="237"/>
                  <a:pt x="179" y="109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98" name="Freeform 12">
            <a:extLst>
              <a:ext uri="{FF2B5EF4-FFF2-40B4-BE49-F238E27FC236}">
                <a16:creationId xmlns:a16="http://schemas.microsoft.com/office/drawing/2014/main" id="{57953D23-252F-481C-9FF6-BCCDEF5952DD}"/>
              </a:ext>
            </a:extLst>
          </p:cNvPr>
          <p:cNvSpPr>
            <a:spLocks/>
          </p:cNvSpPr>
          <p:nvPr/>
        </p:nvSpPr>
        <p:spPr bwMode="auto">
          <a:xfrm>
            <a:off x="832434" y="2096594"/>
            <a:ext cx="134661" cy="132793"/>
          </a:xfrm>
          <a:custGeom>
            <a:avLst/>
            <a:gdLst>
              <a:gd name="T0" fmla="*/ 179 w 269"/>
              <a:gd name="T1" fmla="*/ 109 h 324"/>
              <a:gd name="T2" fmla="*/ 179 w 269"/>
              <a:gd name="T3" fmla="*/ 21 h 324"/>
              <a:gd name="T4" fmla="*/ 180 w 269"/>
              <a:gd name="T5" fmla="*/ 21 h 324"/>
              <a:gd name="T6" fmla="*/ 191 w 269"/>
              <a:gd name="T7" fmla="*/ 10 h 324"/>
              <a:gd name="T8" fmla="*/ 180 w 269"/>
              <a:gd name="T9" fmla="*/ 0 h 324"/>
              <a:gd name="T10" fmla="*/ 94 w 269"/>
              <a:gd name="T11" fmla="*/ 0 h 324"/>
              <a:gd name="T12" fmla="*/ 83 w 269"/>
              <a:gd name="T13" fmla="*/ 10 h 324"/>
              <a:gd name="T14" fmla="*/ 94 w 269"/>
              <a:gd name="T15" fmla="*/ 21 h 324"/>
              <a:gd name="T16" fmla="*/ 96 w 269"/>
              <a:gd name="T17" fmla="*/ 21 h 324"/>
              <a:gd name="T18" fmla="*/ 96 w 269"/>
              <a:gd name="T19" fmla="*/ 107 h 324"/>
              <a:gd name="T20" fmla="*/ 48 w 269"/>
              <a:gd name="T21" fmla="*/ 324 h 324"/>
              <a:gd name="T22" fmla="*/ 228 w 269"/>
              <a:gd name="T23" fmla="*/ 324 h 324"/>
              <a:gd name="T24" fmla="*/ 179 w 269"/>
              <a:gd name="T25" fmla="*/ 109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69" h="324">
                <a:moveTo>
                  <a:pt x="179" y="109"/>
                </a:moveTo>
                <a:cubicBezTo>
                  <a:pt x="180" y="98"/>
                  <a:pt x="179" y="21"/>
                  <a:pt x="179" y="21"/>
                </a:cubicBezTo>
                <a:cubicBezTo>
                  <a:pt x="180" y="21"/>
                  <a:pt x="180" y="21"/>
                  <a:pt x="180" y="21"/>
                </a:cubicBezTo>
                <a:cubicBezTo>
                  <a:pt x="187" y="21"/>
                  <a:pt x="191" y="16"/>
                  <a:pt x="191" y="10"/>
                </a:cubicBezTo>
                <a:cubicBezTo>
                  <a:pt x="191" y="3"/>
                  <a:pt x="187" y="0"/>
                  <a:pt x="180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88" y="0"/>
                  <a:pt x="83" y="3"/>
                  <a:pt x="83" y="10"/>
                </a:cubicBezTo>
                <a:cubicBezTo>
                  <a:pt x="83" y="16"/>
                  <a:pt x="88" y="21"/>
                  <a:pt x="94" y="21"/>
                </a:cubicBezTo>
                <a:cubicBezTo>
                  <a:pt x="96" y="21"/>
                  <a:pt x="96" y="21"/>
                  <a:pt x="96" y="21"/>
                </a:cubicBezTo>
                <a:cubicBezTo>
                  <a:pt x="96" y="51"/>
                  <a:pt x="96" y="107"/>
                  <a:pt x="96" y="107"/>
                </a:cubicBezTo>
                <a:cubicBezTo>
                  <a:pt x="53" y="233"/>
                  <a:pt x="0" y="324"/>
                  <a:pt x="48" y="324"/>
                </a:cubicBezTo>
                <a:cubicBezTo>
                  <a:pt x="59" y="324"/>
                  <a:pt x="228" y="324"/>
                  <a:pt x="228" y="324"/>
                </a:cubicBezTo>
                <a:cubicBezTo>
                  <a:pt x="269" y="324"/>
                  <a:pt x="225" y="237"/>
                  <a:pt x="179" y="109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99" name="Freeform 13">
            <a:extLst>
              <a:ext uri="{FF2B5EF4-FFF2-40B4-BE49-F238E27FC236}">
                <a16:creationId xmlns:a16="http://schemas.microsoft.com/office/drawing/2014/main" id="{8CF95922-0C10-4CEA-A8CC-D41049F1A6D8}"/>
              </a:ext>
            </a:extLst>
          </p:cNvPr>
          <p:cNvSpPr>
            <a:spLocks/>
          </p:cNvSpPr>
          <p:nvPr/>
        </p:nvSpPr>
        <p:spPr bwMode="auto">
          <a:xfrm>
            <a:off x="903052" y="2167936"/>
            <a:ext cx="122149" cy="61449"/>
          </a:xfrm>
          <a:custGeom>
            <a:avLst/>
            <a:gdLst>
              <a:gd name="T0" fmla="*/ 18 w 244"/>
              <a:gd name="T1" fmla="*/ 0 h 150"/>
              <a:gd name="T2" fmla="*/ 239 w 244"/>
              <a:gd name="T3" fmla="*/ 0 h 150"/>
              <a:gd name="T4" fmla="*/ 193 w 244"/>
              <a:gd name="T5" fmla="*/ 128 h 150"/>
              <a:gd name="T6" fmla="*/ 192 w 244"/>
              <a:gd name="T7" fmla="*/ 150 h 150"/>
              <a:gd name="T8" fmla="*/ 63 w 244"/>
              <a:gd name="T9" fmla="*/ 150 h 150"/>
              <a:gd name="T10" fmla="*/ 63 w 244"/>
              <a:gd name="T11" fmla="*/ 129 h 150"/>
              <a:gd name="T12" fmla="*/ 18 w 244"/>
              <a:gd name="T13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4" h="150">
                <a:moveTo>
                  <a:pt x="18" y="0"/>
                </a:moveTo>
                <a:cubicBezTo>
                  <a:pt x="239" y="0"/>
                  <a:pt x="239" y="0"/>
                  <a:pt x="239" y="0"/>
                </a:cubicBezTo>
                <a:cubicBezTo>
                  <a:pt x="239" y="20"/>
                  <a:pt x="244" y="113"/>
                  <a:pt x="193" y="128"/>
                </a:cubicBezTo>
                <a:cubicBezTo>
                  <a:pt x="193" y="134"/>
                  <a:pt x="192" y="150"/>
                  <a:pt x="192" y="150"/>
                </a:cubicBezTo>
                <a:cubicBezTo>
                  <a:pt x="182" y="150"/>
                  <a:pt x="63" y="150"/>
                  <a:pt x="63" y="150"/>
                </a:cubicBezTo>
                <a:cubicBezTo>
                  <a:pt x="63" y="129"/>
                  <a:pt x="63" y="129"/>
                  <a:pt x="63" y="129"/>
                </a:cubicBezTo>
                <a:cubicBezTo>
                  <a:pt x="58" y="129"/>
                  <a:pt x="0" y="91"/>
                  <a:pt x="18" y="0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100" name="Freeform 14">
            <a:extLst>
              <a:ext uri="{FF2B5EF4-FFF2-40B4-BE49-F238E27FC236}">
                <a16:creationId xmlns:a16="http://schemas.microsoft.com/office/drawing/2014/main" id="{A2131711-836C-44DA-AD7A-650062A7C636}"/>
              </a:ext>
            </a:extLst>
          </p:cNvPr>
          <p:cNvSpPr>
            <a:spLocks/>
          </p:cNvSpPr>
          <p:nvPr/>
        </p:nvSpPr>
        <p:spPr bwMode="auto">
          <a:xfrm>
            <a:off x="606374" y="1930993"/>
            <a:ext cx="131904" cy="172197"/>
          </a:xfrm>
          <a:custGeom>
            <a:avLst/>
            <a:gdLst>
              <a:gd name="T0" fmla="*/ 168 w 263"/>
              <a:gd name="T1" fmla="*/ 162 h 420"/>
              <a:gd name="T2" fmla="*/ 168 w 263"/>
              <a:gd name="T3" fmla="*/ 0 h 420"/>
              <a:gd name="T4" fmla="*/ 95 w 263"/>
              <a:gd name="T5" fmla="*/ 0 h 420"/>
              <a:gd name="T6" fmla="*/ 95 w 263"/>
              <a:gd name="T7" fmla="*/ 162 h 420"/>
              <a:gd name="T8" fmla="*/ 0 w 263"/>
              <a:gd name="T9" fmla="*/ 289 h 420"/>
              <a:gd name="T10" fmla="*/ 131 w 263"/>
              <a:gd name="T11" fmla="*/ 420 h 420"/>
              <a:gd name="T12" fmla="*/ 263 w 263"/>
              <a:gd name="T13" fmla="*/ 289 h 420"/>
              <a:gd name="T14" fmla="*/ 168 w 263"/>
              <a:gd name="T15" fmla="*/ 162 h 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3" h="420">
                <a:moveTo>
                  <a:pt x="168" y="162"/>
                </a:moveTo>
                <a:cubicBezTo>
                  <a:pt x="168" y="0"/>
                  <a:pt x="168" y="0"/>
                  <a:pt x="168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162"/>
                  <a:pt x="95" y="162"/>
                  <a:pt x="95" y="162"/>
                </a:cubicBezTo>
                <a:cubicBezTo>
                  <a:pt x="40" y="178"/>
                  <a:pt x="0" y="228"/>
                  <a:pt x="0" y="289"/>
                </a:cubicBezTo>
                <a:cubicBezTo>
                  <a:pt x="0" y="361"/>
                  <a:pt x="59" y="420"/>
                  <a:pt x="131" y="420"/>
                </a:cubicBezTo>
                <a:cubicBezTo>
                  <a:pt x="204" y="420"/>
                  <a:pt x="263" y="361"/>
                  <a:pt x="263" y="289"/>
                </a:cubicBezTo>
                <a:cubicBezTo>
                  <a:pt x="263" y="228"/>
                  <a:pt x="223" y="178"/>
                  <a:pt x="168" y="162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102" name="Freeform 15">
            <a:extLst>
              <a:ext uri="{FF2B5EF4-FFF2-40B4-BE49-F238E27FC236}">
                <a16:creationId xmlns:a16="http://schemas.microsoft.com/office/drawing/2014/main" id="{DE3030AC-89E0-4274-B2FC-EAA0DCEFB1D4}"/>
              </a:ext>
            </a:extLst>
          </p:cNvPr>
          <p:cNvSpPr>
            <a:spLocks/>
          </p:cNvSpPr>
          <p:nvPr/>
        </p:nvSpPr>
        <p:spPr bwMode="auto">
          <a:xfrm>
            <a:off x="526850" y="1828057"/>
            <a:ext cx="477993" cy="407925"/>
          </a:xfrm>
          <a:custGeom>
            <a:avLst/>
            <a:gdLst>
              <a:gd name="T0" fmla="*/ 182 w 2254"/>
              <a:gd name="T1" fmla="*/ 1715 h 2350"/>
              <a:gd name="T2" fmla="*/ 219 w 2254"/>
              <a:gd name="T3" fmla="*/ 1675 h 2350"/>
              <a:gd name="T4" fmla="*/ 245 w 2254"/>
              <a:gd name="T5" fmla="*/ 1637 h 2350"/>
              <a:gd name="T6" fmla="*/ 465 w 2254"/>
              <a:gd name="T7" fmla="*/ 1656 h 2350"/>
              <a:gd name="T8" fmla="*/ 907 w 2254"/>
              <a:gd name="T9" fmla="*/ 1580 h 2350"/>
              <a:gd name="T10" fmla="*/ 465 w 2254"/>
              <a:gd name="T11" fmla="*/ 1616 h 2350"/>
              <a:gd name="T12" fmla="*/ 245 w 2254"/>
              <a:gd name="T13" fmla="*/ 1580 h 2350"/>
              <a:gd name="T14" fmla="*/ 219 w 2254"/>
              <a:gd name="T15" fmla="*/ 1540 h 2350"/>
              <a:gd name="T16" fmla="*/ 182 w 2254"/>
              <a:gd name="T17" fmla="*/ 966 h 2350"/>
              <a:gd name="T18" fmla="*/ 219 w 2254"/>
              <a:gd name="T19" fmla="*/ 926 h 2350"/>
              <a:gd name="T20" fmla="*/ 245 w 2254"/>
              <a:gd name="T21" fmla="*/ 888 h 2350"/>
              <a:gd name="T22" fmla="*/ 465 w 2254"/>
              <a:gd name="T23" fmla="*/ 919 h 2350"/>
              <a:gd name="T24" fmla="*/ 907 w 2254"/>
              <a:gd name="T25" fmla="*/ 843 h 2350"/>
              <a:gd name="T26" fmla="*/ 465 w 2254"/>
              <a:gd name="T27" fmla="*/ 867 h 2350"/>
              <a:gd name="T28" fmla="*/ 245 w 2254"/>
              <a:gd name="T29" fmla="*/ 831 h 2350"/>
              <a:gd name="T30" fmla="*/ 219 w 2254"/>
              <a:gd name="T31" fmla="*/ 791 h 2350"/>
              <a:gd name="T32" fmla="*/ 182 w 2254"/>
              <a:gd name="T33" fmla="*/ 0 h 2350"/>
              <a:gd name="T34" fmla="*/ 134 w 2254"/>
              <a:gd name="T35" fmla="*/ 791 h 2350"/>
              <a:gd name="T36" fmla="*/ 99 w 2254"/>
              <a:gd name="T37" fmla="*/ 831 h 2350"/>
              <a:gd name="T38" fmla="*/ 71 w 2254"/>
              <a:gd name="T39" fmla="*/ 867 h 2350"/>
              <a:gd name="T40" fmla="*/ 0 w 2254"/>
              <a:gd name="T41" fmla="*/ 888 h 2350"/>
              <a:gd name="T42" fmla="*/ 71 w 2254"/>
              <a:gd name="T43" fmla="*/ 926 h 2350"/>
              <a:gd name="T44" fmla="*/ 99 w 2254"/>
              <a:gd name="T45" fmla="*/ 966 h 2350"/>
              <a:gd name="T46" fmla="*/ 134 w 2254"/>
              <a:gd name="T47" fmla="*/ 1540 h 2350"/>
              <a:gd name="T48" fmla="*/ 99 w 2254"/>
              <a:gd name="T49" fmla="*/ 1580 h 2350"/>
              <a:gd name="T50" fmla="*/ 71 w 2254"/>
              <a:gd name="T51" fmla="*/ 1616 h 2350"/>
              <a:gd name="T52" fmla="*/ 0 w 2254"/>
              <a:gd name="T53" fmla="*/ 1637 h 2350"/>
              <a:gd name="T54" fmla="*/ 71 w 2254"/>
              <a:gd name="T55" fmla="*/ 1675 h 2350"/>
              <a:gd name="T56" fmla="*/ 99 w 2254"/>
              <a:gd name="T57" fmla="*/ 1715 h 2350"/>
              <a:gd name="T58" fmla="*/ 134 w 2254"/>
              <a:gd name="T59" fmla="*/ 2303 h 2350"/>
              <a:gd name="T60" fmla="*/ 19 w 2254"/>
              <a:gd name="T61" fmla="*/ 2350 h 2350"/>
              <a:gd name="T62" fmla="*/ 2254 w 2254"/>
              <a:gd name="T63" fmla="*/ 2303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254" h="2350">
                <a:moveTo>
                  <a:pt x="182" y="2303"/>
                </a:moveTo>
                <a:lnTo>
                  <a:pt x="182" y="1715"/>
                </a:lnTo>
                <a:lnTo>
                  <a:pt x="219" y="1715"/>
                </a:lnTo>
                <a:lnTo>
                  <a:pt x="219" y="1675"/>
                </a:lnTo>
                <a:lnTo>
                  <a:pt x="245" y="1675"/>
                </a:lnTo>
                <a:lnTo>
                  <a:pt x="245" y="1637"/>
                </a:lnTo>
                <a:lnTo>
                  <a:pt x="465" y="1637"/>
                </a:lnTo>
                <a:lnTo>
                  <a:pt x="465" y="1656"/>
                </a:lnTo>
                <a:lnTo>
                  <a:pt x="907" y="1656"/>
                </a:lnTo>
                <a:lnTo>
                  <a:pt x="907" y="1580"/>
                </a:lnTo>
                <a:lnTo>
                  <a:pt x="465" y="1580"/>
                </a:lnTo>
                <a:lnTo>
                  <a:pt x="465" y="1616"/>
                </a:lnTo>
                <a:lnTo>
                  <a:pt x="245" y="1616"/>
                </a:lnTo>
                <a:lnTo>
                  <a:pt x="245" y="1580"/>
                </a:lnTo>
                <a:lnTo>
                  <a:pt x="219" y="1580"/>
                </a:lnTo>
                <a:lnTo>
                  <a:pt x="219" y="1540"/>
                </a:lnTo>
                <a:lnTo>
                  <a:pt x="182" y="1540"/>
                </a:lnTo>
                <a:lnTo>
                  <a:pt x="182" y="966"/>
                </a:lnTo>
                <a:lnTo>
                  <a:pt x="219" y="966"/>
                </a:lnTo>
                <a:lnTo>
                  <a:pt x="219" y="926"/>
                </a:lnTo>
                <a:lnTo>
                  <a:pt x="245" y="926"/>
                </a:lnTo>
                <a:lnTo>
                  <a:pt x="245" y="888"/>
                </a:lnTo>
                <a:lnTo>
                  <a:pt x="465" y="888"/>
                </a:lnTo>
                <a:lnTo>
                  <a:pt x="465" y="919"/>
                </a:lnTo>
                <a:lnTo>
                  <a:pt x="907" y="919"/>
                </a:lnTo>
                <a:lnTo>
                  <a:pt x="907" y="843"/>
                </a:lnTo>
                <a:lnTo>
                  <a:pt x="465" y="843"/>
                </a:lnTo>
                <a:lnTo>
                  <a:pt x="465" y="867"/>
                </a:lnTo>
                <a:lnTo>
                  <a:pt x="245" y="867"/>
                </a:lnTo>
                <a:lnTo>
                  <a:pt x="245" y="831"/>
                </a:lnTo>
                <a:lnTo>
                  <a:pt x="219" y="831"/>
                </a:lnTo>
                <a:lnTo>
                  <a:pt x="219" y="791"/>
                </a:lnTo>
                <a:lnTo>
                  <a:pt x="182" y="791"/>
                </a:lnTo>
                <a:lnTo>
                  <a:pt x="182" y="0"/>
                </a:lnTo>
                <a:lnTo>
                  <a:pt x="134" y="0"/>
                </a:lnTo>
                <a:lnTo>
                  <a:pt x="134" y="791"/>
                </a:lnTo>
                <a:lnTo>
                  <a:pt x="99" y="791"/>
                </a:lnTo>
                <a:lnTo>
                  <a:pt x="99" y="831"/>
                </a:lnTo>
                <a:lnTo>
                  <a:pt x="71" y="831"/>
                </a:lnTo>
                <a:lnTo>
                  <a:pt x="71" y="867"/>
                </a:lnTo>
                <a:lnTo>
                  <a:pt x="0" y="867"/>
                </a:lnTo>
                <a:lnTo>
                  <a:pt x="0" y="888"/>
                </a:lnTo>
                <a:lnTo>
                  <a:pt x="71" y="888"/>
                </a:lnTo>
                <a:lnTo>
                  <a:pt x="71" y="926"/>
                </a:lnTo>
                <a:lnTo>
                  <a:pt x="99" y="926"/>
                </a:lnTo>
                <a:lnTo>
                  <a:pt x="99" y="966"/>
                </a:lnTo>
                <a:lnTo>
                  <a:pt x="134" y="966"/>
                </a:lnTo>
                <a:lnTo>
                  <a:pt x="134" y="1540"/>
                </a:lnTo>
                <a:lnTo>
                  <a:pt x="99" y="1540"/>
                </a:lnTo>
                <a:lnTo>
                  <a:pt x="99" y="1580"/>
                </a:lnTo>
                <a:lnTo>
                  <a:pt x="71" y="1580"/>
                </a:lnTo>
                <a:lnTo>
                  <a:pt x="71" y="1616"/>
                </a:lnTo>
                <a:lnTo>
                  <a:pt x="0" y="1616"/>
                </a:lnTo>
                <a:lnTo>
                  <a:pt x="0" y="1637"/>
                </a:lnTo>
                <a:lnTo>
                  <a:pt x="71" y="1637"/>
                </a:lnTo>
                <a:lnTo>
                  <a:pt x="71" y="1675"/>
                </a:lnTo>
                <a:lnTo>
                  <a:pt x="99" y="1675"/>
                </a:lnTo>
                <a:lnTo>
                  <a:pt x="99" y="1715"/>
                </a:lnTo>
                <a:lnTo>
                  <a:pt x="134" y="1715"/>
                </a:lnTo>
                <a:lnTo>
                  <a:pt x="134" y="2303"/>
                </a:lnTo>
                <a:lnTo>
                  <a:pt x="19" y="2303"/>
                </a:lnTo>
                <a:lnTo>
                  <a:pt x="19" y="2350"/>
                </a:lnTo>
                <a:lnTo>
                  <a:pt x="2254" y="2350"/>
                </a:lnTo>
                <a:lnTo>
                  <a:pt x="2254" y="2303"/>
                </a:lnTo>
                <a:lnTo>
                  <a:pt x="182" y="2303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F36B0945-9E92-4024-94D5-F7574B4937FD}"/>
              </a:ext>
            </a:extLst>
          </p:cNvPr>
          <p:cNvSpPr txBox="1"/>
          <p:nvPr/>
        </p:nvSpPr>
        <p:spPr>
          <a:xfrm>
            <a:off x="2488824" y="1897996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81,49M€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5DE544E-43C3-4135-9B43-EA5F6BC0C5EE}"/>
              </a:ext>
            </a:extLst>
          </p:cNvPr>
          <p:cNvSpPr txBox="1"/>
          <p:nvPr/>
        </p:nvSpPr>
        <p:spPr>
          <a:xfrm>
            <a:off x="526849" y="2291453"/>
            <a:ext cx="8353025" cy="503398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it-IT"/>
            </a:defPPr>
            <a:lvl1pPr>
              <a:defRPr sz="1400" b="1" i="1">
                <a:solidFill>
                  <a:schemeClr val="tx1">
                    <a:alpha val="93000"/>
                  </a:schemeClr>
                </a:solidFill>
                <a:latin typeface="Helvetica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F0643F0-9344-4AAD-AE9E-8408F60D1293}"/>
              </a:ext>
            </a:extLst>
          </p:cNvPr>
          <p:cNvSpPr txBox="1"/>
          <p:nvPr/>
        </p:nvSpPr>
        <p:spPr>
          <a:xfrm>
            <a:off x="1213886" y="2348645"/>
            <a:ext cx="1135380" cy="377896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Ambiente e risorse naturali</a:t>
            </a:r>
          </a:p>
        </p:txBody>
      </p:sp>
      <p:sp>
        <p:nvSpPr>
          <p:cNvPr id="119" name="Freeform 9">
            <a:extLst>
              <a:ext uri="{FF2B5EF4-FFF2-40B4-BE49-F238E27FC236}">
                <a16:creationId xmlns:a16="http://schemas.microsoft.com/office/drawing/2014/main" id="{AA07D811-D902-453D-A04F-5E3946C96633}"/>
              </a:ext>
            </a:extLst>
          </p:cNvPr>
          <p:cNvSpPr>
            <a:spLocks/>
          </p:cNvSpPr>
          <p:nvPr/>
        </p:nvSpPr>
        <p:spPr bwMode="gray">
          <a:xfrm>
            <a:off x="526364" y="2313559"/>
            <a:ext cx="258955" cy="473543"/>
          </a:xfrm>
          <a:custGeom>
            <a:avLst/>
            <a:gdLst>
              <a:gd name="T0" fmla="*/ 52 w 195"/>
              <a:gd name="T1" fmla="*/ 446 h 446"/>
              <a:gd name="T2" fmla="*/ 71 w 195"/>
              <a:gd name="T3" fmla="*/ 149 h 446"/>
              <a:gd name="T4" fmla="*/ 63 w 195"/>
              <a:gd name="T5" fmla="*/ 134 h 446"/>
              <a:gd name="T6" fmla="*/ 5 w 195"/>
              <a:gd name="T7" fmla="*/ 280 h 446"/>
              <a:gd name="T8" fmla="*/ 0 w 195"/>
              <a:gd name="T9" fmla="*/ 277 h 446"/>
              <a:gd name="T10" fmla="*/ 55 w 195"/>
              <a:gd name="T11" fmla="*/ 126 h 446"/>
              <a:gd name="T12" fmla="*/ 44 w 195"/>
              <a:gd name="T13" fmla="*/ 113 h 446"/>
              <a:gd name="T14" fmla="*/ 45 w 195"/>
              <a:gd name="T15" fmla="*/ 105 h 446"/>
              <a:gd name="T16" fmla="*/ 47 w 195"/>
              <a:gd name="T17" fmla="*/ 102 h 446"/>
              <a:gd name="T18" fmla="*/ 52 w 195"/>
              <a:gd name="T19" fmla="*/ 102 h 446"/>
              <a:gd name="T20" fmla="*/ 28 w 195"/>
              <a:gd name="T21" fmla="*/ 1 h 446"/>
              <a:gd name="T22" fmla="*/ 35 w 195"/>
              <a:gd name="T23" fmla="*/ 0 h 446"/>
              <a:gd name="T24" fmla="*/ 68 w 195"/>
              <a:gd name="T25" fmla="*/ 97 h 446"/>
              <a:gd name="T26" fmla="*/ 76 w 195"/>
              <a:gd name="T27" fmla="*/ 102 h 446"/>
              <a:gd name="T28" fmla="*/ 78 w 195"/>
              <a:gd name="T29" fmla="*/ 105 h 446"/>
              <a:gd name="T30" fmla="*/ 195 w 195"/>
              <a:gd name="T31" fmla="*/ 84 h 446"/>
              <a:gd name="T32" fmla="*/ 195 w 195"/>
              <a:gd name="T33" fmla="*/ 92 h 446"/>
              <a:gd name="T34" fmla="*/ 83 w 195"/>
              <a:gd name="T35" fmla="*/ 116 h 446"/>
              <a:gd name="T36" fmla="*/ 98 w 195"/>
              <a:gd name="T37" fmla="*/ 123 h 446"/>
              <a:gd name="T38" fmla="*/ 103 w 195"/>
              <a:gd name="T39" fmla="*/ 132 h 446"/>
              <a:gd name="T40" fmla="*/ 90 w 195"/>
              <a:gd name="T41" fmla="*/ 147 h 446"/>
              <a:gd name="T42" fmla="*/ 87 w 195"/>
              <a:gd name="T43" fmla="*/ 446 h 446"/>
              <a:gd name="T44" fmla="*/ 52 w 195"/>
              <a:gd name="T45" fmla="*/ 446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95" h="446">
                <a:moveTo>
                  <a:pt x="52" y="446"/>
                </a:moveTo>
                <a:lnTo>
                  <a:pt x="71" y="149"/>
                </a:lnTo>
                <a:lnTo>
                  <a:pt x="63" y="134"/>
                </a:lnTo>
                <a:lnTo>
                  <a:pt x="5" y="280"/>
                </a:lnTo>
                <a:lnTo>
                  <a:pt x="0" y="277"/>
                </a:lnTo>
                <a:lnTo>
                  <a:pt x="55" y="126"/>
                </a:lnTo>
                <a:lnTo>
                  <a:pt x="44" y="113"/>
                </a:lnTo>
                <a:lnTo>
                  <a:pt x="45" y="105"/>
                </a:lnTo>
                <a:lnTo>
                  <a:pt x="47" y="102"/>
                </a:lnTo>
                <a:lnTo>
                  <a:pt x="52" y="102"/>
                </a:lnTo>
                <a:lnTo>
                  <a:pt x="28" y="1"/>
                </a:lnTo>
                <a:lnTo>
                  <a:pt x="35" y="0"/>
                </a:lnTo>
                <a:lnTo>
                  <a:pt x="68" y="97"/>
                </a:lnTo>
                <a:lnTo>
                  <a:pt x="76" y="102"/>
                </a:lnTo>
                <a:lnTo>
                  <a:pt x="78" y="105"/>
                </a:lnTo>
                <a:lnTo>
                  <a:pt x="195" y="84"/>
                </a:lnTo>
                <a:lnTo>
                  <a:pt x="195" y="92"/>
                </a:lnTo>
                <a:lnTo>
                  <a:pt x="83" y="116"/>
                </a:lnTo>
                <a:lnTo>
                  <a:pt x="98" y="123"/>
                </a:lnTo>
                <a:lnTo>
                  <a:pt x="103" y="132"/>
                </a:lnTo>
                <a:lnTo>
                  <a:pt x="90" y="147"/>
                </a:lnTo>
                <a:lnTo>
                  <a:pt x="87" y="446"/>
                </a:lnTo>
                <a:lnTo>
                  <a:pt x="52" y="446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120" name="Freeform 9">
            <a:extLst>
              <a:ext uri="{FF2B5EF4-FFF2-40B4-BE49-F238E27FC236}">
                <a16:creationId xmlns:a16="http://schemas.microsoft.com/office/drawing/2014/main" id="{B65CB87A-356A-4DEB-97F8-163308BC4979}"/>
              </a:ext>
            </a:extLst>
          </p:cNvPr>
          <p:cNvSpPr>
            <a:spLocks/>
          </p:cNvSpPr>
          <p:nvPr/>
        </p:nvSpPr>
        <p:spPr bwMode="gray">
          <a:xfrm>
            <a:off x="850138" y="2410203"/>
            <a:ext cx="208320" cy="376899"/>
          </a:xfrm>
          <a:custGeom>
            <a:avLst/>
            <a:gdLst>
              <a:gd name="T0" fmla="*/ 52 w 195"/>
              <a:gd name="T1" fmla="*/ 446 h 446"/>
              <a:gd name="T2" fmla="*/ 71 w 195"/>
              <a:gd name="T3" fmla="*/ 149 h 446"/>
              <a:gd name="T4" fmla="*/ 63 w 195"/>
              <a:gd name="T5" fmla="*/ 134 h 446"/>
              <a:gd name="T6" fmla="*/ 5 w 195"/>
              <a:gd name="T7" fmla="*/ 280 h 446"/>
              <a:gd name="T8" fmla="*/ 0 w 195"/>
              <a:gd name="T9" fmla="*/ 277 h 446"/>
              <a:gd name="T10" fmla="*/ 55 w 195"/>
              <a:gd name="T11" fmla="*/ 126 h 446"/>
              <a:gd name="T12" fmla="*/ 44 w 195"/>
              <a:gd name="T13" fmla="*/ 113 h 446"/>
              <a:gd name="T14" fmla="*/ 45 w 195"/>
              <a:gd name="T15" fmla="*/ 105 h 446"/>
              <a:gd name="T16" fmla="*/ 47 w 195"/>
              <a:gd name="T17" fmla="*/ 102 h 446"/>
              <a:gd name="T18" fmla="*/ 52 w 195"/>
              <a:gd name="T19" fmla="*/ 102 h 446"/>
              <a:gd name="T20" fmla="*/ 28 w 195"/>
              <a:gd name="T21" fmla="*/ 1 h 446"/>
              <a:gd name="T22" fmla="*/ 35 w 195"/>
              <a:gd name="T23" fmla="*/ 0 h 446"/>
              <a:gd name="T24" fmla="*/ 68 w 195"/>
              <a:gd name="T25" fmla="*/ 97 h 446"/>
              <a:gd name="T26" fmla="*/ 76 w 195"/>
              <a:gd name="T27" fmla="*/ 102 h 446"/>
              <a:gd name="T28" fmla="*/ 78 w 195"/>
              <a:gd name="T29" fmla="*/ 105 h 446"/>
              <a:gd name="T30" fmla="*/ 195 w 195"/>
              <a:gd name="T31" fmla="*/ 84 h 446"/>
              <a:gd name="T32" fmla="*/ 195 w 195"/>
              <a:gd name="T33" fmla="*/ 92 h 446"/>
              <a:gd name="T34" fmla="*/ 83 w 195"/>
              <a:gd name="T35" fmla="*/ 116 h 446"/>
              <a:gd name="T36" fmla="*/ 98 w 195"/>
              <a:gd name="T37" fmla="*/ 123 h 446"/>
              <a:gd name="T38" fmla="*/ 103 w 195"/>
              <a:gd name="T39" fmla="*/ 132 h 446"/>
              <a:gd name="T40" fmla="*/ 90 w 195"/>
              <a:gd name="T41" fmla="*/ 147 h 446"/>
              <a:gd name="T42" fmla="*/ 87 w 195"/>
              <a:gd name="T43" fmla="*/ 446 h 446"/>
              <a:gd name="T44" fmla="*/ 52 w 195"/>
              <a:gd name="T45" fmla="*/ 446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95" h="446">
                <a:moveTo>
                  <a:pt x="52" y="446"/>
                </a:moveTo>
                <a:lnTo>
                  <a:pt x="71" y="149"/>
                </a:lnTo>
                <a:lnTo>
                  <a:pt x="63" y="134"/>
                </a:lnTo>
                <a:lnTo>
                  <a:pt x="5" y="280"/>
                </a:lnTo>
                <a:lnTo>
                  <a:pt x="0" y="277"/>
                </a:lnTo>
                <a:lnTo>
                  <a:pt x="55" y="126"/>
                </a:lnTo>
                <a:lnTo>
                  <a:pt x="44" y="113"/>
                </a:lnTo>
                <a:lnTo>
                  <a:pt x="45" y="105"/>
                </a:lnTo>
                <a:lnTo>
                  <a:pt x="47" y="102"/>
                </a:lnTo>
                <a:lnTo>
                  <a:pt x="52" y="102"/>
                </a:lnTo>
                <a:lnTo>
                  <a:pt x="28" y="1"/>
                </a:lnTo>
                <a:lnTo>
                  <a:pt x="35" y="0"/>
                </a:lnTo>
                <a:lnTo>
                  <a:pt x="68" y="97"/>
                </a:lnTo>
                <a:lnTo>
                  <a:pt x="76" y="102"/>
                </a:lnTo>
                <a:lnTo>
                  <a:pt x="78" y="105"/>
                </a:lnTo>
                <a:lnTo>
                  <a:pt x="195" y="84"/>
                </a:lnTo>
                <a:lnTo>
                  <a:pt x="195" y="92"/>
                </a:lnTo>
                <a:lnTo>
                  <a:pt x="83" y="116"/>
                </a:lnTo>
                <a:lnTo>
                  <a:pt x="98" y="123"/>
                </a:lnTo>
                <a:lnTo>
                  <a:pt x="103" y="132"/>
                </a:lnTo>
                <a:lnTo>
                  <a:pt x="90" y="147"/>
                </a:lnTo>
                <a:lnTo>
                  <a:pt x="87" y="446"/>
                </a:lnTo>
                <a:lnTo>
                  <a:pt x="52" y="446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E65CDA4-B938-4A58-8435-9DACF506975B}"/>
              </a:ext>
            </a:extLst>
          </p:cNvPr>
          <p:cNvSpPr>
            <a:spLocks/>
          </p:cNvSpPr>
          <p:nvPr/>
        </p:nvSpPr>
        <p:spPr bwMode="gray">
          <a:xfrm>
            <a:off x="718090" y="2522342"/>
            <a:ext cx="147089" cy="264760"/>
          </a:xfrm>
          <a:custGeom>
            <a:avLst/>
            <a:gdLst>
              <a:gd name="T0" fmla="*/ 26 w 98"/>
              <a:gd name="T1" fmla="*/ 223 h 223"/>
              <a:gd name="T2" fmla="*/ 35 w 98"/>
              <a:gd name="T3" fmla="*/ 75 h 223"/>
              <a:gd name="T4" fmla="*/ 32 w 98"/>
              <a:gd name="T5" fmla="*/ 68 h 223"/>
              <a:gd name="T6" fmla="*/ 2 w 98"/>
              <a:gd name="T7" fmla="*/ 140 h 223"/>
              <a:gd name="T8" fmla="*/ 0 w 98"/>
              <a:gd name="T9" fmla="*/ 139 h 223"/>
              <a:gd name="T10" fmla="*/ 28 w 98"/>
              <a:gd name="T11" fmla="*/ 64 h 223"/>
              <a:gd name="T12" fmla="*/ 22 w 98"/>
              <a:gd name="T13" fmla="*/ 57 h 223"/>
              <a:gd name="T14" fmla="*/ 22 w 98"/>
              <a:gd name="T15" fmla="*/ 53 h 223"/>
              <a:gd name="T16" fmla="*/ 24 w 98"/>
              <a:gd name="T17" fmla="*/ 52 h 223"/>
              <a:gd name="T18" fmla="*/ 26 w 98"/>
              <a:gd name="T19" fmla="*/ 52 h 223"/>
              <a:gd name="T20" fmla="*/ 14 w 98"/>
              <a:gd name="T21" fmla="*/ 1 h 223"/>
              <a:gd name="T22" fmla="*/ 18 w 98"/>
              <a:gd name="T23" fmla="*/ 0 h 223"/>
              <a:gd name="T24" fmla="*/ 34 w 98"/>
              <a:gd name="T25" fmla="*/ 49 h 223"/>
              <a:gd name="T26" fmla="*/ 38 w 98"/>
              <a:gd name="T27" fmla="*/ 52 h 223"/>
              <a:gd name="T28" fmla="*/ 39 w 98"/>
              <a:gd name="T29" fmla="*/ 53 h 223"/>
              <a:gd name="T30" fmla="*/ 98 w 98"/>
              <a:gd name="T31" fmla="*/ 43 h 223"/>
              <a:gd name="T32" fmla="*/ 98 w 98"/>
              <a:gd name="T33" fmla="*/ 46 h 223"/>
              <a:gd name="T34" fmla="*/ 41 w 98"/>
              <a:gd name="T35" fmla="*/ 59 h 223"/>
              <a:gd name="T36" fmla="*/ 49 w 98"/>
              <a:gd name="T37" fmla="*/ 62 h 223"/>
              <a:gd name="T38" fmla="*/ 52 w 98"/>
              <a:gd name="T39" fmla="*/ 67 h 223"/>
              <a:gd name="T40" fmla="*/ 45 w 98"/>
              <a:gd name="T41" fmla="*/ 74 h 223"/>
              <a:gd name="T42" fmla="*/ 43 w 98"/>
              <a:gd name="T43" fmla="*/ 223 h 223"/>
              <a:gd name="T44" fmla="*/ 26 w 98"/>
              <a:gd name="T45" fmla="*/ 223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98" h="223">
                <a:moveTo>
                  <a:pt x="26" y="223"/>
                </a:moveTo>
                <a:lnTo>
                  <a:pt x="35" y="75"/>
                </a:lnTo>
                <a:lnTo>
                  <a:pt x="32" y="68"/>
                </a:lnTo>
                <a:lnTo>
                  <a:pt x="2" y="140"/>
                </a:lnTo>
                <a:lnTo>
                  <a:pt x="0" y="139"/>
                </a:lnTo>
                <a:lnTo>
                  <a:pt x="28" y="64"/>
                </a:lnTo>
                <a:lnTo>
                  <a:pt x="22" y="57"/>
                </a:lnTo>
                <a:lnTo>
                  <a:pt x="22" y="53"/>
                </a:lnTo>
                <a:lnTo>
                  <a:pt x="24" y="52"/>
                </a:lnTo>
                <a:lnTo>
                  <a:pt x="26" y="52"/>
                </a:lnTo>
                <a:lnTo>
                  <a:pt x="14" y="1"/>
                </a:lnTo>
                <a:lnTo>
                  <a:pt x="18" y="0"/>
                </a:lnTo>
                <a:lnTo>
                  <a:pt x="34" y="49"/>
                </a:lnTo>
                <a:lnTo>
                  <a:pt x="38" y="52"/>
                </a:lnTo>
                <a:lnTo>
                  <a:pt x="39" y="53"/>
                </a:lnTo>
                <a:lnTo>
                  <a:pt x="98" y="43"/>
                </a:lnTo>
                <a:lnTo>
                  <a:pt x="98" y="46"/>
                </a:lnTo>
                <a:lnTo>
                  <a:pt x="41" y="59"/>
                </a:lnTo>
                <a:lnTo>
                  <a:pt x="49" y="62"/>
                </a:lnTo>
                <a:lnTo>
                  <a:pt x="52" y="67"/>
                </a:lnTo>
                <a:lnTo>
                  <a:pt x="45" y="74"/>
                </a:lnTo>
                <a:lnTo>
                  <a:pt x="43" y="223"/>
                </a:lnTo>
                <a:lnTo>
                  <a:pt x="26" y="223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F501B232-86F5-44FB-A31F-EDFC4D672E07}"/>
              </a:ext>
            </a:extLst>
          </p:cNvPr>
          <p:cNvSpPr txBox="1"/>
          <p:nvPr/>
        </p:nvSpPr>
        <p:spPr>
          <a:xfrm>
            <a:off x="2488823" y="2424224"/>
            <a:ext cx="1139747" cy="23410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29,56 M€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96B6DDE-E200-48F4-9E4B-B9A471116831}"/>
              </a:ext>
            </a:extLst>
          </p:cNvPr>
          <p:cNvSpPr txBox="1"/>
          <p:nvPr/>
        </p:nvSpPr>
        <p:spPr>
          <a:xfrm>
            <a:off x="526849" y="2816058"/>
            <a:ext cx="8350451" cy="49939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47906B2C-2D7A-4D7D-9BBE-C367972EEAAF}"/>
              </a:ext>
            </a:extLst>
          </p:cNvPr>
          <p:cNvSpPr txBox="1"/>
          <p:nvPr/>
        </p:nvSpPr>
        <p:spPr>
          <a:xfrm>
            <a:off x="1187576" y="2952742"/>
            <a:ext cx="118800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Digitalizzazione</a:t>
            </a:r>
          </a:p>
        </p:txBody>
      </p:sp>
      <p:sp>
        <p:nvSpPr>
          <p:cNvPr id="123" name="Freeform 14">
            <a:extLst>
              <a:ext uri="{FF2B5EF4-FFF2-40B4-BE49-F238E27FC236}">
                <a16:creationId xmlns:a16="http://schemas.microsoft.com/office/drawing/2014/main" id="{0DC22D7B-EAFE-4234-BA18-0D977FB5E829}"/>
              </a:ext>
            </a:extLst>
          </p:cNvPr>
          <p:cNvSpPr>
            <a:spLocks noEditPoints="1"/>
          </p:cNvSpPr>
          <p:nvPr/>
        </p:nvSpPr>
        <p:spPr bwMode="auto">
          <a:xfrm>
            <a:off x="525250" y="2962966"/>
            <a:ext cx="120128" cy="235141"/>
          </a:xfrm>
          <a:custGeom>
            <a:avLst/>
            <a:gdLst>
              <a:gd name="T0" fmla="*/ 29 w 39"/>
              <a:gd name="T1" fmla="*/ 0 h 85"/>
              <a:gd name="T2" fmla="*/ 11 w 39"/>
              <a:gd name="T3" fmla="*/ 0 h 85"/>
              <a:gd name="T4" fmla="*/ 0 w 39"/>
              <a:gd name="T5" fmla="*/ 10 h 85"/>
              <a:gd name="T6" fmla="*/ 0 w 39"/>
              <a:gd name="T7" fmla="*/ 73 h 85"/>
              <a:gd name="T8" fmla="*/ 11 w 39"/>
              <a:gd name="T9" fmla="*/ 85 h 85"/>
              <a:gd name="T10" fmla="*/ 29 w 39"/>
              <a:gd name="T11" fmla="*/ 85 h 85"/>
              <a:gd name="T12" fmla="*/ 39 w 39"/>
              <a:gd name="T13" fmla="*/ 73 h 85"/>
              <a:gd name="T14" fmla="*/ 39 w 39"/>
              <a:gd name="T15" fmla="*/ 10 h 85"/>
              <a:gd name="T16" fmla="*/ 29 w 39"/>
              <a:gd name="T17" fmla="*/ 0 h 85"/>
              <a:gd name="T18" fmla="*/ 25 w 39"/>
              <a:gd name="T19" fmla="*/ 78 h 85"/>
              <a:gd name="T20" fmla="*/ 22 w 39"/>
              <a:gd name="T21" fmla="*/ 76 h 85"/>
              <a:gd name="T22" fmla="*/ 25 w 39"/>
              <a:gd name="T23" fmla="*/ 73 h 85"/>
              <a:gd name="T24" fmla="*/ 27 w 39"/>
              <a:gd name="T25" fmla="*/ 76 h 85"/>
              <a:gd name="T26" fmla="*/ 25 w 39"/>
              <a:gd name="T27" fmla="*/ 78 h 85"/>
              <a:gd name="T28" fmla="*/ 30 w 39"/>
              <a:gd name="T29" fmla="*/ 78 h 85"/>
              <a:gd name="T30" fmla="*/ 29 w 39"/>
              <a:gd name="T31" fmla="*/ 76 h 85"/>
              <a:gd name="T32" fmla="*/ 30 w 39"/>
              <a:gd name="T33" fmla="*/ 73 h 85"/>
              <a:gd name="T34" fmla="*/ 33 w 39"/>
              <a:gd name="T35" fmla="*/ 76 h 85"/>
              <a:gd name="T36" fmla="*/ 30 w 39"/>
              <a:gd name="T37" fmla="*/ 78 h 85"/>
              <a:gd name="T38" fmla="*/ 34 w 39"/>
              <a:gd name="T39" fmla="*/ 19 h 85"/>
              <a:gd name="T40" fmla="*/ 7 w 39"/>
              <a:gd name="T41" fmla="*/ 19 h 85"/>
              <a:gd name="T42" fmla="*/ 7 w 39"/>
              <a:gd name="T43" fmla="*/ 15 h 85"/>
              <a:gd name="T44" fmla="*/ 34 w 39"/>
              <a:gd name="T45" fmla="*/ 15 h 85"/>
              <a:gd name="T46" fmla="*/ 34 w 39"/>
              <a:gd name="T47" fmla="*/ 19 h 85"/>
              <a:gd name="T48" fmla="*/ 34 w 39"/>
              <a:gd name="T49" fmla="*/ 19 h 85"/>
              <a:gd name="T50" fmla="*/ 34 w 39"/>
              <a:gd name="T51" fmla="*/ 14 h 85"/>
              <a:gd name="T52" fmla="*/ 7 w 39"/>
              <a:gd name="T53" fmla="*/ 14 h 85"/>
              <a:gd name="T54" fmla="*/ 7 w 39"/>
              <a:gd name="T55" fmla="*/ 10 h 85"/>
              <a:gd name="T56" fmla="*/ 34 w 39"/>
              <a:gd name="T57" fmla="*/ 10 h 85"/>
              <a:gd name="T58" fmla="*/ 34 w 39"/>
              <a:gd name="T59" fmla="*/ 14 h 85"/>
              <a:gd name="T60" fmla="*/ 34 w 39"/>
              <a:gd name="T61" fmla="*/ 14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" h="85">
                <a:moveTo>
                  <a:pt x="29" y="0"/>
                </a:move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79"/>
                  <a:pt x="5" y="85"/>
                  <a:pt x="11" y="85"/>
                </a:cubicBezTo>
                <a:cubicBezTo>
                  <a:pt x="29" y="85"/>
                  <a:pt x="29" y="85"/>
                  <a:pt x="29" y="85"/>
                </a:cubicBezTo>
                <a:cubicBezTo>
                  <a:pt x="35" y="85"/>
                  <a:pt x="39" y="79"/>
                  <a:pt x="39" y="73"/>
                </a:cubicBezTo>
                <a:cubicBezTo>
                  <a:pt x="39" y="10"/>
                  <a:pt x="39" y="10"/>
                  <a:pt x="39" y="10"/>
                </a:cubicBezTo>
                <a:cubicBezTo>
                  <a:pt x="39" y="4"/>
                  <a:pt x="35" y="0"/>
                  <a:pt x="29" y="0"/>
                </a:cubicBezTo>
                <a:close/>
                <a:moveTo>
                  <a:pt x="25" y="78"/>
                </a:moveTo>
                <a:cubicBezTo>
                  <a:pt x="24" y="78"/>
                  <a:pt x="22" y="77"/>
                  <a:pt x="22" y="76"/>
                </a:cubicBezTo>
                <a:cubicBezTo>
                  <a:pt x="22" y="74"/>
                  <a:pt x="24" y="73"/>
                  <a:pt x="25" y="73"/>
                </a:cubicBezTo>
                <a:cubicBezTo>
                  <a:pt x="26" y="73"/>
                  <a:pt x="27" y="74"/>
                  <a:pt x="27" y="76"/>
                </a:cubicBezTo>
                <a:cubicBezTo>
                  <a:pt x="27" y="77"/>
                  <a:pt x="26" y="78"/>
                  <a:pt x="25" y="78"/>
                </a:cubicBezTo>
                <a:close/>
                <a:moveTo>
                  <a:pt x="30" y="78"/>
                </a:moveTo>
                <a:cubicBezTo>
                  <a:pt x="30" y="78"/>
                  <a:pt x="29" y="77"/>
                  <a:pt x="29" y="76"/>
                </a:cubicBezTo>
                <a:cubicBezTo>
                  <a:pt x="29" y="74"/>
                  <a:pt x="30" y="73"/>
                  <a:pt x="30" y="73"/>
                </a:cubicBezTo>
                <a:cubicBezTo>
                  <a:pt x="31" y="73"/>
                  <a:pt x="33" y="74"/>
                  <a:pt x="33" y="76"/>
                </a:cubicBezTo>
                <a:cubicBezTo>
                  <a:pt x="33" y="77"/>
                  <a:pt x="31" y="78"/>
                  <a:pt x="30" y="78"/>
                </a:cubicBezTo>
                <a:close/>
                <a:moveTo>
                  <a:pt x="34" y="19"/>
                </a:moveTo>
                <a:cubicBezTo>
                  <a:pt x="7" y="19"/>
                  <a:pt x="7" y="19"/>
                  <a:pt x="7" y="19"/>
                </a:cubicBezTo>
                <a:cubicBezTo>
                  <a:pt x="7" y="15"/>
                  <a:pt x="7" y="15"/>
                  <a:pt x="7" y="15"/>
                </a:cubicBezTo>
                <a:cubicBezTo>
                  <a:pt x="34" y="15"/>
                  <a:pt x="34" y="15"/>
                  <a:pt x="34" y="15"/>
                </a:cubicBezTo>
                <a:cubicBezTo>
                  <a:pt x="34" y="19"/>
                  <a:pt x="34" y="19"/>
                  <a:pt x="34" y="19"/>
                </a:cubicBezTo>
                <a:cubicBezTo>
                  <a:pt x="34" y="19"/>
                  <a:pt x="34" y="19"/>
                  <a:pt x="34" y="19"/>
                </a:cubicBezTo>
                <a:close/>
                <a:moveTo>
                  <a:pt x="34" y="14"/>
                </a:moveTo>
                <a:cubicBezTo>
                  <a:pt x="7" y="14"/>
                  <a:pt x="7" y="14"/>
                  <a:pt x="7" y="14"/>
                </a:cubicBezTo>
                <a:cubicBezTo>
                  <a:pt x="7" y="10"/>
                  <a:pt x="7" y="10"/>
                  <a:pt x="7" y="10"/>
                </a:cubicBezTo>
                <a:cubicBezTo>
                  <a:pt x="34" y="10"/>
                  <a:pt x="34" y="10"/>
                  <a:pt x="34" y="10"/>
                </a:cubicBezTo>
                <a:cubicBezTo>
                  <a:pt x="34" y="14"/>
                  <a:pt x="34" y="14"/>
                  <a:pt x="34" y="14"/>
                </a:cubicBezTo>
                <a:cubicBezTo>
                  <a:pt x="34" y="14"/>
                  <a:pt x="34" y="14"/>
                  <a:pt x="34" y="14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125" name="Freeform 12">
            <a:extLst>
              <a:ext uri="{FF2B5EF4-FFF2-40B4-BE49-F238E27FC236}">
                <a16:creationId xmlns:a16="http://schemas.microsoft.com/office/drawing/2014/main" id="{C6BCD05B-4746-4A5B-9EFA-1808AB5F3CEF}"/>
              </a:ext>
            </a:extLst>
          </p:cNvPr>
          <p:cNvSpPr>
            <a:spLocks noEditPoints="1"/>
          </p:cNvSpPr>
          <p:nvPr/>
        </p:nvSpPr>
        <p:spPr bwMode="auto">
          <a:xfrm>
            <a:off x="596817" y="3082670"/>
            <a:ext cx="323823" cy="235141"/>
          </a:xfrm>
          <a:custGeom>
            <a:avLst/>
            <a:gdLst>
              <a:gd name="T0" fmla="*/ 61 w 105"/>
              <a:gd name="T1" fmla="*/ 78 h 85"/>
              <a:gd name="T2" fmla="*/ 58 w 105"/>
              <a:gd name="T3" fmla="*/ 74 h 85"/>
              <a:gd name="T4" fmla="*/ 61 w 105"/>
              <a:gd name="T5" fmla="*/ 72 h 85"/>
              <a:gd name="T6" fmla="*/ 95 w 105"/>
              <a:gd name="T7" fmla="*/ 72 h 85"/>
              <a:gd name="T8" fmla="*/ 105 w 105"/>
              <a:gd name="T9" fmla="*/ 61 h 85"/>
              <a:gd name="T10" fmla="*/ 105 w 105"/>
              <a:gd name="T11" fmla="*/ 10 h 85"/>
              <a:gd name="T12" fmla="*/ 95 w 105"/>
              <a:gd name="T13" fmla="*/ 0 h 85"/>
              <a:gd name="T14" fmla="*/ 10 w 105"/>
              <a:gd name="T15" fmla="*/ 0 h 85"/>
              <a:gd name="T16" fmla="*/ 0 w 105"/>
              <a:gd name="T17" fmla="*/ 10 h 85"/>
              <a:gd name="T18" fmla="*/ 0 w 105"/>
              <a:gd name="T19" fmla="*/ 61 h 85"/>
              <a:gd name="T20" fmla="*/ 10 w 105"/>
              <a:gd name="T21" fmla="*/ 72 h 85"/>
              <a:gd name="T22" fmla="*/ 44 w 105"/>
              <a:gd name="T23" fmla="*/ 72 h 85"/>
              <a:gd name="T24" fmla="*/ 47 w 105"/>
              <a:gd name="T25" fmla="*/ 74 h 85"/>
              <a:gd name="T26" fmla="*/ 44 w 105"/>
              <a:gd name="T27" fmla="*/ 78 h 85"/>
              <a:gd name="T28" fmla="*/ 27 w 105"/>
              <a:gd name="T29" fmla="*/ 81 h 85"/>
              <a:gd name="T30" fmla="*/ 53 w 105"/>
              <a:gd name="T31" fmla="*/ 85 h 85"/>
              <a:gd name="T32" fmla="*/ 78 w 105"/>
              <a:gd name="T33" fmla="*/ 81 h 85"/>
              <a:gd name="T34" fmla="*/ 61 w 105"/>
              <a:gd name="T35" fmla="*/ 78 h 85"/>
              <a:gd name="T36" fmla="*/ 92 w 105"/>
              <a:gd name="T37" fmla="*/ 69 h 85"/>
              <a:gd name="T38" fmla="*/ 90 w 105"/>
              <a:gd name="T39" fmla="*/ 66 h 85"/>
              <a:gd name="T40" fmla="*/ 92 w 105"/>
              <a:gd name="T41" fmla="*/ 64 h 85"/>
              <a:gd name="T42" fmla="*/ 94 w 105"/>
              <a:gd name="T43" fmla="*/ 66 h 85"/>
              <a:gd name="T44" fmla="*/ 92 w 105"/>
              <a:gd name="T45" fmla="*/ 69 h 85"/>
              <a:gd name="T46" fmla="*/ 6 w 105"/>
              <a:gd name="T47" fmla="*/ 61 h 85"/>
              <a:gd name="T48" fmla="*/ 6 w 105"/>
              <a:gd name="T49" fmla="*/ 6 h 85"/>
              <a:gd name="T50" fmla="*/ 99 w 105"/>
              <a:gd name="T51" fmla="*/ 6 h 85"/>
              <a:gd name="T52" fmla="*/ 99 w 105"/>
              <a:gd name="T53" fmla="*/ 61 h 85"/>
              <a:gd name="T54" fmla="*/ 6 w 105"/>
              <a:gd name="T55" fmla="*/ 61 h 85"/>
              <a:gd name="T56" fmla="*/ 6 w 105"/>
              <a:gd name="T57" fmla="*/ 61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05" h="85">
                <a:moveTo>
                  <a:pt x="61" y="78"/>
                </a:moveTo>
                <a:cubicBezTo>
                  <a:pt x="60" y="77"/>
                  <a:pt x="58" y="76"/>
                  <a:pt x="58" y="74"/>
                </a:cubicBezTo>
                <a:cubicBezTo>
                  <a:pt x="58" y="73"/>
                  <a:pt x="60" y="72"/>
                  <a:pt x="61" y="72"/>
                </a:cubicBezTo>
                <a:cubicBezTo>
                  <a:pt x="95" y="72"/>
                  <a:pt x="95" y="72"/>
                  <a:pt x="95" y="72"/>
                </a:cubicBezTo>
                <a:cubicBezTo>
                  <a:pt x="100" y="72"/>
                  <a:pt x="105" y="66"/>
                  <a:pt x="105" y="61"/>
                </a:cubicBezTo>
                <a:cubicBezTo>
                  <a:pt x="105" y="10"/>
                  <a:pt x="105" y="10"/>
                  <a:pt x="105" y="10"/>
                </a:cubicBezTo>
                <a:cubicBezTo>
                  <a:pt x="105" y="5"/>
                  <a:pt x="100" y="0"/>
                  <a:pt x="95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4" y="0"/>
                  <a:pt x="0" y="5"/>
                  <a:pt x="0" y="10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6"/>
                  <a:pt x="4" y="72"/>
                  <a:pt x="10" y="72"/>
                </a:cubicBezTo>
                <a:cubicBezTo>
                  <a:pt x="44" y="72"/>
                  <a:pt x="44" y="72"/>
                  <a:pt x="44" y="72"/>
                </a:cubicBezTo>
                <a:cubicBezTo>
                  <a:pt x="45" y="72"/>
                  <a:pt x="47" y="73"/>
                  <a:pt x="47" y="74"/>
                </a:cubicBezTo>
                <a:cubicBezTo>
                  <a:pt x="47" y="76"/>
                  <a:pt x="45" y="77"/>
                  <a:pt x="44" y="78"/>
                </a:cubicBezTo>
                <a:cubicBezTo>
                  <a:pt x="34" y="78"/>
                  <a:pt x="27" y="79"/>
                  <a:pt x="27" y="81"/>
                </a:cubicBezTo>
                <a:cubicBezTo>
                  <a:pt x="27" y="83"/>
                  <a:pt x="39" y="85"/>
                  <a:pt x="53" y="85"/>
                </a:cubicBezTo>
                <a:cubicBezTo>
                  <a:pt x="66" y="85"/>
                  <a:pt x="78" y="83"/>
                  <a:pt x="78" y="81"/>
                </a:cubicBezTo>
                <a:cubicBezTo>
                  <a:pt x="78" y="79"/>
                  <a:pt x="71" y="78"/>
                  <a:pt x="61" y="78"/>
                </a:cubicBezTo>
                <a:close/>
                <a:moveTo>
                  <a:pt x="92" y="69"/>
                </a:moveTo>
                <a:cubicBezTo>
                  <a:pt x="91" y="69"/>
                  <a:pt x="90" y="68"/>
                  <a:pt x="90" y="66"/>
                </a:cubicBezTo>
                <a:cubicBezTo>
                  <a:pt x="90" y="65"/>
                  <a:pt x="91" y="64"/>
                  <a:pt x="92" y="64"/>
                </a:cubicBezTo>
                <a:cubicBezTo>
                  <a:pt x="94" y="64"/>
                  <a:pt x="94" y="65"/>
                  <a:pt x="94" y="66"/>
                </a:cubicBezTo>
                <a:cubicBezTo>
                  <a:pt x="94" y="68"/>
                  <a:pt x="94" y="69"/>
                  <a:pt x="92" y="69"/>
                </a:cubicBezTo>
                <a:close/>
                <a:moveTo>
                  <a:pt x="6" y="61"/>
                </a:moveTo>
                <a:cubicBezTo>
                  <a:pt x="6" y="6"/>
                  <a:pt x="6" y="6"/>
                  <a:pt x="6" y="6"/>
                </a:cubicBezTo>
                <a:cubicBezTo>
                  <a:pt x="99" y="6"/>
                  <a:pt x="99" y="6"/>
                  <a:pt x="99" y="6"/>
                </a:cubicBezTo>
                <a:cubicBezTo>
                  <a:pt x="99" y="61"/>
                  <a:pt x="99" y="61"/>
                  <a:pt x="99" y="61"/>
                </a:cubicBezTo>
                <a:cubicBezTo>
                  <a:pt x="6" y="61"/>
                  <a:pt x="6" y="61"/>
                  <a:pt x="6" y="61"/>
                </a:cubicBezTo>
                <a:cubicBezTo>
                  <a:pt x="6" y="61"/>
                  <a:pt x="6" y="61"/>
                  <a:pt x="6" y="61"/>
                </a:cubicBezTo>
                <a:close/>
              </a:path>
            </a:pathLst>
          </a:custGeom>
          <a:solidFill>
            <a:srgbClr val="21996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227FE0FF-A61F-4FB0-9487-4314E955C931}"/>
              </a:ext>
            </a:extLst>
          </p:cNvPr>
          <p:cNvSpPr txBox="1"/>
          <p:nvPr/>
        </p:nvSpPr>
        <p:spPr>
          <a:xfrm>
            <a:off x="2488824" y="2952742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6,69 M€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EBCC97E-304C-49D7-AF03-FC246B3F2CFA}"/>
              </a:ext>
            </a:extLst>
          </p:cNvPr>
          <p:cNvSpPr txBox="1"/>
          <p:nvPr/>
        </p:nvSpPr>
        <p:spPr>
          <a:xfrm>
            <a:off x="526849" y="3336655"/>
            <a:ext cx="8353025" cy="503398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9FED5EB-706A-40E3-A8E7-33B84EF1A7FF}"/>
              </a:ext>
            </a:extLst>
          </p:cNvPr>
          <p:cNvSpPr txBox="1"/>
          <p:nvPr/>
        </p:nvSpPr>
        <p:spPr>
          <a:xfrm>
            <a:off x="1187576" y="3405047"/>
            <a:ext cx="1188000" cy="377896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Riqualificazione urbana</a:t>
            </a:r>
          </a:p>
        </p:txBody>
      </p:sp>
      <p:pic>
        <p:nvPicPr>
          <p:cNvPr id="132" name="Picture 131">
            <a:extLst>
              <a:ext uri="{FF2B5EF4-FFF2-40B4-BE49-F238E27FC236}">
                <a16:creationId xmlns:a16="http://schemas.microsoft.com/office/drawing/2014/main" id="{F3E40D28-F117-4E32-9E5A-AE676BC40E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294" y="3464540"/>
            <a:ext cx="532164" cy="435603"/>
          </a:xfrm>
          <a:prstGeom prst="rect">
            <a:avLst/>
          </a:prstGeom>
        </p:spPr>
      </p:pic>
      <p:sp>
        <p:nvSpPr>
          <p:cNvPr id="133" name="TextBox 132">
            <a:extLst>
              <a:ext uri="{FF2B5EF4-FFF2-40B4-BE49-F238E27FC236}">
                <a16:creationId xmlns:a16="http://schemas.microsoft.com/office/drawing/2014/main" id="{8DCD7A2D-F4FD-43B9-B074-EC353A533D65}"/>
              </a:ext>
            </a:extLst>
          </p:cNvPr>
          <p:cNvSpPr txBox="1"/>
          <p:nvPr/>
        </p:nvSpPr>
        <p:spPr>
          <a:xfrm>
            <a:off x="2488824" y="3480626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1,86 M€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E4CD6E1E-0463-4CFB-8C7C-98DDA871EFC1}"/>
              </a:ext>
            </a:extLst>
          </p:cNvPr>
          <p:cNvSpPr txBox="1"/>
          <p:nvPr/>
        </p:nvSpPr>
        <p:spPr>
          <a:xfrm>
            <a:off x="4446156" y="1409869"/>
            <a:ext cx="1134587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93,03 M€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5E7D5002-8E8A-443A-92D6-28A7810E3E14}"/>
              </a:ext>
            </a:extLst>
          </p:cNvPr>
          <p:cNvSpPr txBox="1"/>
          <p:nvPr/>
        </p:nvSpPr>
        <p:spPr>
          <a:xfrm>
            <a:off x="4446156" y="1897996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81,49M€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090CD30-3075-4A00-B794-C3487E88B93E}"/>
              </a:ext>
            </a:extLst>
          </p:cNvPr>
          <p:cNvSpPr txBox="1"/>
          <p:nvPr/>
        </p:nvSpPr>
        <p:spPr>
          <a:xfrm>
            <a:off x="4446156" y="2431590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29,56 M€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5429A39C-B668-4B22-BA54-4003302FCC94}"/>
              </a:ext>
            </a:extLst>
          </p:cNvPr>
          <p:cNvSpPr txBox="1"/>
          <p:nvPr/>
        </p:nvSpPr>
        <p:spPr>
          <a:xfrm>
            <a:off x="4446156" y="2952742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6,69 M€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151F0848-4D86-4B34-B709-C53C56CFEF35}"/>
              </a:ext>
            </a:extLst>
          </p:cNvPr>
          <p:cNvSpPr txBox="1"/>
          <p:nvPr/>
        </p:nvSpPr>
        <p:spPr>
          <a:xfrm>
            <a:off x="4446156" y="3476610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1,86 M€</a:t>
            </a:r>
          </a:p>
        </p:txBody>
      </p:sp>
      <p:sp>
        <p:nvSpPr>
          <p:cNvPr id="183" name="Shape 1350">
            <a:extLst>
              <a:ext uri="{FF2B5EF4-FFF2-40B4-BE49-F238E27FC236}">
                <a16:creationId xmlns:a16="http://schemas.microsoft.com/office/drawing/2014/main" id="{539359A4-D22B-4563-90F7-BD47B3C685E7}"/>
              </a:ext>
            </a:extLst>
          </p:cNvPr>
          <p:cNvSpPr>
            <a:spLocks noChangeAspect="1"/>
          </p:cNvSpPr>
          <p:nvPr/>
        </p:nvSpPr>
        <p:spPr>
          <a:xfrm rot="13795263">
            <a:off x="8256113" y="1234378"/>
            <a:ext cx="411986" cy="48564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79018677-E573-4DD3-A73A-53CDBB58623C}"/>
              </a:ext>
            </a:extLst>
          </p:cNvPr>
          <p:cNvSpPr txBox="1"/>
          <p:nvPr/>
        </p:nvSpPr>
        <p:spPr>
          <a:xfrm>
            <a:off x="6728638" y="1409869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39,50 M€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10A4131F-D33F-460C-ABE4-1D14FE3165D4}"/>
              </a:ext>
            </a:extLst>
          </p:cNvPr>
          <p:cNvSpPr txBox="1"/>
          <p:nvPr/>
        </p:nvSpPr>
        <p:spPr>
          <a:xfrm>
            <a:off x="6728638" y="1897996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13,00 M€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3C45318B-DFDC-4E6C-86F1-499DD5695FE9}"/>
              </a:ext>
            </a:extLst>
          </p:cNvPr>
          <p:cNvSpPr txBox="1"/>
          <p:nvPr/>
        </p:nvSpPr>
        <p:spPr>
          <a:xfrm>
            <a:off x="6728638" y="2431590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17,80 M€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1F90094E-B667-45FD-BD6E-96D6A86EFE91}"/>
              </a:ext>
            </a:extLst>
          </p:cNvPr>
          <p:cNvSpPr txBox="1"/>
          <p:nvPr/>
        </p:nvSpPr>
        <p:spPr>
          <a:xfrm>
            <a:off x="6728638" y="2952742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6,69 M€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204BCA95-20FF-4AB4-9D04-CD7192F5E28B}"/>
              </a:ext>
            </a:extLst>
          </p:cNvPr>
          <p:cNvSpPr txBox="1"/>
          <p:nvPr/>
        </p:nvSpPr>
        <p:spPr>
          <a:xfrm>
            <a:off x="6728638" y="3476610"/>
            <a:ext cx="113538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1,74 M€</a:t>
            </a: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08F3E14D-AF60-42FA-860C-4FE68A2505D5}"/>
              </a:ext>
            </a:extLst>
          </p:cNvPr>
          <p:cNvSpPr txBox="1"/>
          <p:nvPr/>
        </p:nvSpPr>
        <p:spPr>
          <a:xfrm>
            <a:off x="518400" y="3861261"/>
            <a:ext cx="8352000" cy="468335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C4BF3843-69DA-4003-9B01-5787F29076E2}"/>
              </a:ext>
            </a:extLst>
          </p:cNvPr>
          <p:cNvSpPr txBox="1"/>
          <p:nvPr/>
        </p:nvSpPr>
        <p:spPr>
          <a:xfrm>
            <a:off x="1195425" y="3893688"/>
            <a:ext cx="1188000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Capacità amministrativa</a:t>
            </a:r>
          </a:p>
        </p:txBody>
      </p:sp>
      <p:grpSp>
        <p:nvGrpSpPr>
          <p:cNvPr id="284" name="Group 283">
            <a:extLst>
              <a:ext uri="{FF2B5EF4-FFF2-40B4-BE49-F238E27FC236}">
                <a16:creationId xmlns:a16="http://schemas.microsoft.com/office/drawing/2014/main" id="{F699F87B-E0DC-4547-96A3-299EC1D9E51B}"/>
              </a:ext>
            </a:extLst>
          </p:cNvPr>
          <p:cNvGrpSpPr>
            <a:grpSpLocks noChangeAspect="1"/>
          </p:cNvGrpSpPr>
          <p:nvPr/>
        </p:nvGrpSpPr>
        <p:grpSpPr>
          <a:xfrm>
            <a:off x="581838" y="3926060"/>
            <a:ext cx="501191" cy="450068"/>
            <a:chOff x="6634255" y="5156722"/>
            <a:chExt cx="865590" cy="777297"/>
          </a:xfrm>
          <a:solidFill>
            <a:srgbClr val="219965"/>
          </a:solidFill>
        </p:grpSpPr>
        <p:sp>
          <p:nvSpPr>
            <p:cNvPr id="285" name="Freeform 30">
              <a:extLst>
                <a:ext uri="{FF2B5EF4-FFF2-40B4-BE49-F238E27FC236}">
                  <a16:creationId xmlns:a16="http://schemas.microsoft.com/office/drawing/2014/main" id="{BE5891CA-B358-4EB3-B2E5-C545BBF5E91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67852" y="5156722"/>
              <a:ext cx="531993" cy="534897"/>
            </a:xfrm>
            <a:custGeom>
              <a:avLst/>
              <a:gdLst>
                <a:gd name="T0" fmla="*/ 171 w 388"/>
                <a:gd name="T1" fmla="*/ 335 h 390"/>
                <a:gd name="T2" fmla="*/ 264 w 388"/>
                <a:gd name="T3" fmla="*/ 258 h 390"/>
                <a:gd name="T4" fmla="*/ 287 w 388"/>
                <a:gd name="T5" fmla="*/ 290 h 390"/>
                <a:gd name="T6" fmla="*/ 78 w 388"/>
                <a:gd name="T7" fmla="*/ 256 h 390"/>
                <a:gd name="T8" fmla="*/ 110 w 388"/>
                <a:gd name="T9" fmla="*/ 233 h 390"/>
                <a:gd name="T10" fmla="*/ 302 w 388"/>
                <a:gd name="T11" fmla="*/ 242 h 390"/>
                <a:gd name="T12" fmla="*/ 88 w 388"/>
                <a:gd name="T13" fmla="*/ 150 h 390"/>
                <a:gd name="T14" fmla="*/ 111 w 388"/>
                <a:gd name="T15" fmla="*/ 182 h 390"/>
                <a:gd name="T16" fmla="*/ 142 w 388"/>
                <a:gd name="T17" fmla="*/ 187 h 390"/>
                <a:gd name="T18" fmla="*/ 202 w 388"/>
                <a:gd name="T19" fmla="*/ 143 h 390"/>
                <a:gd name="T20" fmla="*/ 277 w 388"/>
                <a:gd name="T21" fmla="*/ 161 h 390"/>
                <a:gd name="T22" fmla="*/ 135 w 388"/>
                <a:gd name="T23" fmla="*/ 80 h 390"/>
                <a:gd name="T24" fmla="*/ 158 w 388"/>
                <a:gd name="T25" fmla="*/ 111 h 390"/>
                <a:gd name="T26" fmla="*/ 184 w 388"/>
                <a:gd name="T27" fmla="*/ 80 h 390"/>
                <a:gd name="T28" fmla="*/ 216 w 388"/>
                <a:gd name="T29" fmla="*/ 57 h 390"/>
                <a:gd name="T30" fmla="*/ 222 w 388"/>
                <a:gd name="T31" fmla="*/ 23 h 390"/>
                <a:gd name="T32" fmla="*/ 261 w 388"/>
                <a:gd name="T33" fmla="*/ 12 h 390"/>
                <a:gd name="T34" fmla="*/ 293 w 388"/>
                <a:gd name="T35" fmla="*/ 28 h 390"/>
                <a:gd name="T36" fmla="*/ 313 w 388"/>
                <a:gd name="T37" fmla="*/ 69 h 390"/>
                <a:gd name="T38" fmla="*/ 339 w 388"/>
                <a:gd name="T39" fmla="*/ 100 h 390"/>
                <a:gd name="T40" fmla="*/ 375 w 388"/>
                <a:gd name="T41" fmla="*/ 126 h 390"/>
                <a:gd name="T42" fmla="*/ 385 w 388"/>
                <a:gd name="T43" fmla="*/ 161 h 390"/>
                <a:gd name="T44" fmla="*/ 368 w 388"/>
                <a:gd name="T45" fmla="*/ 203 h 390"/>
                <a:gd name="T46" fmla="*/ 385 w 388"/>
                <a:gd name="T47" fmla="*/ 237 h 390"/>
                <a:gd name="T48" fmla="*/ 373 w 388"/>
                <a:gd name="T49" fmla="*/ 269 h 390"/>
                <a:gd name="T50" fmla="*/ 336 w 388"/>
                <a:gd name="T51" fmla="*/ 296 h 390"/>
                <a:gd name="T52" fmla="*/ 309 w 388"/>
                <a:gd name="T53" fmla="*/ 326 h 390"/>
                <a:gd name="T54" fmla="*/ 288 w 388"/>
                <a:gd name="T55" fmla="*/ 366 h 390"/>
                <a:gd name="T56" fmla="*/ 256 w 388"/>
                <a:gd name="T57" fmla="*/ 380 h 390"/>
                <a:gd name="T58" fmla="*/ 211 w 388"/>
                <a:gd name="T59" fmla="*/ 369 h 390"/>
                <a:gd name="T60" fmla="*/ 171 w 388"/>
                <a:gd name="T61" fmla="*/ 368 h 390"/>
                <a:gd name="T62" fmla="*/ 146 w 388"/>
                <a:gd name="T63" fmla="*/ 384 h 390"/>
                <a:gd name="T64" fmla="*/ 114 w 388"/>
                <a:gd name="T65" fmla="*/ 350 h 390"/>
                <a:gd name="T66" fmla="*/ 81 w 388"/>
                <a:gd name="T67" fmla="*/ 328 h 390"/>
                <a:gd name="T68" fmla="*/ 38 w 388"/>
                <a:gd name="T69" fmla="*/ 313 h 390"/>
                <a:gd name="T70" fmla="*/ 19 w 388"/>
                <a:gd name="T71" fmla="*/ 283 h 390"/>
                <a:gd name="T72" fmla="*/ 24 w 388"/>
                <a:gd name="T73" fmla="*/ 237 h 390"/>
                <a:gd name="T74" fmla="*/ 19 w 388"/>
                <a:gd name="T75" fmla="*/ 198 h 390"/>
                <a:gd name="T76" fmla="*/ 1 w 388"/>
                <a:gd name="T77" fmla="*/ 165 h 390"/>
                <a:gd name="T78" fmla="*/ 29 w 388"/>
                <a:gd name="T79" fmla="*/ 138 h 390"/>
                <a:gd name="T80" fmla="*/ 45 w 388"/>
                <a:gd name="T81" fmla="*/ 102 h 390"/>
                <a:gd name="T82" fmla="*/ 55 w 388"/>
                <a:gd name="T83" fmla="*/ 57 h 390"/>
                <a:gd name="T84" fmla="*/ 83 w 388"/>
                <a:gd name="T85" fmla="*/ 35 h 390"/>
                <a:gd name="T86" fmla="*/ 128 w 388"/>
                <a:gd name="T87" fmla="*/ 33 h 390"/>
                <a:gd name="T88" fmla="*/ 167 w 388"/>
                <a:gd name="T89" fmla="*/ 23 h 390"/>
                <a:gd name="T90" fmla="*/ 207 w 388"/>
                <a:gd name="T91" fmla="*/ 1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88" h="390">
                  <a:moveTo>
                    <a:pt x="180" y="280"/>
                  </a:moveTo>
                  <a:cubicBezTo>
                    <a:pt x="165" y="278"/>
                    <a:pt x="151" y="288"/>
                    <a:pt x="148" y="304"/>
                  </a:cubicBezTo>
                  <a:cubicBezTo>
                    <a:pt x="146" y="319"/>
                    <a:pt x="156" y="333"/>
                    <a:pt x="171" y="335"/>
                  </a:cubicBezTo>
                  <a:cubicBezTo>
                    <a:pt x="186" y="338"/>
                    <a:pt x="201" y="327"/>
                    <a:pt x="203" y="312"/>
                  </a:cubicBezTo>
                  <a:cubicBezTo>
                    <a:pt x="205" y="297"/>
                    <a:pt x="195" y="283"/>
                    <a:pt x="180" y="280"/>
                  </a:cubicBezTo>
                  <a:close/>
                  <a:moveTo>
                    <a:pt x="264" y="258"/>
                  </a:moveTo>
                  <a:cubicBezTo>
                    <a:pt x="248" y="256"/>
                    <a:pt x="234" y="266"/>
                    <a:pt x="232" y="281"/>
                  </a:cubicBezTo>
                  <a:cubicBezTo>
                    <a:pt x="229" y="296"/>
                    <a:pt x="240" y="311"/>
                    <a:pt x="255" y="313"/>
                  </a:cubicBezTo>
                  <a:cubicBezTo>
                    <a:pt x="270" y="315"/>
                    <a:pt x="284" y="305"/>
                    <a:pt x="287" y="290"/>
                  </a:cubicBezTo>
                  <a:cubicBezTo>
                    <a:pt x="289" y="275"/>
                    <a:pt x="279" y="260"/>
                    <a:pt x="264" y="258"/>
                  </a:cubicBezTo>
                  <a:close/>
                  <a:moveTo>
                    <a:pt x="110" y="233"/>
                  </a:moveTo>
                  <a:cubicBezTo>
                    <a:pt x="95" y="231"/>
                    <a:pt x="80" y="241"/>
                    <a:pt x="78" y="256"/>
                  </a:cubicBezTo>
                  <a:cubicBezTo>
                    <a:pt x="75" y="271"/>
                    <a:pt x="86" y="286"/>
                    <a:pt x="101" y="288"/>
                  </a:cubicBezTo>
                  <a:cubicBezTo>
                    <a:pt x="116" y="291"/>
                    <a:pt x="130" y="280"/>
                    <a:pt x="133" y="265"/>
                  </a:cubicBezTo>
                  <a:cubicBezTo>
                    <a:pt x="135" y="250"/>
                    <a:pt x="125" y="236"/>
                    <a:pt x="110" y="233"/>
                  </a:cubicBezTo>
                  <a:close/>
                  <a:moveTo>
                    <a:pt x="311" y="187"/>
                  </a:moveTo>
                  <a:cubicBezTo>
                    <a:pt x="296" y="185"/>
                    <a:pt x="282" y="195"/>
                    <a:pt x="279" y="210"/>
                  </a:cubicBezTo>
                  <a:cubicBezTo>
                    <a:pt x="277" y="225"/>
                    <a:pt x="287" y="239"/>
                    <a:pt x="302" y="242"/>
                  </a:cubicBezTo>
                  <a:cubicBezTo>
                    <a:pt x="318" y="244"/>
                    <a:pt x="332" y="234"/>
                    <a:pt x="334" y="219"/>
                  </a:cubicBezTo>
                  <a:cubicBezTo>
                    <a:pt x="337" y="204"/>
                    <a:pt x="326" y="189"/>
                    <a:pt x="311" y="187"/>
                  </a:cubicBezTo>
                  <a:close/>
                  <a:moveTo>
                    <a:pt x="88" y="150"/>
                  </a:moveTo>
                  <a:cubicBezTo>
                    <a:pt x="72" y="147"/>
                    <a:pt x="58" y="158"/>
                    <a:pt x="56" y="173"/>
                  </a:cubicBezTo>
                  <a:cubicBezTo>
                    <a:pt x="53" y="188"/>
                    <a:pt x="64" y="202"/>
                    <a:pt x="79" y="205"/>
                  </a:cubicBezTo>
                  <a:cubicBezTo>
                    <a:pt x="94" y="207"/>
                    <a:pt x="108" y="197"/>
                    <a:pt x="111" y="182"/>
                  </a:cubicBezTo>
                  <a:cubicBezTo>
                    <a:pt x="113" y="167"/>
                    <a:pt x="103" y="152"/>
                    <a:pt x="88" y="150"/>
                  </a:cubicBezTo>
                  <a:close/>
                  <a:moveTo>
                    <a:pt x="202" y="143"/>
                  </a:moveTo>
                  <a:cubicBezTo>
                    <a:pt x="173" y="139"/>
                    <a:pt x="146" y="158"/>
                    <a:pt x="142" y="187"/>
                  </a:cubicBezTo>
                  <a:cubicBezTo>
                    <a:pt x="137" y="215"/>
                    <a:pt x="157" y="242"/>
                    <a:pt x="185" y="247"/>
                  </a:cubicBezTo>
                  <a:cubicBezTo>
                    <a:pt x="214" y="251"/>
                    <a:pt x="241" y="232"/>
                    <a:pt x="245" y="203"/>
                  </a:cubicBezTo>
                  <a:cubicBezTo>
                    <a:pt x="250" y="175"/>
                    <a:pt x="230" y="148"/>
                    <a:pt x="202" y="143"/>
                  </a:cubicBezTo>
                  <a:close/>
                  <a:moveTo>
                    <a:pt x="286" y="106"/>
                  </a:moveTo>
                  <a:cubicBezTo>
                    <a:pt x="271" y="103"/>
                    <a:pt x="257" y="114"/>
                    <a:pt x="254" y="129"/>
                  </a:cubicBezTo>
                  <a:cubicBezTo>
                    <a:pt x="252" y="144"/>
                    <a:pt x="262" y="158"/>
                    <a:pt x="277" y="161"/>
                  </a:cubicBezTo>
                  <a:cubicBezTo>
                    <a:pt x="292" y="163"/>
                    <a:pt x="307" y="153"/>
                    <a:pt x="309" y="138"/>
                  </a:cubicBezTo>
                  <a:cubicBezTo>
                    <a:pt x="312" y="123"/>
                    <a:pt x="301" y="108"/>
                    <a:pt x="286" y="106"/>
                  </a:cubicBezTo>
                  <a:close/>
                  <a:moveTo>
                    <a:pt x="135" y="80"/>
                  </a:moveTo>
                  <a:cubicBezTo>
                    <a:pt x="120" y="77"/>
                    <a:pt x="106" y="88"/>
                    <a:pt x="103" y="103"/>
                  </a:cubicBezTo>
                  <a:cubicBezTo>
                    <a:pt x="101" y="118"/>
                    <a:pt x="111" y="132"/>
                    <a:pt x="126" y="135"/>
                  </a:cubicBezTo>
                  <a:cubicBezTo>
                    <a:pt x="142" y="137"/>
                    <a:pt x="156" y="127"/>
                    <a:pt x="158" y="111"/>
                  </a:cubicBezTo>
                  <a:cubicBezTo>
                    <a:pt x="161" y="96"/>
                    <a:pt x="150" y="82"/>
                    <a:pt x="135" y="80"/>
                  </a:cubicBezTo>
                  <a:close/>
                  <a:moveTo>
                    <a:pt x="216" y="57"/>
                  </a:moveTo>
                  <a:cubicBezTo>
                    <a:pt x="200" y="55"/>
                    <a:pt x="186" y="65"/>
                    <a:pt x="184" y="80"/>
                  </a:cubicBezTo>
                  <a:cubicBezTo>
                    <a:pt x="181" y="96"/>
                    <a:pt x="192" y="110"/>
                    <a:pt x="207" y="112"/>
                  </a:cubicBezTo>
                  <a:cubicBezTo>
                    <a:pt x="222" y="115"/>
                    <a:pt x="236" y="104"/>
                    <a:pt x="239" y="89"/>
                  </a:cubicBezTo>
                  <a:cubicBezTo>
                    <a:pt x="241" y="74"/>
                    <a:pt x="231" y="60"/>
                    <a:pt x="216" y="57"/>
                  </a:cubicBezTo>
                  <a:close/>
                  <a:moveTo>
                    <a:pt x="207" y="1"/>
                  </a:moveTo>
                  <a:cubicBezTo>
                    <a:pt x="207" y="1"/>
                    <a:pt x="207" y="1"/>
                    <a:pt x="216" y="22"/>
                  </a:cubicBezTo>
                  <a:cubicBezTo>
                    <a:pt x="217" y="22"/>
                    <a:pt x="219" y="22"/>
                    <a:pt x="222" y="23"/>
                  </a:cubicBezTo>
                  <a:cubicBezTo>
                    <a:pt x="223" y="23"/>
                    <a:pt x="225" y="23"/>
                    <a:pt x="226" y="23"/>
                  </a:cubicBezTo>
                  <a:cubicBezTo>
                    <a:pt x="226" y="23"/>
                    <a:pt x="226" y="23"/>
                    <a:pt x="241" y="6"/>
                  </a:cubicBezTo>
                  <a:cubicBezTo>
                    <a:pt x="248" y="8"/>
                    <a:pt x="255" y="10"/>
                    <a:pt x="261" y="12"/>
                  </a:cubicBezTo>
                  <a:cubicBezTo>
                    <a:pt x="261" y="13"/>
                    <a:pt x="261" y="13"/>
                    <a:pt x="264" y="35"/>
                  </a:cubicBezTo>
                  <a:cubicBezTo>
                    <a:pt x="267" y="37"/>
                    <a:pt x="270" y="38"/>
                    <a:pt x="273" y="40"/>
                  </a:cubicBezTo>
                  <a:cubicBezTo>
                    <a:pt x="273" y="40"/>
                    <a:pt x="273" y="40"/>
                    <a:pt x="293" y="28"/>
                  </a:cubicBezTo>
                  <a:cubicBezTo>
                    <a:pt x="298" y="30"/>
                    <a:pt x="305" y="34"/>
                    <a:pt x="310" y="38"/>
                  </a:cubicBezTo>
                  <a:cubicBezTo>
                    <a:pt x="310" y="38"/>
                    <a:pt x="310" y="39"/>
                    <a:pt x="307" y="62"/>
                  </a:cubicBezTo>
                  <a:cubicBezTo>
                    <a:pt x="309" y="63"/>
                    <a:pt x="312" y="65"/>
                    <a:pt x="313" y="69"/>
                  </a:cubicBezTo>
                  <a:cubicBezTo>
                    <a:pt x="313" y="69"/>
                    <a:pt x="313" y="68"/>
                    <a:pt x="336" y="62"/>
                  </a:cubicBezTo>
                  <a:cubicBezTo>
                    <a:pt x="340" y="67"/>
                    <a:pt x="345" y="72"/>
                    <a:pt x="349" y="77"/>
                  </a:cubicBezTo>
                  <a:cubicBezTo>
                    <a:pt x="349" y="77"/>
                    <a:pt x="349" y="78"/>
                    <a:pt x="339" y="100"/>
                  </a:cubicBezTo>
                  <a:cubicBezTo>
                    <a:pt x="341" y="101"/>
                    <a:pt x="343" y="105"/>
                    <a:pt x="344" y="108"/>
                  </a:cubicBezTo>
                  <a:cubicBezTo>
                    <a:pt x="344" y="108"/>
                    <a:pt x="344" y="108"/>
                    <a:pt x="368" y="107"/>
                  </a:cubicBezTo>
                  <a:cubicBezTo>
                    <a:pt x="371" y="114"/>
                    <a:pt x="373" y="120"/>
                    <a:pt x="375" y="126"/>
                  </a:cubicBezTo>
                  <a:cubicBezTo>
                    <a:pt x="375" y="126"/>
                    <a:pt x="375" y="126"/>
                    <a:pt x="361" y="143"/>
                  </a:cubicBezTo>
                  <a:cubicBezTo>
                    <a:pt x="362" y="146"/>
                    <a:pt x="363" y="150"/>
                    <a:pt x="364" y="153"/>
                  </a:cubicBezTo>
                  <a:cubicBezTo>
                    <a:pt x="364" y="153"/>
                    <a:pt x="364" y="153"/>
                    <a:pt x="385" y="161"/>
                  </a:cubicBezTo>
                  <a:cubicBezTo>
                    <a:pt x="387" y="167"/>
                    <a:pt x="387" y="174"/>
                    <a:pt x="388" y="180"/>
                  </a:cubicBezTo>
                  <a:cubicBezTo>
                    <a:pt x="388" y="180"/>
                    <a:pt x="387" y="180"/>
                    <a:pt x="368" y="192"/>
                  </a:cubicBezTo>
                  <a:cubicBezTo>
                    <a:pt x="369" y="197"/>
                    <a:pt x="368" y="200"/>
                    <a:pt x="368" y="203"/>
                  </a:cubicBezTo>
                  <a:cubicBezTo>
                    <a:pt x="368" y="203"/>
                    <a:pt x="368" y="203"/>
                    <a:pt x="388" y="216"/>
                  </a:cubicBezTo>
                  <a:cubicBezTo>
                    <a:pt x="387" y="219"/>
                    <a:pt x="387" y="222"/>
                    <a:pt x="386" y="226"/>
                  </a:cubicBezTo>
                  <a:cubicBezTo>
                    <a:pt x="386" y="229"/>
                    <a:pt x="385" y="232"/>
                    <a:pt x="385" y="237"/>
                  </a:cubicBezTo>
                  <a:cubicBezTo>
                    <a:pt x="361" y="242"/>
                    <a:pt x="361" y="242"/>
                    <a:pt x="361" y="242"/>
                  </a:cubicBezTo>
                  <a:cubicBezTo>
                    <a:pt x="361" y="245"/>
                    <a:pt x="360" y="249"/>
                    <a:pt x="358" y="252"/>
                  </a:cubicBezTo>
                  <a:cubicBezTo>
                    <a:pt x="358" y="252"/>
                    <a:pt x="359" y="252"/>
                    <a:pt x="373" y="269"/>
                  </a:cubicBezTo>
                  <a:cubicBezTo>
                    <a:pt x="371" y="276"/>
                    <a:pt x="369" y="282"/>
                    <a:pt x="364" y="289"/>
                  </a:cubicBezTo>
                  <a:cubicBezTo>
                    <a:pt x="364" y="289"/>
                    <a:pt x="364" y="289"/>
                    <a:pt x="342" y="288"/>
                  </a:cubicBezTo>
                  <a:cubicBezTo>
                    <a:pt x="340" y="291"/>
                    <a:pt x="338" y="293"/>
                    <a:pt x="336" y="296"/>
                  </a:cubicBezTo>
                  <a:cubicBezTo>
                    <a:pt x="336" y="296"/>
                    <a:pt x="336" y="296"/>
                    <a:pt x="345" y="317"/>
                  </a:cubicBezTo>
                  <a:cubicBezTo>
                    <a:pt x="341" y="322"/>
                    <a:pt x="337" y="327"/>
                    <a:pt x="332" y="333"/>
                  </a:cubicBezTo>
                  <a:cubicBezTo>
                    <a:pt x="332" y="333"/>
                    <a:pt x="332" y="332"/>
                    <a:pt x="309" y="326"/>
                  </a:cubicBezTo>
                  <a:cubicBezTo>
                    <a:pt x="308" y="327"/>
                    <a:pt x="304" y="330"/>
                    <a:pt x="302" y="332"/>
                  </a:cubicBezTo>
                  <a:cubicBezTo>
                    <a:pt x="302" y="332"/>
                    <a:pt x="302" y="333"/>
                    <a:pt x="305" y="355"/>
                  </a:cubicBezTo>
                  <a:cubicBezTo>
                    <a:pt x="300" y="359"/>
                    <a:pt x="293" y="362"/>
                    <a:pt x="288" y="366"/>
                  </a:cubicBezTo>
                  <a:cubicBezTo>
                    <a:pt x="288" y="366"/>
                    <a:pt x="288" y="366"/>
                    <a:pt x="268" y="354"/>
                  </a:cubicBezTo>
                  <a:cubicBezTo>
                    <a:pt x="266" y="355"/>
                    <a:pt x="263" y="356"/>
                    <a:pt x="260" y="357"/>
                  </a:cubicBezTo>
                  <a:cubicBezTo>
                    <a:pt x="260" y="357"/>
                    <a:pt x="260" y="357"/>
                    <a:pt x="256" y="380"/>
                  </a:cubicBezTo>
                  <a:cubicBezTo>
                    <a:pt x="250" y="382"/>
                    <a:pt x="242" y="384"/>
                    <a:pt x="236" y="386"/>
                  </a:cubicBezTo>
                  <a:cubicBezTo>
                    <a:pt x="236" y="386"/>
                    <a:pt x="235" y="386"/>
                    <a:pt x="221" y="367"/>
                  </a:cubicBezTo>
                  <a:cubicBezTo>
                    <a:pt x="217" y="368"/>
                    <a:pt x="214" y="369"/>
                    <a:pt x="211" y="369"/>
                  </a:cubicBezTo>
                  <a:cubicBezTo>
                    <a:pt x="211" y="369"/>
                    <a:pt x="211" y="369"/>
                    <a:pt x="201" y="389"/>
                  </a:cubicBezTo>
                  <a:cubicBezTo>
                    <a:pt x="195" y="390"/>
                    <a:pt x="187" y="390"/>
                    <a:pt x="180" y="389"/>
                  </a:cubicBezTo>
                  <a:cubicBezTo>
                    <a:pt x="180" y="389"/>
                    <a:pt x="180" y="389"/>
                    <a:pt x="171" y="368"/>
                  </a:cubicBezTo>
                  <a:cubicBezTo>
                    <a:pt x="170" y="368"/>
                    <a:pt x="168" y="368"/>
                    <a:pt x="167" y="367"/>
                  </a:cubicBezTo>
                  <a:cubicBezTo>
                    <a:pt x="164" y="367"/>
                    <a:pt x="162" y="367"/>
                    <a:pt x="161" y="366"/>
                  </a:cubicBezTo>
                  <a:cubicBezTo>
                    <a:pt x="161" y="366"/>
                    <a:pt x="161" y="367"/>
                    <a:pt x="146" y="384"/>
                  </a:cubicBezTo>
                  <a:cubicBezTo>
                    <a:pt x="139" y="382"/>
                    <a:pt x="132" y="380"/>
                    <a:pt x="127" y="377"/>
                  </a:cubicBezTo>
                  <a:cubicBezTo>
                    <a:pt x="127" y="377"/>
                    <a:pt x="126" y="377"/>
                    <a:pt x="123" y="354"/>
                  </a:cubicBezTo>
                  <a:cubicBezTo>
                    <a:pt x="120" y="354"/>
                    <a:pt x="117" y="352"/>
                    <a:pt x="114" y="350"/>
                  </a:cubicBezTo>
                  <a:cubicBezTo>
                    <a:pt x="114" y="350"/>
                    <a:pt x="114" y="350"/>
                    <a:pt x="94" y="363"/>
                  </a:cubicBezTo>
                  <a:cubicBezTo>
                    <a:pt x="89" y="359"/>
                    <a:pt x="82" y="355"/>
                    <a:pt x="77" y="352"/>
                  </a:cubicBezTo>
                  <a:cubicBezTo>
                    <a:pt x="77" y="352"/>
                    <a:pt x="77" y="351"/>
                    <a:pt x="81" y="328"/>
                  </a:cubicBezTo>
                  <a:cubicBezTo>
                    <a:pt x="78" y="326"/>
                    <a:pt x="77" y="325"/>
                    <a:pt x="74" y="323"/>
                  </a:cubicBezTo>
                  <a:cubicBezTo>
                    <a:pt x="74" y="323"/>
                    <a:pt x="74" y="323"/>
                    <a:pt x="51" y="328"/>
                  </a:cubicBezTo>
                  <a:cubicBezTo>
                    <a:pt x="47" y="323"/>
                    <a:pt x="42" y="318"/>
                    <a:pt x="38" y="313"/>
                  </a:cubicBezTo>
                  <a:cubicBezTo>
                    <a:pt x="38" y="313"/>
                    <a:pt x="38" y="312"/>
                    <a:pt x="48" y="292"/>
                  </a:cubicBezTo>
                  <a:cubicBezTo>
                    <a:pt x="47" y="289"/>
                    <a:pt x="44" y="285"/>
                    <a:pt x="43" y="284"/>
                  </a:cubicBezTo>
                  <a:cubicBezTo>
                    <a:pt x="43" y="284"/>
                    <a:pt x="43" y="284"/>
                    <a:pt x="19" y="283"/>
                  </a:cubicBezTo>
                  <a:cubicBezTo>
                    <a:pt x="17" y="276"/>
                    <a:pt x="14" y="270"/>
                    <a:pt x="12" y="264"/>
                  </a:cubicBezTo>
                  <a:cubicBezTo>
                    <a:pt x="12" y="264"/>
                    <a:pt x="12" y="263"/>
                    <a:pt x="26" y="247"/>
                  </a:cubicBezTo>
                  <a:cubicBezTo>
                    <a:pt x="25" y="243"/>
                    <a:pt x="24" y="240"/>
                    <a:pt x="24" y="237"/>
                  </a:cubicBezTo>
                  <a:cubicBezTo>
                    <a:pt x="24" y="237"/>
                    <a:pt x="23" y="237"/>
                    <a:pt x="2" y="231"/>
                  </a:cubicBezTo>
                  <a:cubicBezTo>
                    <a:pt x="0" y="223"/>
                    <a:pt x="0" y="217"/>
                    <a:pt x="0" y="210"/>
                  </a:cubicBezTo>
                  <a:cubicBezTo>
                    <a:pt x="0" y="210"/>
                    <a:pt x="0" y="209"/>
                    <a:pt x="19" y="198"/>
                  </a:cubicBezTo>
                  <a:cubicBezTo>
                    <a:pt x="18" y="195"/>
                    <a:pt x="19" y="190"/>
                    <a:pt x="20" y="187"/>
                  </a:cubicBezTo>
                  <a:cubicBezTo>
                    <a:pt x="20" y="187"/>
                    <a:pt x="19" y="187"/>
                    <a:pt x="1" y="175"/>
                  </a:cubicBezTo>
                  <a:cubicBezTo>
                    <a:pt x="0" y="171"/>
                    <a:pt x="0" y="168"/>
                    <a:pt x="1" y="165"/>
                  </a:cubicBezTo>
                  <a:cubicBezTo>
                    <a:pt x="1" y="161"/>
                    <a:pt x="2" y="158"/>
                    <a:pt x="4" y="155"/>
                  </a:cubicBezTo>
                  <a:cubicBezTo>
                    <a:pt x="4" y="155"/>
                    <a:pt x="4" y="155"/>
                    <a:pt x="26" y="148"/>
                  </a:cubicBezTo>
                  <a:cubicBezTo>
                    <a:pt x="26" y="145"/>
                    <a:pt x="27" y="142"/>
                    <a:pt x="29" y="138"/>
                  </a:cubicBezTo>
                  <a:cubicBezTo>
                    <a:pt x="29" y="138"/>
                    <a:pt x="29" y="138"/>
                    <a:pt x="14" y="121"/>
                  </a:cubicBezTo>
                  <a:cubicBezTo>
                    <a:pt x="16" y="115"/>
                    <a:pt x="19" y="108"/>
                    <a:pt x="23" y="103"/>
                  </a:cubicBezTo>
                  <a:cubicBezTo>
                    <a:pt x="23" y="103"/>
                    <a:pt x="23" y="103"/>
                    <a:pt x="45" y="102"/>
                  </a:cubicBezTo>
                  <a:cubicBezTo>
                    <a:pt x="47" y="99"/>
                    <a:pt x="49" y="97"/>
                    <a:pt x="51" y="94"/>
                  </a:cubicBezTo>
                  <a:cubicBezTo>
                    <a:pt x="51" y="94"/>
                    <a:pt x="51" y="94"/>
                    <a:pt x="42" y="73"/>
                  </a:cubicBezTo>
                  <a:cubicBezTo>
                    <a:pt x="46" y="68"/>
                    <a:pt x="51" y="63"/>
                    <a:pt x="55" y="57"/>
                  </a:cubicBezTo>
                  <a:cubicBezTo>
                    <a:pt x="55" y="57"/>
                    <a:pt x="55" y="57"/>
                    <a:pt x="78" y="65"/>
                  </a:cubicBezTo>
                  <a:cubicBezTo>
                    <a:pt x="80" y="63"/>
                    <a:pt x="83" y="60"/>
                    <a:pt x="85" y="59"/>
                  </a:cubicBezTo>
                  <a:cubicBezTo>
                    <a:pt x="85" y="59"/>
                    <a:pt x="85" y="59"/>
                    <a:pt x="83" y="35"/>
                  </a:cubicBezTo>
                  <a:cubicBezTo>
                    <a:pt x="88" y="31"/>
                    <a:pt x="94" y="28"/>
                    <a:pt x="99" y="24"/>
                  </a:cubicBezTo>
                  <a:cubicBezTo>
                    <a:pt x="99" y="24"/>
                    <a:pt x="99" y="24"/>
                    <a:pt x="119" y="38"/>
                  </a:cubicBezTo>
                  <a:cubicBezTo>
                    <a:pt x="123" y="35"/>
                    <a:pt x="124" y="34"/>
                    <a:pt x="128" y="33"/>
                  </a:cubicBezTo>
                  <a:cubicBezTo>
                    <a:pt x="128" y="33"/>
                    <a:pt x="128" y="33"/>
                    <a:pt x="131" y="10"/>
                  </a:cubicBezTo>
                  <a:cubicBezTo>
                    <a:pt x="138" y="8"/>
                    <a:pt x="145" y="6"/>
                    <a:pt x="151" y="6"/>
                  </a:cubicBezTo>
                  <a:cubicBezTo>
                    <a:pt x="151" y="6"/>
                    <a:pt x="152" y="6"/>
                    <a:pt x="167" y="23"/>
                  </a:cubicBezTo>
                  <a:cubicBezTo>
                    <a:pt x="170" y="22"/>
                    <a:pt x="173" y="22"/>
                    <a:pt x="176" y="21"/>
                  </a:cubicBezTo>
                  <a:cubicBezTo>
                    <a:pt x="176" y="21"/>
                    <a:pt x="176" y="21"/>
                    <a:pt x="186" y="1"/>
                  </a:cubicBezTo>
                  <a:cubicBezTo>
                    <a:pt x="193" y="0"/>
                    <a:pt x="200" y="0"/>
                    <a:pt x="207" y="1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>
                <a:latin typeface="+mj-lt"/>
              </a:endParaRPr>
            </a:p>
          </p:txBody>
        </p:sp>
        <p:sp>
          <p:nvSpPr>
            <p:cNvPr id="286" name="Freeform 32">
              <a:extLst>
                <a:ext uri="{FF2B5EF4-FFF2-40B4-BE49-F238E27FC236}">
                  <a16:creationId xmlns:a16="http://schemas.microsoft.com/office/drawing/2014/main" id="{8EC93631-17AD-4A4C-944E-BADC64C6B4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59912" y="5186397"/>
              <a:ext cx="312473" cy="313080"/>
            </a:xfrm>
            <a:custGeom>
              <a:avLst/>
              <a:gdLst>
                <a:gd name="T0" fmla="*/ 73 w 436"/>
                <a:gd name="T1" fmla="*/ 235 h 437"/>
                <a:gd name="T2" fmla="*/ 363 w 436"/>
                <a:gd name="T3" fmla="*/ 202 h 437"/>
                <a:gd name="T4" fmla="*/ 196 w 436"/>
                <a:gd name="T5" fmla="*/ 1 h 437"/>
                <a:gd name="T6" fmla="*/ 232 w 436"/>
                <a:gd name="T7" fmla="*/ 23 h 437"/>
                <a:gd name="T8" fmla="*/ 259 w 436"/>
                <a:gd name="T9" fmla="*/ 4 h 437"/>
                <a:gd name="T10" fmla="*/ 286 w 436"/>
                <a:gd name="T11" fmla="*/ 35 h 437"/>
                <a:gd name="T12" fmla="*/ 318 w 436"/>
                <a:gd name="T13" fmla="*/ 23 h 437"/>
                <a:gd name="T14" fmla="*/ 336 w 436"/>
                <a:gd name="T15" fmla="*/ 62 h 437"/>
                <a:gd name="T16" fmla="*/ 369 w 436"/>
                <a:gd name="T17" fmla="*/ 59 h 437"/>
                <a:gd name="T18" fmla="*/ 375 w 436"/>
                <a:gd name="T19" fmla="*/ 100 h 437"/>
                <a:gd name="T20" fmla="*/ 407 w 436"/>
                <a:gd name="T21" fmla="*/ 109 h 437"/>
                <a:gd name="T22" fmla="*/ 401 w 436"/>
                <a:gd name="T23" fmla="*/ 149 h 437"/>
                <a:gd name="T24" fmla="*/ 431 w 436"/>
                <a:gd name="T25" fmla="*/ 167 h 437"/>
                <a:gd name="T26" fmla="*/ 436 w 436"/>
                <a:gd name="T27" fmla="*/ 190 h 437"/>
                <a:gd name="T28" fmla="*/ 414 w 436"/>
                <a:gd name="T29" fmla="*/ 216 h 437"/>
                <a:gd name="T30" fmla="*/ 434 w 436"/>
                <a:gd name="T31" fmla="*/ 252 h 437"/>
                <a:gd name="T32" fmla="*/ 407 w 436"/>
                <a:gd name="T33" fmla="*/ 271 h 437"/>
                <a:gd name="T34" fmla="*/ 417 w 436"/>
                <a:gd name="T35" fmla="*/ 311 h 437"/>
                <a:gd name="T36" fmla="*/ 385 w 436"/>
                <a:gd name="T37" fmla="*/ 322 h 437"/>
                <a:gd name="T38" fmla="*/ 383 w 436"/>
                <a:gd name="T39" fmla="*/ 363 h 437"/>
                <a:gd name="T40" fmla="*/ 349 w 436"/>
                <a:gd name="T41" fmla="*/ 364 h 437"/>
                <a:gd name="T42" fmla="*/ 335 w 436"/>
                <a:gd name="T43" fmla="*/ 404 h 437"/>
                <a:gd name="T44" fmla="*/ 303 w 436"/>
                <a:gd name="T45" fmla="*/ 395 h 437"/>
                <a:gd name="T46" fmla="*/ 278 w 436"/>
                <a:gd name="T47" fmla="*/ 429 h 437"/>
                <a:gd name="T48" fmla="*/ 256 w 436"/>
                <a:gd name="T49" fmla="*/ 411 h 437"/>
                <a:gd name="T50" fmla="*/ 240 w 436"/>
                <a:gd name="T51" fmla="*/ 436 h 437"/>
                <a:gd name="T52" fmla="*/ 204 w 436"/>
                <a:gd name="T53" fmla="*/ 414 h 437"/>
                <a:gd name="T54" fmla="*/ 177 w 436"/>
                <a:gd name="T55" fmla="*/ 434 h 437"/>
                <a:gd name="T56" fmla="*/ 149 w 436"/>
                <a:gd name="T57" fmla="*/ 403 h 437"/>
                <a:gd name="T58" fmla="*/ 118 w 436"/>
                <a:gd name="T59" fmla="*/ 414 h 437"/>
                <a:gd name="T60" fmla="*/ 101 w 436"/>
                <a:gd name="T61" fmla="*/ 377 h 437"/>
                <a:gd name="T62" fmla="*/ 67 w 436"/>
                <a:gd name="T63" fmla="*/ 378 h 437"/>
                <a:gd name="T64" fmla="*/ 61 w 436"/>
                <a:gd name="T65" fmla="*/ 337 h 437"/>
                <a:gd name="T66" fmla="*/ 29 w 436"/>
                <a:gd name="T67" fmla="*/ 330 h 437"/>
                <a:gd name="T68" fmla="*/ 35 w 436"/>
                <a:gd name="T69" fmla="*/ 288 h 437"/>
                <a:gd name="T70" fmla="*/ 7 w 436"/>
                <a:gd name="T71" fmla="*/ 272 h 437"/>
                <a:gd name="T72" fmla="*/ 2 w 436"/>
                <a:gd name="T73" fmla="*/ 249 h 437"/>
                <a:gd name="T74" fmla="*/ 22 w 436"/>
                <a:gd name="T75" fmla="*/ 221 h 437"/>
                <a:gd name="T76" fmla="*/ 2 w 436"/>
                <a:gd name="T77" fmla="*/ 186 h 437"/>
                <a:gd name="T78" fmla="*/ 29 w 436"/>
                <a:gd name="T79" fmla="*/ 166 h 437"/>
                <a:gd name="T80" fmla="*/ 19 w 436"/>
                <a:gd name="T81" fmla="*/ 126 h 437"/>
                <a:gd name="T82" fmla="*/ 51 w 436"/>
                <a:gd name="T83" fmla="*/ 117 h 437"/>
                <a:gd name="T84" fmla="*/ 53 w 436"/>
                <a:gd name="T85" fmla="*/ 74 h 437"/>
                <a:gd name="T86" fmla="*/ 87 w 436"/>
                <a:gd name="T87" fmla="*/ 73 h 437"/>
                <a:gd name="T88" fmla="*/ 101 w 436"/>
                <a:gd name="T89" fmla="*/ 35 h 437"/>
                <a:gd name="T90" fmla="*/ 133 w 436"/>
                <a:gd name="T91" fmla="*/ 42 h 437"/>
                <a:gd name="T92" fmla="*/ 159 w 436"/>
                <a:gd name="T93" fmla="*/ 8 h 437"/>
                <a:gd name="T94" fmla="*/ 182 w 436"/>
                <a:gd name="T95" fmla="*/ 26 h 437"/>
                <a:gd name="T96" fmla="*/ 196 w 436"/>
                <a:gd name="T97" fmla="*/ 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36" h="437">
                  <a:moveTo>
                    <a:pt x="201" y="74"/>
                  </a:moveTo>
                  <a:cubicBezTo>
                    <a:pt x="121" y="83"/>
                    <a:pt x="64" y="155"/>
                    <a:pt x="73" y="235"/>
                  </a:cubicBezTo>
                  <a:cubicBezTo>
                    <a:pt x="82" y="315"/>
                    <a:pt x="155" y="373"/>
                    <a:pt x="235" y="363"/>
                  </a:cubicBezTo>
                  <a:cubicBezTo>
                    <a:pt x="315" y="354"/>
                    <a:pt x="372" y="282"/>
                    <a:pt x="363" y="202"/>
                  </a:cubicBezTo>
                  <a:cubicBezTo>
                    <a:pt x="354" y="122"/>
                    <a:pt x="281" y="64"/>
                    <a:pt x="201" y="74"/>
                  </a:cubicBezTo>
                  <a:close/>
                  <a:moveTo>
                    <a:pt x="196" y="1"/>
                  </a:moveTo>
                  <a:cubicBezTo>
                    <a:pt x="204" y="0"/>
                    <a:pt x="212" y="0"/>
                    <a:pt x="219" y="0"/>
                  </a:cubicBezTo>
                  <a:cubicBezTo>
                    <a:pt x="219" y="0"/>
                    <a:pt x="219" y="0"/>
                    <a:pt x="232" y="23"/>
                  </a:cubicBezTo>
                  <a:cubicBezTo>
                    <a:pt x="236" y="24"/>
                    <a:pt x="239" y="23"/>
                    <a:pt x="242" y="24"/>
                  </a:cubicBezTo>
                  <a:cubicBezTo>
                    <a:pt x="242" y="24"/>
                    <a:pt x="242" y="24"/>
                    <a:pt x="259" y="4"/>
                  </a:cubicBezTo>
                  <a:cubicBezTo>
                    <a:pt x="266" y="5"/>
                    <a:pt x="274" y="7"/>
                    <a:pt x="282" y="9"/>
                  </a:cubicBezTo>
                  <a:cubicBezTo>
                    <a:pt x="282" y="9"/>
                    <a:pt x="282" y="9"/>
                    <a:pt x="286" y="35"/>
                  </a:cubicBezTo>
                  <a:cubicBezTo>
                    <a:pt x="290" y="36"/>
                    <a:pt x="294" y="37"/>
                    <a:pt x="296" y="39"/>
                  </a:cubicBezTo>
                  <a:cubicBezTo>
                    <a:pt x="296" y="39"/>
                    <a:pt x="296" y="39"/>
                    <a:pt x="318" y="23"/>
                  </a:cubicBezTo>
                  <a:cubicBezTo>
                    <a:pt x="324" y="27"/>
                    <a:pt x="331" y="31"/>
                    <a:pt x="337" y="35"/>
                  </a:cubicBezTo>
                  <a:cubicBezTo>
                    <a:pt x="337" y="35"/>
                    <a:pt x="337" y="35"/>
                    <a:pt x="336" y="62"/>
                  </a:cubicBezTo>
                  <a:cubicBezTo>
                    <a:pt x="338" y="64"/>
                    <a:pt x="341" y="66"/>
                    <a:pt x="344" y="69"/>
                  </a:cubicBezTo>
                  <a:cubicBezTo>
                    <a:pt x="344" y="69"/>
                    <a:pt x="344" y="69"/>
                    <a:pt x="369" y="59"/>
                  </a:cubicBezTo>
                  <a:cubicBezTo>
                    <a:pt x="375" y="65"/>
                    <a:pt x="379" y="71"/>
                    <a:pt x="384" y="77"/>
                  </a:cubicBezTo>
                  <a:cubicBezTo>
                    <a:pt x="384" y="77"/>
                    <a:pt x="384" y="77"/>
                    <a:pt x="375" y="100"/>
                  </a:cubicBezTo>
                  <a:cubicBezTo>
                    <a:pt x="377" y="103"/>
                    <a:pt x="379" y="106"/>
                    <a:pt x="382" y="109"/>
                  </a:cubicBezTo>
                  <a:cubicBezTo>
                    <a:pt x="382" y="109"/>
                    <a:pt x="382" y="109"/>
                    <a:pt x="407" y="109"/>
                  </a:cubicBezTo>
                  <a:cubicBezTo>
                    <a:pt x="411" y="115"/>
                    <a:pt x="415" y="123"/>
                    <a:pt x="417" y="129"/>
                  </a:cubicBezTo>
                  <a:cubicBezTo>
                    <a:pt x="417" y="129"/>
                    <a:pt x="417" y="129"/>
                    <a:pt x="401" y="149"/>
                  </a:cubicBezTo>
                  <a:cubicBezTo>
                    <a:pt x="404" y="154"/>
                    <a:pt x="404" y="157"/>
                    <a:pt x="405" y="160"/>
                  </a:cubicBezTo>
                  <a:cubicBezTo>
                    <a:pt x="405" y="160"/>
                    <a:pt x="405" y="160"/>
                    <a:pt x="431" y="167"/>
                  </a:cubicBezTo>
                  <a:cubicBezTo>
                    <a:pt x="432" y="170"/>
                    <a:pt x="433" y="173"/>
                    <a:pt x="434" y="178"/>
                  </a:cubicBezTo>
                  <a:cubicBezTo>
                    <a:pt x="434" y="181"/>
                    <a:pt x="435" y="185"/>
                    <a:pt x="436" y="190"/>
                  </a:cubicBezTo>
                  <a:cubicBezTo>
                    <a:pt x="413" y="204"/>
                    <a:pt x="413" y="204"/>
                    <a:pt x="413" y="204"/>
                  </a:cubicBezTo>
                  <a:cubicBezTo>
                    <a:pt x="414" y="207"/>
                    <a:pt x="415" y="212"/>
                    <a:pt x="414" y="216"/>
                  </a:cubicBezTo>
                  <a:cubicBezTo>
                    <a:pt x="414" y="216"/>
                    <a:pt x="414" y="216"/>
                    <a:pt x="436" y="228"/>
                  </a:cubicBezTo>
                  <a:cubicBezTo>
                    <a:pt x="436" y="237"/>
                    <a:pt x="436" y="243"/>
                    <a:pt x="434" y="252"/>
                  </a:cubicBezTo>
                  <a:cubicBezTo>
                    <a:pt x="434" y="252"/>
                    <a:pt x="434" y="252"/>
                    <a:pt x="410" y="260"/>
                  </a:cubicBezTo>
                  <a:cubicBezTo>
                    <a:pt x="409" y="264"/>
                    <a:pt x="408" y="267"/>
                    <a:pt x="407" y="271"/>
                  </a:cubicBezTo>
                  <a:cubicBezTo>
                    <a:pt x="407" y="271"/>
                    <a:pt x="407" y="271"/>
                    <a:pt x="424" y="289"/>
                  </a:cubicBezTo>
                  <a:cubicBezTo>
                    <a:pt x="422" y="297"/>
                    <a:pt x="420" y="304"/>
                    <a:pt x="417" y="311"/>
                  </a:cubicBezTo>
                  <a:cubicBezTo>
                    <a:pt x="417" y="311"/>
                    <a:pt x="417" y="311"/>
                    <a:pt x="390" y="313"/>
                  </a:cubicBezTo>
                  <a:cubicBezTo>
                    <a:pt x="389" y="315"/>
                    <a:pt x="386" y="319"/>
                    <a:pt x="385" y="322"/>
                  </a:cubicBezTo>
                  <a:cubicBezTo>
                    <a:pt x="385" y="322"/>
                    <a:pt x="385" y="322"/>
                    <a:pt x="396" y="345"/>
                  </a:cubicBezTo>
                  <a:cubicBezTo>
                    <a:pt x="392" y="351"/>
                    <a:pt x="387" y="357"/>
                    <a:pt x="383" y="363"/>
                  </a:cubicBezTo>
                  <a:cubicBezTo>
                    <a:pt x="383" y="363"/>
                    <a:pt x="383" y="363"/>
                    <a:pt x="357" y="358"/>
                  </a:cubicBezTo>
                  <a:cubicBezTo>
                    <a:pt x="355" y="360"/>
                    <a:pt x="352" y="362"/>
                    <a:pt x="349" y="364"/>
                  </a:cubicBezTo>
                  <a:cubicBezTo>
                    <a:pt x="349" y="364"/>
                    <a:pt x="349" y="364"/>
                    <a:pt x="354" y="390"/>
                  </a:cubicBezTo>
                  <a:cubicBezTo>
                    <a:pt x="349" y="395"/>
                    <a:pt x="341" y="400"/>
                    <a:pt x="335" y="404"/>
                  </a:cubicBezTo>
                  <a:cubicBezTo>
                    <a:pt x="335" y="404"/>
                    <a:pt x="335" y="404"/>
                    <a:pt x="312" y="390"/>
                  </a:cubicBezTo>
                  <a:cubicBezTo>
                    <a:pt x="309" y="392"/>
                    <a:pt x="306" y="395"/>
                    <a:pt x="303" y="395"/>
                  </a:cubicBezTo>
                  <a:cubicBezTo>
                    <a:pt x="303" y="395"/>
                    <a:pt x="303" y="395"/>
                    <a:pt x="300" y="421"/>
                  </a:cubicBezTo>
                  <a:cubicBezTo>
                    <a:pt x="293" y="424"/>
                    <a:pt x="286" y="427"/>
                    <a:pt x="278" y="429"/>
                  </a:cubicBezTo>
                  <a:cubicBezTo>
                    <a:pt x="278" y="429"/>
                    <a:pt x="278" y="429"/>
                    <a:pt x="260" y="410"/>
                  </a:cubicBezTo>
                  <a:cubicBezTo>
                    <a:pt x="259" y="410"/>
                    <a:pt x="257" y="411"/>
                    <a:pt x="256" y="411"/>
                  </a:cubicBezTo>
                  <a:cubicBezTo>
                    <a:pt x="252" y="412"/>
                    <a:pt x="251" y="412"/>
                    <a:pt x="249" y="412"/>
                  </a:cubicBezTo>
                  <a:cubicBezTo>
                    <a:pt x="249" y="412"/>
                    <a:pt x="249" y="412"/>
                    <a:pt x="240" y="436"/>
                  </a:cubicBezTo>
                  <a:cubicBezTo>
                    <a:pt x="232" y="437"/>
                    <a:pt x="224" y="437"/>
                    <a:pt x="217" y="437"/>
                  </a:cubicBezTo>
                  <a:cubicBezTo>
                    <a:pt x="217" y="437"/>
                    <a:pt x="217" y="437"/>
                    <a:pt x="204" y="414"/>
                  </a:cubicBezTo>
                  <a:cubicBezTo>
                    <a:pt x="201" y="415"/>
                    <a:pt x="197" y="414"/>
                    <a:pt x="194" y="413"/>
                  </a:cubicBezTo>
                  <a:cubicBezTo>
                    <a:pt x="194" y="413"/>
                    <a:pt x="194" y="413"/>
                    <a:pt x="177" y="434"/>
                  </a:cubicBezTo>
                  <a:cubicBezTo>
                    <a:pt x="170" y="432"/>
                    <a:pt x="162" y="431"/>
                    <a:pt x="154" y="429"/>
                  </a:cubicBezTo>
                  <a:cubicBezTo>
                    <a:pt x="154" y="429"/>
                    <a:pt x="154" y="429"/>
                    <a:pt x="149" y="403"/>
                  </a:cubicBezTo>
                  <a:cubicBezTo>
                    <a:pt x="146" y="402"/>
                    <a:pt x="144" y="400"/>
                    <a:pt x="140" y="399"/>
                  </a:cubicBezTo>
                  <a:cubicBezTo>
                    <a:pt x="140" y="399"/>
                    <a:pt x="140" y="399"/>
                    <a:pt x="118" y="414"/>
                  </a:cubicBezTo>
                  <a:cubicBezTo>
                    <a:pt x="112" y="410"/>
                    <a:pt x="105" y="406"/>
                    <a:pt x="99" y="402"/>
                  </a:cubicBezTo>
                  <a:cubicBezTo>
                    <a:pt x="99" y="402"/>
                    <a:pt x="99" y="402"/>
                    <a:pt x="101" y="377"/>
                  </a:cubicBezTo>
                  <a:cubicBezTo>
                    <a:pt x="98" y="374"/>
                    <a:pt x="95" y="371"/>
                    <a:pt x="93" y="370"/>
                  </a:cubicBezTo>
                  <a:cubicBezTo>
                    <a:pt x="93" y="370"/>
                    <a:pt x="93" y="370"/>
                    <a:pt x="67" y="378"/>
                  </a:cubicBezTo>
                  <a:cubicBezTo>
                    <a:pt x="63" y="372"/>
                    <a:pt x="57" y="366"/>
                    <a:pt x="52" y="361"/>
                  </a:cubicBezTo>
                  <a:cubicBezTo>
                    <a:pt x="52" y="361"/>
                    <a:pt x="52" y="361"/>
                    <a:pt x="61" y="337"/>
                  </a:cubicBezTo>
                  <a:cubicBezTo>
                    <a:pt x="59" y="334"/>
                    <a:pt x="57" y="331"/>
                    <a:pt x="54" y="328"/>
                  </a:cubicBezTo>
                  <a:cubicBezTo>
                    <a:pt x="54" y="328"/>
                    <a:pt x="54" y="328"/>
                    <a:pt x="29" y="330"/>
                  </a:cubicBezTo>
                  <a:cubicBezTo>
                    <a:pt x="25" y="322"/>
                    <a:pt x="22" y="316"/>
                    <a:pt x="19" y="308"/>
                  </a:cubicBezTo>
                  <a:cubicBezTo>
                    <a:pt x="19" y="308"/>
                    <a:pt x="19" y="308"/>
                    <a:pt x="35" y="288"/>
                  </a:cubicBezTo>
                  <a:cubicBezTo>
                    <a:pt x="33" y="285"/>
                    <a:pt x="32" y="280"/>
                    <a:pt x="31" y="277"/>
                  </a:cubicBezTo>
                  <a:cubicBezTo>
                    <a:pt x="31" y="277"/>
                    <a:pt x="31" y="277"/>
                    <a:pt x="7" y="272"/>
                  </a:cubicBezTo>
                  <a:cubicBezTo>
                    <a:pt x="4" y="267"/>
                    <a:pt x="3" y="264"/>
                    <a:pt x="3" y="260"/>
                  </a:cubicBezTo>
                  <a:cubicBezTo>
                    <a:pt x="2" y="256"/>
                    <a:pt x="1" y="252"/>
                    <a:pt x="2" y="249"/>
                  </a:cubicBezTo>
                  <a:cubicBezTo>
                    <a:pt x="2" y="249"/>
                    <a:pt x="2" y="249"/>
                    <a:pt x="23" y="233"/>
                  </a:cubicBezTo>
                  <a:cubicBezTo>
                    <a:pt x="22" y="230"/>
                    <a:pt x="22" y="227"/>
                    <a:pt x="22" y="221"/>
                  </a:cubicBezTo>
                  <a:cubicBezTo>
                    <a:pt x="22" y="221"/>
                    <a:pt x="22" y="221"/>
                    <a:pt x="0" y="209"/>
                  </a:cubicBezTo>
                  <a:cubicBezTo>
                    <a:pt x="0" y="202"/>
                    <a:pt x="0" y="194"/>
                    <a:pt x="2" y="186"/>
                  </a:cubicBezTo>
                  <a:cubicBezTo>
                    <a:pt x="2" y="186"/>
                    <a:pt x="2" y="186"/>
                    <a:pt x="26" y="177"/>
                  </a:cubicBezTo>
                  <a:cubicBezTo>
                    <a:pt x="27" y="173"/>
                    <a:pt x="28" y="170"/>
                    <a:pt x="29" y="166"/>
                  </a:cubicBezTo>
                  <a:cubicBezTo>
                    <a:pt x="29" y="166"/>
                    <a:pt x="29" y="166"/>
                    <a:pt x="12" y="148"/>
                  </a:cubicBezTo>
                  <a:cubicBezTo>
                    <a:pt x="14" y="141"/>
                    <a:pt x="17" y="133"/>
                    <a:pt x="19" y="126"/>
                  </a:cubicBezTo>
                  <a:cubicBezTo>
                    <a:pt x="19" y="126"/>
                    <a:pt x="19" y="126"/>
                    <a:pt x="46" y="126"/>
                  </a:cubicBezTo>
                  <a:cubicBezTo>
                    <a:pt x="47" y="122"/>
                    <a:pt x="50" y="118"/>
                    <a:pt x="51" y="117"/>
                  </a:cubicBezTo>
                  <a:cubicBezTo>
                    <a:pt x="51" y="117"/>
                    <a:pt x="51" y="117"/>
                    <a:pt x="40" y="92"/>
                  </a:cubicBezTo>
                  <a:cubicBezTo>
                    <a:pt x="44" y="86"/>
                    <a:pt x="49" y="80"/>
                    <a:pt x="53" y="74"/>
                  </a:cubicBezTo>
                  <a:cubicBezTo>
                    <a:pt x="53" y="74"/>
                    <a:pt x="53" y="74"/>
                    <a:pt x="80" y="81"/>
                  </a:cubicBezTo>
                  <a:cubicBezTo>
                    <a:pt x="82" y="77"/>
                    <a:pt x="84" y="75"/>
                    <a:pt x="87" y="73"/>
                  </a:cubicBezTo>
                  <a:cubicBezTo>
                    <a:pt x="87" y="73"/>
                    <a:pt x="87" y="73"/>
                    <a:pt x="82" y="47"/>
                  </a:cubicBezTo>
                  <a:cubicBezTo>
                    <a:pt x="87" y="42"/>
                    <a:pt x="95" y="37"/>
                    <a:pt x="101" y="35"/>
                  </a:cubicBezTo>
                  <a:cubicBezTo>
                    <a:pt x="101" y="35"/>
                    <a:pt x="101" y="35"/>
                    <a:pt x="124" y="47"/>
                  </a:cubicBezTo>
                  <a:cubicBezTo>
                    <a:pt x="127" y="45"/>
                    <a:pt x="130" y="44"/>
                    <a:pt x="133" y="42"/>
                  </a:cubicBezTo>
                  <a:cubicBezTo>
                    <a:pt x="133" y="42"/>
                    <a:pt x="133" y="42"/>
                    <a:pt x="136" y="16"/>
                  </a:cubicBezTo>
                  <a:cubicBezTo>
                    <a:pt x="143" y="13"/>
                    <a:pt x="150" y="10"/>
                    <a:pt x="159" y="8"/>
                  </a:cubicBezTo>
                  <a:cubicBezTo>
                    <a:pt x="159" y="8"/>
                    <a:pt x="159" y="8"/>
                    <a:pt x="176" y="27"/>
                  </a:cubicBezTo>
                  <a:cubicBezTo>
                    <a:pt x="177" y="27"/>
                    <a:pt x="179" y="26"/>
                    <a:pt x="182" y="26"/>
                  </a:cubicBezTo>
                  <a:cubicBezTo>
                    <a:pt x="184" y="26"/>
                    <a:pt x="185" y="25"/>
                    <a:pt x="187" y="25"/>
                  </a:cubicBezTo>
                  <a:cubicBezTo>
                    <a:pt x="187" y="25"/>
                    <a:pt x="187" y="25"/>
                    <a:pt x="196" y="1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>
                <a:latin typeface="+mj-lt"/>
              </a:endParaRPr>
            </a:p>
          </p:txBody>
        </p:sp>
        <p:sp>
          <p:nvSpPr>
            <p:cNvPr id="287" name="Freeform 36">
              <a:extLst>
                <a:ext uri="{FF2B5EF4-FFF2-40B4-BE49-F238E27FC236}">
                  <a16:creationId xmlns:a16="http://schemas.microsoft.com/office/drawing/2014/main" id="{FF78E7D1-30EC-44D8-B9C1-ABA5C867296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34255" y="5504803"/>
              <a:ext cx="432209" cy="429216"/>
            </a:xfrm>
            <a:custGeom>
              <a:avLst/>
              <a:gdLst>
                <a:gd name="T0" fmla="*/ 293 w 428"/>
                <a:gd name="T1" fmla="*/ 326 h 425"/>
                <a:gd name="T2" fmla="*/ 173 w 428"/>
                <a:gd name="T3" fmla="*/ 337 h 425"/>
                <a:gd name="T4" fmla="*/ 142 w 428"/>
                <a:gd name="T5" fmla="*/ 299 h 425"/>
                <a:gd name="T6" fmla="*/ 149 w 428"/>
                <a:gd name="T7" fmla="*/ 290 h 425"/>
                <a:gd name="T8" fmla="*/ 313 w 428"/>
                <a:gd name="T9" fmla="*/ 228 h 425"/>
                <a:gd name="T10" fmla="*/ 257 w 428"/>
                <a:gd name="T11" fmla="*/ 298 h 425"/>
                <a:gd name="T12" fmla="*/ 313 w 428"/>
                <a:gd name="T13" fmla="*/ 228 h 425"/>
                <a:gd name="T14" fmla="*/ 219 w 428"/>
                <a:gd name="T15" fmla="*/ 272 h 425"/>
                <a:gd name="T16" fmla="*/ 328 w 428"/>
                <a:gd name="T17" fmla="*/ 133 h 425"/>
                <a:gd name="T18" fmla="*/ 339 w 428"/>
                <a:gd name="T19" fmla="*/ 253 h 425"/>
                <a:gd name="T20" fmla="*/ 328 w 428"/>
                <a:gd name="T21" fmla="*/ 133 h 425"/>
                <a:gd name="T22" fmla="*/ 101 w 428"/>
                <a:gd name="T23" fmla="*/ 292 h 425"/>
                <a:gd name="T24" fmla="*/ 89 w 428"/>
                <a:gd name="T25" fmla="*/ 171 h 425"/>
                <a:gd name="T26" fmla="*/ 126 w 428"/>
                <a:gd name="T27" fmla="*/ 142 h 425"/>
                <a:gd name="T28" fmla="*/ 135 w 428"/>
                <a:gd name="T29" fmla="*/ 149 h 425"/>
                <a:gd name="T30" fmla="*/ 166 w 428"/>
                <a:gd name="T31" fmla="*/ 115 h 425"/>
                <a:gd name="T32" fmla="*/ 238 w 428"/>
                <a:gd name="T33" fmla="*/ 118 h 425"/>
                <a:gd name="T34" fmla="*/ 307 w 428"/>
                <a:gd name="T35" fmla="*/ 174 h 425"/>
                <a:gd name="T36" fmla="*/ 199 w 428"/>
                <a:gd name="T37" fmla="*/ 61 h 425"/>
                <a:gd name="T38" fmla="*/ 201 w 428"/>
                <a:gd name="T39" fmla="*/ 77 h 425"/>
                <a:gd name="T40" fmla="*/ 199 w 428"/>
                <a:gd name="T41" fmla="*/ 61 h 425"/>
                <a:gd name="T42" fmla="*/ 208 w 428"/>
                <a:gd name="T43" fmla="*/ 21 h 425"/>
                <a:gd name="T44" fmla="*/ 232 w 428"/>
                <a:gd name="T45" fmla="*/ 0 h 425"/>
                <a:gd name="T46" fmla="*/ 273 w 428"/>
                <a:gd name="T47" fmla="*/ 30 h 425"/>
                <a:gd name="T48" fmla="*/ 313 w 428"/>
                <a:gd name="T49" fmla="*/ 48 h 425"/>
                <a:gd name="T50" fmla="*/ 361 w 428"/>
                <a:gd name="T51" fmla="*/ 58 h 425"/>
                <a:gd name="T52" fmla="*/ 387 w 428"/>
                <a:gd name="T53" fmla="*/ 87 h 425"/>
                <a:gd name="T54" fmla="*/ 391 w 428"/>
                <a:gd name="T55" fmla="*/ 137 h 425"/>
                <a:gd name="T56" fmla="*/ 402 w 428"/>
                <a:gd name="T57" fmla="*/ 179 h 425"/>
                <a:gd name="T58" fmla="*/ 428 w 428"/>
                <a:gd name="T59" fmla="*/ 213 h 425"/>
                <a:gd name="T60" fmla="*/ 402 w 428"/>
                <a:gd name="T61" fmla="*/ 245 h 425"/>
                <a:gd name="T62" fmla="*/ 391 w 428"/>
                <a:gd name="T63" fmla="*/ 287 h 425"/>
                <a:gd name="T64" fmla="*/ 387 w 428"/>
                <a:gd name="T65" fmla="*/ 338 h 425"/>
                <a:gd name="T66" fmla="*/ 361 w 428"/>
                <a:gd name="T67" fmla="*/ 367 h 425"/>
                <a:gd name="T68" fmla="*/ 313 w 428"/>
                <a:gd name="T69" fmla="*/ 376 h 425"/>
                <a:gd name="T70" fmla="*/ 273 w 428"/>
                <a:gd name="T71" fmla="*/ 394 h 425"/>
                <a:gd name="T72" fmla="*/ 232 w 428"/>
                <a:gd name="T73" fmla="*/ 425 h 425"/>
                <a:gd name="T74" fmla="*/ 208 w 428"/>
                <a:gd name="T75" fmla="*/ 404 h 425"/>
                <a:gd name="T76" fmla="*/ 164 w 428"/>
                <a:gd name="T77" fmla="*/ 397 h 425"/>
                <a:gd name="T78" fmla="*/ 114 w 428"/>
                <a:gd name="T79" fmla="*/ 402 h 425"/>
                <a:gd name="T80" fmla="*/ 82 w 428"/>
                <a:gd name="T81" fmla="*/ 381 h 425"/>
                <a:gd name="T82" fmla="*/ 66 w 428"/>
                <a:gd name="T83" fmla="*/ 334 h 425"/>
                <a:gd name="T84" fmla="*/ 42 w 428"/>
                <a:gd name="T85" fmla="*/ 297 h 425"/>
                <a:gd name="T86" fmla="*/ 6 w 428"/>
                <a:gd name="T87" fmla="*/ 262 h 425"/>
                <a:gd name="T88" fmla="*/ 1 w 428"/>
                <a:gd name="T89" fmla="*/ 224 h 425"/>
                <a:gd name="T90" fmla="*/ 24 w 428"/>
                <a:gd name="T91" fmla="*/ 190 h 425"/>
                <a:gd name="T92" fmla="*/ 12 w 428"/>
                <a:gd name="T93" fmla="*/ 142 h 425"/>
                <a:gd name="T94" fmla="*/ 29 w 428"/>
                <a:gd name="T95" fmla="*/ 106 h 425"/>
                <a:gd name="T96" fmla="*/ 72 w 428"/>
                <a:gd name="T97" fmla="*/ 84 h 425"/>
                <a:gd name="T98" fmla="*/ 106 w 428"/>
                <a:gd name="T99" fmla="*/ 55 h 425"/>
                <a:gd name="T100" fmla="*/ 135 w 428"/>
                <a:gd name="T101" fmla="*/ 14 h 425"/>
                <a:gd name="T102" fmla="*/ 172 w 428"/>
                <a:gd name="T103" fmla="*/ 3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28" h="425">
                  <a:moveTo>
                    <a:pt x="157" y="339"/>
                  </a:moveTo>
                  <a:cubicBezTo>
                    <a:pt x="159" y="356"/>
                    <a:pt x="191" y="367"/>
                    <a:pt x="228" y="363"/>
                  </a:cubicBezTo>
                  <a:cubicBezTo>
                    <a:pt x="266" y="360"/>
                    <a:pt x="295" y="343"/>
                    <a:pt x="293" y="326"/>
                  </a:cubicBezTo>
                  <a:cubicBezTo>
                    <a:pt x="277" y="327"/>
                    <a:pt x="277" y="327"/>
                    <a:pt x="277" y="327"/>
                  </a:cubicBezTo>
                  <a:cubicBezTo>
                    <a:pt x="278" y="336"/>
                    <a:pt x="255" y="345"/>
                    <a:pt x="227" y="348"/>
                  </a:cubicBezTo>
                  <a:cubicBezTo>
                    <a:pt x="198" y="351"/>
                    <a:pt x="174" y="346"/>
                    <a:pt x="173" y="337"/>
                  </a:cubicBezTo>
                  <a:lnTo>
                    <a:pt x="157" y="339"/>
                  </a:lnTo>
                  <a:close/>
                  <a:moveTo>
                    <a:pt x="118" y="249"/>
                  </a:moveTo>
                  <a:cubicBezTo>
                    <a:pt x="110" y="259"/>
                    <a:pt x="121" y="281"/>
                    <a:pt x="142" y="299"/>
                  </a:cubicBezTo>
                  <a:cubicBezTo>
                    <a:pt x="164" y="316"/>
                    <a:pt x="188" y="322"/>
                    <a:pt x="196" y="312"/>
                  </a:cubicBezTo>
                  <a:cubicBezTo>
                    <a:pt x="187" y="305"/>
                    <a:pt x="187" y="305"/>
                    <a:pt x="187" y="305"/>
                  </a:cubicBezTo>
                  <a:cubicBezTo>
                    <a:pt x="183" y="310"/>
                    <a:pt x="166" y="303"/>
                    <a:pt x="149" y="290"/>
                  </a:cubicBezTo>
                  <a:cubicBezTo>
                    <a:pt x="133" y="276"/>
                    <a:pt x="123" y="261"/>
                    <a:pt x="127" y="256"/>
                  </a:cubicBezTo>
                  <a:lnTo>
                    <a:pt x="118" y="249"/>
                  </a:lnTo>
                  <a:close/>
                  <a:moveTo>
                    <a:pt x="313" y="228"/>
                  </a:moveTo>
                  <a:cubicBezTo>
                    <a:pt x="306" y="237"/>
                    <a:pt x="306" y="237"/>
                    <a:pt x="306" y="237"/>
                  </a:cubicBezTo>
                  <a:cubicBezTo>
                    <a:pt x="311" y="241"/>
                    <a:pt x="304" y="258"/>
                    <a:pt x="290" y="275"/>
                  </a:cubicBezTo>
                  <a:cubicBezTo>
                    <a:pt x="277" y="291"/>
                    <a:pt x="262" y="302"/>
                    <a:pt x="257" y="29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60" y="314"/>
                    <a:pt x="282" y="303"/>
                    <a:pt x="299" y="282"/>
                  </a:cubicBezTo>
                  <a:cubicBezTo>
                    <a:pt x="317" y="260"/>
                    <a:pt x="323" y="236"/>
                    <a:pt x="313" y="228"/>
                  </a:cubicBezTo>
                  <a:close/>
                  <a:moveTo>
                    <a:pt x="208" y="152"/>
                  </a:moveTo>
                  <a:cubicBezTo>
                    <a:pt x="175" y="156"/>
                    <a:pt x="151" y="185"/>
                    <a:pt x="154" y="218"/>
                  </a:cubicBezTo>
                  <a:cubicBezTo>
                    <a:pt x="157" y="251"/>
                    <a:pt x="186" y="275"/>
                    <a:pt x="219" y="272"/>
                  </a:cubicBezTo>
                  <a:cubicBezTo>
                    <a:pt x="252" y="269"/>
                    <a:pt x="276" y="239"/>
                    <a:pt x="273" y="207"/>
                  </a:cubicBezTo>
                  <a:cubicBezTo>
                    <a:pt x="270" y="174"/>
                    <a:pt x="241" y="149"/>
                    <a:pt x="208" y="152"/>
                  </a:cubicBezTo>
                  <a:close/>
                  <a:moveTo>
                    <a:pt x="328" y="133"/>
                  </a:moveTo>
                  <a:cubicBezTo>
                    <a:pt x="329" y="148"/>
                    <a:pt x="329" y="148"/>
                    <a:pt x="329" y="148"/>
                  </a:cubicBezTo>
                  <a:cubicBezTo>
                    <a:pt x="338" y="147"/>
                    <a:pt x="347" y="170"/>
                    <a:pt x="350" y="199"/>
                  </a:cubicBezTo>
                  <a:cubicBezTo>
                    <a:pt x="352" y="228"/>
                    <a:pt x="348" y="252"/>
                    <a:pt x="339" y="253"/>
                  </a:cubicBezTo>
                  <a:cubicBezTo>
                    <a:pt x="341" y="269"/>
                    <a:pt x="341" y="269"/>
                    <a:pt x="341" y="269"/>
                  </a:cubicBezTo>
                  <a:cubicBezTo>
                    <a:pt x="358" y="267"/>
                    <a:pt x="369" y="235"/>
                    <a:pt x="365" y="198"/>
                  </a:cubicBezTo>
                  <a:cubicBezTo>
                    <a:pt x="361" y="160"/>
                    <a:pt x="345" y="131"/>
                    <a:pt x="328" y="133"/>
                  </a:cubicBezTo>
                  <a:close/>
                  <a:moveTo>
                    <a:pt x="88" y="156"/>
                  </a:moveTo>
                  <a:cubicBezTo>
                    <a:pt x="71" y="157"/>
                    <a:pt x="60" y="189"/>
                    <a:pt x="63" y="227"/>
                  </a:cubicBezTo>
                  <a:cubicBezTo>
                    <a:pt x="67" y="264"/>
                    <a:pt x="84" y="293"/>
                    <a:pt x="101" y="292"/>
                  </a:cubicBezTo>
                  <a:cubicBezTo>
                    <a:pt x="99" y="276"/>
                    <a:pt x="99" y="276"/>
                    <a:pt x="99" y="276"/>
                  </a:cubicBezTo>
                  <a:cubicBezTo>
                    <a:pt x="91" y="277"/>
                    <a:pt x="82" y="254"/>
                    <a:pt x="79" y="225"/>
                  </a:cubicBezTo>
                  <a:cubicBezTo>
                    <a:pt x="76" y="196"/>
                    <a:pt x="81" y="172"/>
                    <a:pt x="89" y="171"/>
                  </a:cubicBezTo>
                  <a:lnTo>
                    <a:pt x="88" y="156"/>
                  </a:lnTo>
                  <a:close/>
                  <a:moveTo>
                    <a:pt x="166" y="115"/>
                  </a:moveTo>
                  <a:cubicBezTo>
                    <a:pt x="155" y="115"/>
                    <a:pt x="139" y="126"/>
                    <a:pt x="126" y="142"/>
                  </a:cubicBezTo>
                  <a:cubicBezTo>
                    <a:pt x="109" y="163"/>
                    <a:pt x="102" y="187"/>
                    <a:pt x="112" y="195"/>
                  </a:cubicBezTo>
                  <a:cubicBezTo>
                    <a:pt x="119" y="186"/>
                    <a:pt x="119" y="186"/>
                    <a:pt x="119" y="186"/>
                  </a:cubicBezTo>
                  <a:cubicBezTo>
                    <a:pt x="115" y="182"/>
                    <a:pt x="121" y="166"/>
                    <a:pt x="135" y="149"/>
                  </a:cubicBezTo>
                  <a:cubicBezTo>
                    <a:pt x="148" y="132"/>
                    <a:pt x="163" y="122"/>
                    <a:pt x="168" y="126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3" y="115"/>
                    <a:pt x="169" y="114"/>
                    <a:pt x="166" y="115"/>
                  </a:cubicBezTo>
                  <a:close/>
                  <a:moveTo>
                    <a:pt x="237" y="107"/>
                  </a:moveTo>
                  <a:cubicBezTo>
                    <a:pt x="234" y="107"/>
                    <a:pt x="231" y="109"/>
                    <a:pt x="229" y="111"/>
                  </a:cubicBezTo>
                  <a:cubicBezTo>
                    <a:pt x="238" y="118"/>
                    <a:pt x="238" y="118"/>
                    <a:pt x="238" y="118"/>
                  </a:cubicBezTo>
                  <a:cubicBezTo>
                    <a:pt x="242" y="113"/>
                    <a:pt x="258" y="120"/>
                    <a:pt x="275" y="134"/>
                  </a:cubicBezTo>
                  <a:cubicBezTo>
                    <a:pt x="292" y="147"/>
                    <a:pt x="302" y="162"/>
                    <a:pt x="298" y="167"/>
                  </a:cubicBezTo>
                  <a:cubicBezTo>
                    <a:pt x="307" y="174"/>
                    <a:pt x="307" y="174"/>
                    <a:pt x="307" y="174"/>
                  </a:cubicBezTo>
                  <a:cubicBezTo>
                    <a:pt x="315" y="164"/>
                    <a:pt x="304" y="142"/>
                    <a:pt x="282" y="125"/>
                  </a:cubicBezTo>
                  <a:cubicBezTo>
                    <a:pt x="266" y="112"/>
                    <a:pt x="249" y="105"/>
                    <a:pt x="237" y="107"/>
                  </a:cubicBezTo>
                  <a:close/>
                  <a:moveTo>
                    <a:pt x="199" y="61"/>
                  </a:moveTo>
                  <a:cubicBezTo>
                    <a:pt x="162" y="65"/>
                    <a:pt x="133" y="82"/>
                    <a:pt x="134" y="99"/>
                  </a:cubicBezTo>
                  <a:cubicBezTo>
                    <a:pt x="150" y="97"/>
                    <a:pt x="150" y="97"/>
                    <a:pt x="150" y="97"/>
                  </a:cubicBezTo>
                  <a:cubicBezTo>
                    <a:pt x="149" y="89"/>
                    <a:pt x="172" y="80"/>
                    <a:pt x="201" y="77"/>
                  </a:cubicBezTo>
                  <a:cubicBezTo>
                    <a:pt x="230" y="74"/>
                    <a:pt x="254" y="79"/>
                    <a:pt x="254" y="87"/>
                  </a:cubicBezTo>
                  <a:cubicBezTo>
                    <a:pt x="270" y="86"/>
                    <a:pt x="270" y="86"/>
                    <a:pt x="270" y="86"/>
                  </a:cubicBezTo>
                  <a:cubicBezTo>
                    <a:pt x="268" y="69"/>
                    <a:pt x="237" y="58"/>
                    <a:pt x="199" y="61"/>
                  </a:cubicBezTo>
                  <a:close/>
                  <a:moveTo>
                    <a:pt x="183" y="1"/>
                  </a:moveTo>
                  <a:cubicBezTo>
                    <a:pt x="187" y="0"/>
                    <a:pt x="191" y="0"/>
                    <a:pt x="195" y="0"/>
                  </a:cubicBezTo>
                  <a:cubicBezTo>
                    <a:pt x="195" y="0"/>
                    <a:pt x="195" y="0"/>
                    <a:pt x="208" y="21"/>
                  </a:cubicBezTo>
                  <a:cubicBezTo>
                    <a:pt x="210" y="21"/>
                    <a:pt x="211" y="21"/>
                    <a:pt x="214" y="21"/>
                  </a:cubicBezTo>
                  <a:cubicBezTo>
                    <a:pt x="216" y="21"/>
                    <a:pt x="218" y="21"/>
                    <a:pt x="219" y="21"/>
                  </a:cubicBezTo>
                  <a:cubicBezTo>
                    <a:pt x="219" y="21"/>
                    <a:pt x="219" y="20"/>
                    <a:pt x="232" y="0"/>
                  </a:cubicBezTo>
                  <a:cubicBezTo>
                    <a:pt x="240" y="0"/>
                    <a:pt x="248" y="1"/>
                    <a:pt x="255" y="3"/>
                  </a:cubicBezTo>
                  <a:cubicBezTo>
                    <a:pt x="255" y="3"/>
                    <a:pt x="255" y="3"/>
                    <a:pt x="263" y="27"/>
                  </a:cubicBezTo>
                  <a:cubicBezTo>
                    <a:pt x="266" y="29"/>
                    <a:pt x="269" y="29"/>
                    <a:pt x="273" y="30"/>
                  </a:cubicBezTo>
                  <a:cubicBezTo>
                    <a:pt x="273" y="30"/>
                    <a:pt x="273" y="30"/>
                    <a:pt x="292" y="14"/>
                  </a:cubicBezTo>
                  <a:cubicBezTo>
                    <a:pt x="298" y="16"/>
                    <a:pt x="306" y="19"/>
                    <a:pt x="313" y="22"/>
                  </a:cubicBezTo>
                  <a:cubicBezTo>
                    <a:pt x="313" y="22"/>
                    <a:pt x="313" y="23"/>
                    <a:pt x="313" y="48"/>
                  </a:cubicBezTo>
                  <a:cubicBezTo>
                    <a:pt x="316" y="50"/>
                    <a:pt x="319" y="51"/>
                    <a:pt x="321" y="55"/>
                  </a:cubicBezTo>
                  <a:cubicBezTo>
                    <a:pt x="321" y="55"/>
                    <a:pt x="321" y="54"/>
                    <a:pt x="345" y="43"/>
                  </a:cubicBezTo>
                  <a:cubicBezTo>
                    <a:pt x="350" y="48"/>
                    <a:pt x="357" y="53"/>
                    <a:pt x="361" y="58"/>
                  </a:cubicBezTo>
                  <a:cubicBezTo>
                    <a:pt x="361" y="58"/>
                    <a:pt x="361" y="58"/>
                    <a:pt x="355" y="84"/>
                  </a:cubicBezTo>
                  <a:cubicBezTo>
                    <a:pt x="357" y="85"/>
                    <a:pt x="360" y="89"/>
                    <a:pt x="361" y="92"/>
                  </a:cubicBezTo>
                  <a:cubicBezTo>
                    <a:pt x="361" y="92"/>
                    <a:pt x="362" y="92"/>
                    <a:pt x="387" y="87"/>
                  </a:cubicBezTo>
                  <a:cubicBezTo>
                    <a:pt x="392" y="93"/>
                    <a:pt x="395" y="100"/>
                    <a:pt x="399" y="106"/>
                  </a:cubicBezTo>
                  <a:cubicBezTo>
                    <a:pt x="399" y="106"/>
                    <a:pt x="398" y="107"/>
                    <a:pt x="386" y="127"/>
                  </a:cubicBezTo>
                  <a:cubicBezTo>
                    <a:pt x="387" y="131"/>
                    <a:pt x="389" y="134"/>
                    <a:pt x="391" y="137"/>
                  </a:cubicBezTo>
                  <a:cubicBezTo>
                    <a:pt x="391" y="137"/>
                    <a:pt x="391" y="137"/>
                    <a:pt x="415" y="142"/>
                  </a:cubicBezTo>
                  <a:cubicBezTo>
                    <a:pt x="418" y="148"/>
                    <a:pt x="420" y="156"/>
                    <a:pt x="421" y="163"/>
                  </a:cubicBezTo>
                  <a:cubicBezTo>
                    <a:pt x="421" y="163"/>
                    <a:pt x="421" y="163"/>
                    <a:pt x="402" y="179"/>
                  </a:cubicBezTo>
                  <a:cubicBezTo>
                    <a:pt x="403" y="184"/>
                    <a:pt x="403" y="187"/>
                    <a:pt x="403" y="190"/>
                  </a:cubicBezTo>
                  <a:cubicBezTo>
                    <a:pt x="403" y="190"/>
                    <a:pt x="404" y="191"/>
                    <a:pt x="428" y="202"/>
                  </a:cubicBezTo>
                  <a:cubicBezTo>
                    <a:pt x="428" y="205"/>
                    <a:pt x="428" y="208"/>
                    <a:pt x="428" y="213"/>
                  </a:cubicBezTo>
                  <a:cubicBezTo>
                    <a:pt x="428" y="216"/>
                    <a:pt x="428" y="220"/>
                    <a:pt x="428" y="224"/>
                  </a:cubicBezTo>
                  <a:cubicBezTo>
                    <a:pt x="403" y="234"/>
                    <a:pt x="403" y="234"/>
                    <a:pt x="403" y="234"/>
                  </a:cubicBezTo>
                  <a:cubicBezTo>
                    <a:pt x="403" y="237"/>
                    <a:pt x="403" y="242"/>
                    <a:pt x="402" y="245"/>
                  </a:cubicBezTo>
                  <a:cubicBezTo>
                    <a:pt x="402" y="245"/>
                    <a:pt x="402" y="246"/>
                    <a:pt x="421" y="262"/>
                  </a:cubicBezTo>
                  <a:cubicBezTo>
                    <a:pt x="420" y="270"/>
                    <a:pt x="418" y="276"/>
                    <a:pt x="415" y="284"/>
                  </a:cubicBezTo>
                  <a:cubicBezTo>
                    <a:pt x="415" y="284"/>
                    <a:pt x="414" y="284"/>
                    <a:pt x="391" y="287"/>
                  </a:cubicBezTo>
                  <a:cubicBezTo>
                    <a:pt x="389" y="291"/>
                    <a:pt x="387" y="294"/>
                    <a:pt x="386" y="297"/>
                  </a:cubicBezTo>
                  <a:cubicBezTo>
                    <a:pt x="386" y="297"/>
                    <a:pt x="386" y="297"/>
                    <a:pt x="399" y="318"/>
                  </a:cubicBezTo>
                  <a:cubicBezTo>
                    <a:pt x="395" y="325"/>
                    <a:pt x="392" y="331"/>
                    <a:pt x="387" y="338"/>
                  </a:cubicBezTo>
                  <a:cubicBezTo>
                    <a:pt x="387" y="338"/>
                    <a:pt x="387" y="338"/>
                    <a:pt x="361" y="334"/>
                  </a:cubicBezTo>
                  <a:cubicBezTo>
                    <a:pt x="360" y="336"/>
                    <a:pt x="357" y="339"/>
                    <a:pt x="355" y="342"/>
                  </a:cubicBezTo>
                  <a:cubicBezTo>
                    <a:pt x="355" y="342"/>
                    <a:pt x="355" y="343"/>
                    <a:pt x="361" y="367"/>
                  </a:cubicBezTo>
                  <a:cubicBezTo>
                    <a:pt x="357" y="372"/>
                    <a:pt x="350" y="376"/>
                    <a:pt x="345" y="381"/>
                  </a:cubicBezTo>
                  <a:cubicBezTo>
                    <a:pt x="345" y="381"/>
                    <a:pt x="345" y="381"/>
                    <a:pt x="321" y="372"/>
                  </a:cubicBezTo>
                  <a:cubicBezTo>
                    <a:pt x="319" y="373"/>
                    <a:pt x="316" y="375"/>
                    <a:pt x="313" y="376"/>
                  </a:cubicBezTo>
                  <a:cubicBezTo>
                    <a:pt x="313" y="376"/>
                    <a:pt x="313" y="377"/>
                    <a:pt x="313" y="402"/>
                  </a:cubicBezTo>
                  <a:cubicBezTo>
                    <a:pt x="306" y="405"/>
                    <a:pt x="298" y="409"/>
                    <a:pt x="292" y="412"/>
                  </a:cubicBezTo>
                  <a:cubicBezTo>
                    <a:pt x="292" y="412"/>
                    <a:pt x="292" y="412"/>
                    <a:pt x="273" y="394"/>
                  </a:cubicBezTo>
                  <a:cubicBezTo>
                    <a:pt x="269" y="396"/>
                    <a:pt x="266" y="397"/>
                    <a:pt x="263" y="397"/>
                  </a:cubicBezTo>
                  <a:cubicBezTo>
                    <a:pt x="263" y="397"/>
                    <a:pt x="263" y="398"/>
                    <a:pt x="255" y="422"/>
                  </a:cubicBezTo>
                  <a:cubicBezTo>
                    <a:pt x="248" y="423"/>
                    <a:pt x="240" y="425"/>
                    <a:pt x="232" y="425"/>
                  </a:cubicBezTo>
                  <a:cubicBezTo>
                    <a:pt x="232" y="425"/>
                    <a:pt x="232" y="425"/>
                    <a:pt x="219" y="404"/>
                  </a:cubicBezTo>
                  <a:cubicBezTo>
                    <a:pt x="218" y="404"/>
                    <a:pt x="216" y="404"/>
                    <a:pt x="214" y="404"/>
                  </a:cubicBezTo>
                  <a:cubicBezTo>
                    <a:pt x="211" y="404"/>
                    <a:pt x="210" y="404"/>
                    <a:pt x="208" y="404"/>
                  </a:cubicBezTo>
                  <a:cubicBezTo>
                    <a:pt x="208" y="404"/>
                    <a:pt x="208" y="404"/>
                    <a:pt x="195" y="425"/>
                  </a:cubicBezTo>
                  <a:cubicBezTo>
                    <a:pt x="187" y="425"/>
                    <a:pt x="179" y="423"/>
                    <a:pt x="172" y="422"/>
                  </a:cubicBezTo>
                  <a:cubicBezTo>
                    <a:pt x="172" y="422"/>
                    <a:pt x="172" y="421"/>
                    <a:pt x="164" y="397"/>
                  </a:cubicBezTo>
                  <a:cubicBezTo>
                    <a:pt x="161" y="397"/>
                    <a:pt x="158" y="396"/>
                    <a:pt x="155" y="394"/>
                  </a:cubicBezTo>
                  <a:cubicBezTo>
                    <a:pt x="155" y="394"/>
                    <a:pt x="154" y="394"/>
                    <a:pt x="135" y="412"/>
                  </a:cubicBezTo>
                  <a:cubicBezTo>
                    <a:pt x="129" y="409"/>
                    <a:pt x="121" y="405"/>
                    <a:pt x="114" y="402"/>
                  </a:cubicBezTo>
                  <a:cubicBezTo>
                    <a:pt x="114" y="402"/>
                    <a:pt x="114" y="402"/>
                    <a:pt x="114" y="376"/>
                  </a:cubicBezTo>
                  <a:cubicBezTo>
                    <a:pt x="111" y="375"/>
                    <a:pt x="109" y="373"/>
                    <a:pt x="106" y="372"/>
                  </a:cubicBezTo>
                  <a:cubicBezTo>
                    <a:pt x="106" y="372"/>
                    <a:pt x="106" y="372"/>
                    <a:pt x="82" y="381"/>
                  </a:cubicBezTo>
                  <a:cubicBezTo>
                    <a:pt x="77" y="376"/>
                    <a:pt x="71" y="372"/>
                    <a:pt x="66" y="367"/>
                  </a:cubicBezTo>
                  <a:cubicBezTo>
                    <a:pt x="66" y="367"/>
                    <a:pt x="66" y="366"/>
                    <a:pt x="72" y="342"/>
                  </a:cubicBezTo>
                  <a:cubicBezTo>
                    <a:pt x="71" y="339"/>
                    <a:pt x="67" y="336"/>
                    <a:pt x="66" y="334"/>
                  </a:cubicBezTo>
                  <a:cubicBezTo>
                    <a:pt x="66" y="334"/>
                    <a:pt x="65" y="334"/>
                    <a:pt x="40" y="338"/>
                  </a:cubicBezTo>
                  <a:cubicBezTo>
                    <a:pt x="37" y="331"/>
                    <a:pt x="32" y="325"/>
                    <a:pt x="29" y="318"/>
                  </a:cubicBezTo>
                  <a:cubicBezTo>
                    <a:pt x="29" y="318"/>
                    <a:pt x="29" y="318"/>
                    <a:pt x="42" y="297"/>
                  </a:cubicBezTo>
                  <a:cubicBezTo>
                    <a:pt x="40" y="294"/>
                    <a:pt x="38" y="291"/>
                    <a:pt x="37" y="287"/>
                  </a:cubicBezTo>
                  <a:cubicBezTo>
                    <a:pt x="37" y="287"/>
                    <a:pt x="36" y="287"/>
                    <a:pt x="12" y="284"/>
                  </a:cubicBezTo>
                  <a:cubicBezTo>
                    <a:pt x="9" y="276"/>
                    <a:pt x="8" y="270"/>
                    <a:pt x="6" y="262"/>
                  </a:cubicBezTo>
                  <a:cubicBezTo>
                    <a:pt x="6" y="262"/>
                    <a:pt x="6" y="261"/>
                    <a:pt x="25" y="245"/>
                  </a:cubicBezTo>
                  <a:cubicBezTo>
                    <a:pt x="24" y="242"/>
                    <a:pt x="24" y="237"/>
                    <a:pt x="24" y="234"/>
                  </a:cubicBezTo>
                  <a:cubicBezTo>
                    <a:pt x="24" y="234"/>
                    <a:pt x="23" y="234"/>
                    <a:pt x="1" y="224"/>
                  </a:cubicBezTo>
                  <a:cubicBezTo>
                    <a:pt x="0" y="220"/>
                    <a:pt x="0" y="216"/>
                    <a:pt x="0" y="213"/>
                  </a:cubicBezTo>
                  <a:cubicBezTo>
                    <a:pt x="0" y="208"/>
                    <a:pt x="0" y="205"/>
                    <a:pt x="1" y="202"/>
                  </a:cubicBezTo>
                  <a:cubicBezTo>
                    <a:pt x="1" y="202"/>
                    <a:pt x="1" y="202"/>
                    <a:pt x="24" y="190"/>
                  </a:cubicBezTo>
                  <a:cubicBezTo>
                    <a:pt x="24" y="187"/>
                    <a:pt x="24" y="184"/>
                    <a:pt x="25" y="179"/>
                  </a:cubicBezTo>
                  <a:cubicBezTo>
                    <a:pt x="25" y="179"/>
                    <a:pt x="25" y="179"/>
                    <a:pt x="6" y="163"/>
                  </a:cubicBezTo>
                  <a:cubicBezTo>
                    <a:pt x="8" y="156"/>
                    <a:pt x="9" y="148"/>
                    <a:pt x="12" y="142"/>
                  </a:cubicBezTo>
                  <a:cubicBezTo>
                    <a:pt x="12" y="142"/>
                    <a:pt x="13" y="142"/>
                    <a:pt x="37" y="137"/>
                  </a:cubicBezTo>
                  <a:cubicBezTo>
                    <a:pt x="38" y="134"/>
                    <a:pt x="40" y="131"/>
                    <a:pt x="42" y="127"/>
                  </a:cubicBezTo>
                  <a:cubicBezTo>
                    <a:pt x="42" y="127"/>
                    <a:pt x="41" y="127"/>
                    <a:pt x="29" y="106"/>
                  </a:cubicBezTo>
                  <a:cubicBezTo>
                    <a:pt x="32" y="100"/>
                    <a:pt x="37" y="93"/>
                    <a:pt x="40" y="87"/>
                  </a:cubicBezTo>
                  <a:cubicBezTo>
                    <a:pt x="40" y="87"/>
                    <a:pt x="40" y="87"/>
                    <a:pt x="66" y="92"/>
                  </a:cubicBezTo>
                  <a:cubicBezTo>
                    <a:pt x="67" y="89"/>
                    <a:pt x="71" y="85"/>
                    <a:pt x="72" y="84"/>
                  </a:cubicBezTo>
                  <a:cubicBezTo>
                    <a:pt x="72" y="84"/>
                    <a:pt x="72" y="83"/>
                    <a:pt x="66" y="58"/>
                  </a:cubicBezTo>
                  <a:cubicBezTo>
                    <a:pt x="71" y="53"/>
                    <a:pt x="77" y="48"/>
                    <a:pt x="82" y="43"/>
                  </a:cubicBezTo>
                  <a:cubicBezTo>
                    <a:pt x="82" y="43"/>
                    <a:pt x="82" y="43"/>
                    <a:pt x="106" y="55"/>
                  </a:cubicBezTo>
                  <a:cubicBezTo>
                    <a:pt x="109" y="51"/>
                    <a:pt x="111" y="50"/>
                    <a:pt x="114" y="48"/>
                  </a:cubicBezTo>
                  <a:cubicBezTo>
                    <a:pt x="114" y="48"/>
                    <a:pt x="114" y="48"/>
                    <a:pt x="114" y="22"/>
                  </a:cubicBezTo>
                  <a:cubicBezTo>
                    <a:pt x="121" y="19"/>
                    <a:pt x="129" y="16"/>
                    <a:pt x="135" y="14"/>
                  </a:cubicBezTo>
                  <a:cubicBezTo>
                    <a:pt x="135" y="14"/>
                    <a:pt x="135" y="14"/>
                    <a:pt x="155" y="30"/>
                  </a:cubicBezTo>
                  <a:cubicBezTo>
                    <a:pt x="158" y="29"/>
                    <a:pt x="161" y="29"/>
                    <a:pt x="164" y="27"/>
                  </a:cubicBezTo>
                  <a:cubicBezTo>
                    <a:pt x="164" y="27"/>
                    <a:pt x="164" y="27"/>
                    <a:pt x="172" y="3"/>
                  </a:cubicBezTo>
                  <a:cubicBezTo>
                    <a:pt x="176" y="2"/>
                    <a:pt x="179" y="1"/>
                    <a:pt x="183" y="1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>
                <a:latin typeface="+mj-lt"/>
              </a:endParaRPr>
            </a:p>
          </p:txBody>
        </p:sp>
      </p:grpSp>
      <p:sp>
        <p:nvSpPr>
          <p:cNvPr id="288" name="TextBox 287">
            <a:extLst>
              <a:ext uri="{FF2B5EF4-FFF2-40B4-BE49-F238E27FC236}">
                <a16:creationId xmlns:a16="http://schemas.microsoft.com/office/drawing/2014/main" id="{443F3C55-5DB8-406B-B378-C2454024FFB2}"/>
              </a:ext>
            </a:extLst>
          </p:cNvPr>
          <p:cNvSpPr txBox="1"/>
          <p:nvPr/>
        </p:nvSpPr>
        <p:spPr>
          <a:xfrm>
            <a:off x="2547017" y="3974867"/>
            <a:ext cx="996283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1,73 M€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390A2483-B637-456C-A46A-4B9FC2B6D539}"/>
              </a:ext>
            </a:extLst>
          </p:cNvPr>
          <p:cNvSpPr txBox="1"/>
          <p:nvPr/>
        </p:nvSpPr>
        <p:spPr>
          <a:xfrm>
            <a:off x="4543392" y="3977784"/>
            <a:ext cx="996283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1,73 M€</a:t>
            </a: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493ED0FE-576C-4EFB-897D-40DB76876A48}"/>
              </a:ext>
            </a:extLst>
          </p:cNvPr>
          <p:cNvSpPr txBox="1"/>
          <p:nvPr/>
        </p:nvSpPr>
        <p:spPr>
          <a:xfrm>
            <a:off x="6724384" y="3977784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0M€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D8ECC743-FC09-4823-9823-32A670800658}"/>
              </a:ext>
            </a:extLst>
          </p:cNvPr>
          <p:cNvSpPr txBox="1"/>
          <p:nvPr/>
        </p:nvSpPr>
        <p:spPr>
          <a:xfrm>
            <a:off x="1172565" y="4466751"/>
            <a:ext cx="118800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TOTALE</a:t>
            </a: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735B9E28-7B27-4990-BF4D-FBD936BCFDF4}"/>
              </a:ext>
            </a:extLst>
          </p:cNvPr>
          <p:cNvSpPr txBox="1"/>
          <p:nvPr/>
        </p:nvSpPr>
        <p:spPr>
          <a:xfrm>
            <a:off x="2547017" y="4466751"/>
            <a:ext cx="1019143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214,36 M€</a:t>
            </a: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BB9714D4-034B-4AFC-A7BE-7E128261A3F3}"/>
              </a:ext>
            </a:extLst>
          </p:cNvPr>
          <p:cNvSpPr txBox="1"/>
          <p:nvPr/>
        </p:nvSpPr>
        <p:spPr>
          <a:xfrm>
            <a:off x="6701524" y="4466993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78,73M</a:t>
            </a:r>
            <a:r>
              <a:rPr lang="it-IT" sz="1200" dirty="0">
                <a:latin typeface="Helvetica" panose="020B0604020202020204" pitchFamily="34" charset="0"/>
              </a:rPr>
              <a:t>€</a:t>
            </a: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B4905919-179D-433E-BF84-EEC05A170AA3}"/>
              </a:ext>
            </a:extLst>
          </p:cNvPr>
          <p:cNvSpPr txBox="1"/>
          <p:nvPr/>
        </p:nvSpPr>
        <p:spPr>
          <a:xfrm>
            <a:off x="4558633" y="4466993"/>
            <a:ext cx="965868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214,36 M€</a:t>
            </a:r>
          </a:p>
        </p:txBody>
      </p:sp>
      <p:grpSp>
        <p:nvGrpSpPr>
          <p:cNvPr id="321" name="Group 320">
            <a:extLst>
              <a:ext uri="{FF2B5EF4-FFF2-40B4-BE49-F238E27FC236}">
                <a16:creationId xmlns:a16="http://schemas.microsoft.com/office/drawing/2014/main" id="{562BDC9C-331A-44D4-B189-0AA3863FDE30}"/>
              </a:ext>
            </a:extLst>
          </p:cNvPr>
          <p:cNvGrpSpPr/>
          <p:nvPr/>
        </p:nvGrpSpPr>
        <p:grpSpPr>
          <a:xfrm>
            <a:off x="5954617" y="4374934"/>
            <a:ext cx="454123" cy="461117"/>
            <a:chOff x="5955584" y="1298744"/>
            <a:chExt cx="454123" cy="461117"/>
          </a:xfrm>
        </p:grpSpPr>
        <p:grpSp>
          <p:nvGrpSpPr>
            <p:cNvPr id="322" name="Group 321">
              <a:extLst>
                <a:ext uri="{FF2B5EF4-FFF2-40B4-BE49-F238E27FC236}">
                  <a16:creationId xmlns:a16="http://schemas.microsoft.com/office/drawing/2014/main" id="{C54C64A5-1AAA-4DAB-BD46-4233491024E9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326" name="Shape 1350">
                <a:extLst>
                  <a:ext uri="{FF2B5EF4-FFF2-40B4-BE49-F238E27FC236}">
                    <a16:creationId xmlns:a16="http://schemas.microsoft.com/office/drawing/2014/main" id="{996C3AD9-CD3D-45D6-832D-CE96B26D209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327" name="Shape 1352">
                <a:extLst>
                  <a:ext uri="{FF2B5EF4-FFF2-40B4-BE49-F238E27FC236}">
                    <a16:creationId xmlns:a16="http://schemas.microsoft.com/office/drawing/2014/main" id="{755AFF72-F425-4A17-8B02-47DC45A7218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3" name="Group 322">
              <a:extLst>
                <a:ext uri="{FF2B5EF4-FFF2-40B4-BE49-F238E27FC236}">
                  <a16:creationId xmlns:a16="http://schemas.microsoft.com/office/drawing/2014/main" id="{D0330B9C-DAB3-4CC3-AFA5-C2CBE43887EA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324" name="Rectangle 323">
                <a:extLst>
                  <a:ext uri="{FF2B5EF4-FFF2-40B4-BE49-F238E27FC236}">
                    <a16:creationId xmlns:a16="http://schemas.microsoft.com/office/drawing/2014/main" id="{B1FA00CD-9B14-4FB6-AF1E-B890CEED1AA5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325" name="Shape 1350">
                <a:extLst>
                  <a:ext uri="{FF2B5EF4-FFF2-40B4-BE49-F238E27FC236}">
                    <a16:creationId xmlns:a16="http://schemas.microsoft.com/office/drawing/2014/main" id="{C372594D-3196-428F-A2FF-1D43D65631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390" name="Titolo 1">
            <a:extLst>
              <a:ext uri="{FF2B5EF4-FFF2-40B4-BE49-F238E27FC236}">
                <a16:creationId xmlns:a16="http://schemas.microsoft.com/office/drawing/2014/main" id="{CC48BD4B-2401-435A-8C55-51FCC76655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940" y="17495"/>
            <a:ext cx="8618220" cy="66050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200" dirty="0"/>
              <a:t>Stato di avanzamento finanziario del PSC – Sezione ordinaria aperta </a:t>
            </a:r>
            <a:endParaRPr lang="it-IT" dirty="0"/>
          </a:p>
        </p:txBody>
      </p:sp>
      <p:sp>
        <p:nvSpPr>
          <p:cNvPr id="405" name="Freeform 16">
            <a:extLst>
              <a:ext uri="{FF2B5EF4-FFF2-40B4-BE49-F238E27FC236}">
                <a16:creationId xmlns:a16="http://schemas.microsoft.com/office/drawing/2014/main" id="{44D3CD65-1524-42B0-AEEF-4DDBA86E193F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6850" y="1551133"/>
            <a:ext cx="661046" cy="193323"/>
          </a:xfrm>
          <a:custGeom>
            <a:avLst/>
            <a:gdLst>
              <a:gd name="T0" fmla="*/ 647 w 666"/>
              <a:gd name="T1" fmla="*/ 208 h 238"/>
              <a:gd name="T2" fmla="*/ 587 w 666"/>
              <a:gd name="T3" fmla="*/ 208 h 238"/>
              <a:gd name="T4" fmla="*/ 594 w 666"/>
              <a:gd name="T5" fmla="*/ 138 h 238"/>
              <a:gd name="T6" fmla="*/ 561 w 666"/>
              <a:gd name="T7" fmla="*/ 138 h 238"/>
              <a:gd name="T8" fmla="*/ 561 w 666"/>
              <a:gd name="T9" fmla="*/ 100 h 238"/>
              <a:gd name="T10" fmla="*/ 596 w 666"/>
              <a:gd name="T11" fmla="*/ 100 h 238"/>
              <a:gd name="T12" fmla="*/ 596 w 666"/>
              <a:gd name="T13" fmla="*/ 47 h 238"/>
              <a:gd name="T14" fmla="*/ 549 w 666"/>
              <a:gd name="T15" fmla="*/ 0 h 238"/>
              <a:gd name="T16" fmla="*/ 225 w 666"/>
              <a:gd name="T17" fmla="*/ 0 h 238"/>
              <a:gd name="T18" fmla="*/ 150 w 666"/>
              <a:gd name="T19" fmla="*/ 55 h 238"/>
              <a:gd name="T20" fmla="*/ 152 w 666"/>
              <a:gd name="T21" fmla="*/ 55 h 238"/>
              <a:gd name="T22" fmla="*/ 121 w 666"/>
              <a:gd name="T23" fmla="*/ 84 h 238"/>
              <a:gd name="T24" fmla="*/ 117 w 666"/>
              <a:gd name="T25" fmla="*/ 84 h 238"/>
              <a:gd name="T26" fmla="*/ 63 w 666"/>
              <a:gd name="T27" fmla="*/ 137 h 238"/>
              <a:gd name="T28" fmla="*/ 63 w 666"/>
              <a:gd name="T29" fmla="*/ 197 h 238"/>
              <a:gd name="T30" fmla="*/ 63 w 666"/>
              <a:gd name="T31" fmla="*/ 208 h 238"/>
              <a:gd name="T32" fmla="*/ 23 w 666"/>
              <a:gd name="T33" fmla="*/ 208 h 238"/>
              <a:gd name="T34" fmla="*/ 22 w 666"/>
              <a:gd name="T35" fmla="*/ 208 h 238"/>
              <a:gd name="T36" fmla="*/ 19 w 666"/>
              <a:gd name="T37" fmla="*/ 208 h 238"/>
              <a:gd name="T38" fmla="*/ 0 w 666"/>
              <a:gd name="T39" fmla="*/ 223 h 238"/>
              <a:gd name="T40" fmla="*/ 19 w 666"/>
              <a:gd name="T41" fmla="*/ 238 h 238"/>
              <a:gd name="T42" fmla="*/ 22 w 666"/>
              <a:gd name="T43" fmla="*/ 237 h 238"/>
              <a:gd name="T44" fmla="*/ 23 w 666"/>
              <a:gd name="T45" fmla="*/ 238 h 238"/>
              <a:gd name="T46" fmla="*/ 416 w 666"/>
              <a:gd name="T47" fmla="*/ 238 h 238"/>
              <a:gd name="T48" fmla="*/ 559 w 666"/>
              <a:gd name="T49" fmla="*/ 238 h 238"/>
              <a:gd name="T50" fmla="*/ 647 w 666"/>
              <a:gd name="T51" fmla="*/ 238 h 238"/>
              <a:gd name="T52" fmla="*/ 666 w 666"/>
              <a:gd name="T53" fmla="*/ 223 h 238"/>
              <a:gd name="T54" fmla="*/ 647 w 666"/>
              <a:gd name="T55" fmla="*/ 208 h 238"/>
              <a:gd name="T56" fmla="*/ 222 w 666"/>
              <a:gd name="T57" fmla="*/ 84 h 238"/>
              <a:gd name="T58" fmla="*/ 125 w 666"/>
              <a:gd name="T59" fmla="*/ 84 h 238"/>
              <a:gd name="T60" fmla="*/ 156 w 666"/>
              <a:gd name="T61" fmla="*/ 55 h 238"/>
              <a:gd name="T62" fmla="*/ 222 w 666"/>
              <a:gd name="T63" fmla="*/ 55 h 238"/>
              <a:gd name="T64" fmla="*/ 222 w 666"/>
              <a:gd name="T65" fmla="*/ 84 h 238"/>
              <a:gd name="T66" fmla="*/ 419 w 666"/>
              <a:gd name="T67" fmla="*/ 140 h 238"/>
              <a:gd name="T68" fmla="*/ 381 w 666"/>
              <a:gd name="T69" fmla="*/ 140 h 238"/>
              <a:gd name="T70" fmla="*/ 381 w 666"/>
              <a:gd name="T71" fmla="*/ 102 h 238"/>
              <a:gd name="T72" fmla="*/ 419 w 666"/>
              <a:gd name="T73" fmla="*/ 103 h 238"/>
              <a:gd name="T74" fmla="*/ 419 w 666"/>
              <a:gd name="T75" fmla="*/ 140 h 238"/>
              <a:gd name="T76" fmla="*/ 516 w 666"/>
              <a:gd name="T77" fmla="*/ 140 h 238"/>
              <a:gd name="T78" fmla="*/ 466 w 666"/>
              <a:gd name="T79" fmla="*/ 140 h 238"/>
              <a:gd name="T80" fmla="*/ 466 w 666"/>
              <a:gd name="T81" fmla="*/ 103 h 238"/>
              <a:gd name="T82" fmla="*/ 516 w 666"/>
              <a:gd name="T83" fmla="*/ 103 h 238"/>
              <a:gd name="T84" fmla="*/ 516 w 666"/>
              <a:gd name="T85" fmla="*/ 140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666" h="238">
                <a:moveTo>
                  <a:pt x="647" y="208"/>
                </a:moveTo>
                <a:cubicBezTo>
                  <a:pt x="587" y="208"/>
                  <a:pt x="587" y="208"/>
                  <a:pt x="587" y="208"/>
                </a:cubicBezTo>
                <a:cubicBezTo>
                  <a:pt x="593" y="193"/>
                  <a:pt x="596" y="171"/>
                  <a:pt x="594" y="138"/>
                </a:cubicBezTo>
                <a:cubicBezTo>
                  <a:pt x="561" y="138"/>
                  <a:pt x="561" y="138"/>
                  <a:pt x="561" y="138"/>
                </a:cubicBezTo>
                <a:cubicBezTo>
                  <a:pt x="561" y="100"/>
                  <a:pt x="561" y="100"/>
                  <a:pt x="561" y="100"/>
                </a:cubicBezTo>
                <a:cubicBezTo>
                  <a:pt x="596" y="100"/>
                  <a:pt x="596" y="100"/>
                  <a:pt x="596" y="100"/>
                </a:cubicBezTo>
                <a:cubicBezTo>
                  <a:pt x="596" y="47"/>
                  <a:pt x="596" y="47"/>
                  <a:pt x="596" y="47"/>
                </a:cubicBezTo>
                <a:cubicBezTo>
                  <a:pt x="596" y="47"/>
                  <a:pt x="596" y="0"/>
                  <a:pt x="549" y="0"/>
                </a:cubicBezTo>
                <a:cubicBezTo>
                  <a:pt x="504" y="0"/>
                  <a:pt x="225" y="0"/>
                  <a:pt x="225" y="0"/>
                </a:cubicBezTo>
                <a:cubicBezTo>
                  <a:pt x="190" y="5"/>
                  <a:pt x="150" y="55"/>
                  <a:pt x="150" y="55"/>
                </a:cubicBezTo>
                <a:cubicBezTo>
                  <a:pt x="150" y="55"/>
                  <a:pt x="151" y="55"/>
                  <a:pt x="152" y="55"/>
                </a:cubicBezTo>
                <a:cubicBezTo>
                  <a:pt x="121" y="84"/>
                  <a:pt x="121" y="84"/>
                  <a:pt x="121" y="84"/>
                </a:cubicBezTo>
                <a:cubicBezTo>
                  <a:pt x="117" y="84"/>
                  <a:pt x="117" y="84"/>
                  <a:pt x="117" y="84"/>
                </a:cubicBezTo>
                <a:cubicBezTo>
                  <a:pt x="63" y="137"/>
                  <a:pt x="63" y="137"/>
                  <a:pt x="63" y="137"/>
                </a:cubicBezTo>
                <a:cubicBezTo>
                  <a:pt x="63" y="137"/>
                  <a:pt x="26" y="175"/>
                  <a:pt x="63" y="197"/>
                </a:cubicBezTo>
                <a:cubicBezTo>
                  <a:pt x="63" y="197"/>
                  <a:pt x="70" y="202"/>
                  <a:pt x="63" y="208"/>
                </a:cubicBezTo>
                <a:cubicBezTo>
                  <a:pt x="23" y="208"/>
                  <a:pt x="23" y="208"/>
                  <a:pt x="23" y="208"/>
                </a:cubicBezTo>
                <a:cubicBezTo>
                  <a:pt x="23" y="208"/>
                  <a:pt x="22" y="208"/>
                  <a:pt x="22" y="208"/>
                </a:cubicBezTo>
                <a:cubicBezTo>
                  <a:pt x="21" y="208"/>
                  <a:pt x="20" y="208"/>
                  <a:pt x="19" y="208"/>
                </a:cubicBezTo>
                <a:cubicBezTo>
                  <a:pt x="9" y="208"/>
                  <a:pt x="0" y="215"/>
                  <a:pt x="0" y="223"/>
                </a:cubicBezTo>
                <a:cubicBezTo>
                  <a:pt x="0" y="231"/>
                  <a:pt x="9" y="238"/>
                  <a:pt x="19" y="238"/>
                </a:cubicBezTo>
                <a:cubicBezTo>
                  <a:pt x="20" y="238"/>
                  <a:pt x="21" y="238"/>
                  <a:pt x="22" y="237"/>
                </a:cubicBezTo>
                <a:cubicBezTo>
                  <a:pt x="22" y="238"/>
                  <a:pt x="22" y="238"/>
                  <a:pt x="23" y="238"/>
                </a:cubicBezTo>
                <a:cubicBezTo>
                  <a:pt x="214" y="238"/>
                  <a:pt x="337" y="238"/>
                  <a:pt x="416" y="238"/>
                </a:cubicBezTo>
                <a:cubicBezTo>
                  <a:pt x="559" y="238"/>
                  <a:pt x="559" y="238"/>
                  <a:pt x="559" y="238"/>
                </a:cubicBezTo>
                <a:cubicBezTo>
                  <a:pt x="647" y="238"/>
                  <a:pt x="647" y="238"/>
                  <a:pt x="647" y="238"/>
                </a:cubicBezTo>
                <a:cubicBezTo>
                  <a:pt x="657" y="238"/>
                  <a:pt x="666" y="231"/>
                  <a:pt x="666" y="223"/>
                </a:cubicBezTo>
                <a:cubicBezTo>
                  <a:pt x="666" y="215"/>
                  <a:pt x="657" y="208"/>
                  <a:pt x="647" y="208"/>
                </a:cubicBezTo>
                <a:close/>
                <a:moveTo>
                  <a:pt x="222" y="84"/>
                </a:moveTo>
                <a:cubicBezTo>
                  <a:pt x="162" y="84"/>
                  <a:pt x="136" y="84"/>
                  <a:pt x="125" y="84"/>
                </a:cubicBezTo>
                <a:cubicBezTo>
                  <a:pt x="156" y="55"/>
                  <a:pt x="156" y="55"/>
                  <a:pt x="156" y="55"/>
                </a:cubicBezTo>
                <a:cubicBezTo>
                  <a:pt x="222" y="55"/>
                  <a:pt x="222" y="55"/>
                  <a:pt x="222" y="55"/>
                </a:cubicBezTo>
                <a:cubicBezTo>
                  <a:pt x="222" y="55"/>
                  <a:pt x="249" y="73"/>
                  <a:pt x="222" y="84"/>
                </a:cubicBezTo>
                <a:close/>
                <a:moveTo>
                  <a:pt x="419" y="140"/>
                </a:moveTo>
                <a:cubicBezTo>
                  <a:pt x="381" y="140"/>
                  <a:pt x="381" y="140"/>
                  <a:pt x="381" y="140"/>
                </a:cubicBezTo>
                <a:cubicBezTo>
                  <a:pt x="381" y="140"/>
                  <a:pt x="355" y="120"/>
                  <a:pt x="381" y="102"/>
                </a:cubicBezTo>
                <a:cubicBezTo>
                  <a:pt x="419" y="103"/>
                  <a:pt x="419" y="103"/>
                  <a:pt x="419" y="103"/>
                </a:cubicBezTo>
                <a:lnTo>
                  <a:pt x="419" y="140"/>
                </a:lnTo>
                <a:close/>
                <a:moveTo>
                  <a:pt x="516" y="140"/>
                </a:moveTo>
                <a:cubicBezTo>
                  <a:pt x="466" y="140"/>
                  <a:pt x="466" y="140"/>
                  <a:pt x="466" y="140"/>
                </a:cubicBezTo>
                <a:cubicBezTo>
                  <a:pt x="466" y="103"/>
                  <a:pt x="466" y="103"/>
                  <a:pt x="466" y="103"/>
                </a:cubicBezTo>
                <a:cubicBezTo>
                  <a:pt x="516" y="103"/>
                  <a:pt x="516" y="103"/>
                  <a:pt x="516" y="103"/>
                </a:cubicBezTo>
                <a:lnTo>
                  <a:pt x="516" y="14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b="1" dirty="0">
              <a:latin typeface="+mj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03A6791-CDBC-4F4C-B618-C596AD8E25C4}"/>
              </a:ext>
            </a:extLst>
          </p:cNvPr>
          <p:cNvSpPr txBox="1"/>
          <p:nvPr/>
        </p:nvSpPr>
        <p:spPr>
          <a:xfrm>
            <a:off x="0" y="4655011"/>
            <a:ext cx="13838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i="1" dirty="0"/>
              <a:t>Dati al 1.12.2022</a:t>
            </a:r>
          </a:p>
        </p:txBody>
      </p:sp>
      <p:sp>
        <p:nvSpPr>
          <p:cNvPr id="105" name="Shape 1350">
            <a:extLst>
              <a:ext uri="{FF2B5EF4-FFF2-40B4-BE49-F238E27FC236}">
                <a16:creationId xmlns:a16="http://schemas.microsoft.com/office/drawing/2014/main" id="{E2942C23-800F-40EE-AB75-0CF9A47F6536}"/>
              </a:ext>
            </a:extLst>
          </p:cNvPr>
          <p:cNvSpPr>
            <a:spLocks noChangeAspect="1"/>
          </p:cNvSpPr>
          <p:nvPr/>
        </p:nvSpPr>
        <p:spPr>
          <a:xfrm>
            <a:off x="8121888" y="3391217"/>
            <a:ext cx="503312" cy="39752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sp>
        <p:nvSpPr>
          <p:cNvPr id="106" name="Shape 1350">
            <a:extLst>
              <a:ext uri="{FF2B5EF4-FFF2-40B4-BE49-F238E27FC236}">
                <a16:creationId xmlns:a16="http://schemas.microsoft.com/office/drawing/2014/main" id="{1BB4125A-ACEB-46A2-A6A3-DAA517CFF20B}"/>
              </a:ext>
            </a:extLst>
          </p:cNvPr>
          <p:cNvSpPr>
            <a:spLocks noChangeAspect="1"/>
          </p:cNvSpPr>
          <p:nvPr/>
        </p:nvSpPr>
        <p:spPr>
          <a:xfrm>
            <a:off x="8121888" y="2358376"/>
            <a:ext cx="503312" cy="39752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CD592203-0F3A-4280-82E0-F987B3BFA470}"/>
              </a:ext>
            </a:extLst>
          </p:cNvPr>
          <p:cNvGrpSpPr/>
          <p:nvPr/>
        </p:nvGrpSpPr>
        <p:grpSpPr>
          <a:xfrm>
            <a:off x="8146483" y="1262621"/>
            <a:ext cx="454123" cy="461117"/>
            <a:chOff x="5955584" y="1298744"/>
            <a:chExt cx="454123" cy="461117"/>
          </a:xfrm>
        </p:grpSpPr>
        <p:sp>
          <p:nvSpPr>
            <p:cNvPr id="108" name="Shape 1350">
              <a:extLst>
                <a:ext uri="{FF2B5EF4-FFF2-40B4-BE49-F238E27FC236}">
                  <a16:creationId xmlns:a16="http://schemas.microsoft.com/office/drawing/2014/main" id="{2E25114C-2BC7-46E7-89CE-50D8DA9AC3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B800C494-6C99-4E92-A445-B54ACAF40B9F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F34875D4-10C3-4744-B2DE-1A0003666204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42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%</a:t>
                </a:r>
              </a:p>
            </p:txBody>
          </p:sp>
          <p:sp>
            <p:nvSpPr>
              <p:cNvPr id="111" name="Shape 1350">
                <a:extLst>
                  <a:ext uri="{FF2B5EF4-FFF2-40B4-BE49-F238E27FC236}">
                    <a16:creationId xmlns:a16="http://schemas.microsoft.com/office/drawing/2014/main" id="{134EC2E4-E4F7-406E-979A-4CDF639149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112" name="Shape 1352">
            <a:extLst>
              <a:ext uri="{FF2B5EF4-FFF2-40B4-BE49-F238E27FC236}">
                <a16:creationId xmlns:a16="http://schemas.microsoft.com/office/drawing/2014/main" id="{FC64A85F-F8E1-438F-B86F-76963B02C58A}"/>
              </a:ext>
            </a:extLst>
          </p:cNvPr>
          <p:cNvSpPr>
            <a:spLocks/>
          </p:cNvSpPr>
          <p:nvPr/>
        </p:nvSpPr>
        <p:spPr>
          <a:xfrm>
            <a:off x="8211707" y="1332368"/>
            <a:ext cx="323675" cy="321622"/>
          </a:xfrm>
          <a:prstGeom prst="arc">
            <a:avLst>
              <a:gd name="adj1" fmla="val 15856316"/>
              <a:gd name="adj2" fmla="val 3834952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993EE373-DD41-4C99-A60D-E8C6B9530C02}"/>
              </a:ext>
            </a:extLst>
          </p:cNvPr>
          <p:cNvGrpSpPr/>
          <p:nvPr/>
        </p:nvGrpSpPr>
        <p:grpSpPr>
          <a:xfrm>
            <a:off x="8146483" y="1781238"/>
            <a:ext cx="454123" cy="461117"/>
            <a:chOff x="5955584" y="1298744"/>
            <a:chExt cx="454123" cy="461117"/>
          </a:xfrm>
        </p:grpSpPr>
        <p:sp>
          <p:nvSpPr>
            <p:cNvPr id="114" name="Shape 1350">
              <a:extLst>
                <a:ext uri="{FF2B5EF4-FFF2-40B4-BE49-F238E27FC236}">
                  <a16:creationId xmlns:a16="http://schemas.microsoft.com/office/drawing/2014/main" id="{9A13DC71-5951-47A0-BB30-9131B192E6E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14D89A75-DF16-4E9B-916B-8932F19B85D4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E4EC39F5-0A7E-4765-82EE-EA2FF6B440AD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16%</a:t>
                </a:r>
              </a:p>
            </p:txBody>
          </p:sp>
          <p:sp>
            <p:nvSpPr>
              <p:cNvPr id="129" name="Shape 1350">
                <a:extLst>
                  <a:ext uri="{FF2B5EF4-FFF2-40B4-BE49-F238E27FC236}">
                    <a16:creationId xmlns:a16="http://schemas.microsoft.com/office/drawing/2014/main" id="{C2399EC6-D495-4C12-AF30-F94255A80BB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134" name="Shape 1352">
            <a:extLst>
              <a:ext uri="{FF2B5EF4-FFF2-40B4-BE49-F238E27FC236}">
                <a16:creationId xmlns:a16="http://schemas.microsoft.com/office/drawing/2014/main" id="{3C737DC6-AF17-4BA3-B299-2ADA019D3CA0}"/>
              </a:ext>
            </a:extLst>
          </p:cNvPr>
          <p:cNvSpPr>
            <a:spLocks/>
          </p:cNvSpPr>
          <p:nvPr/>
        </p:nvSpPr>
        <p:spPr>
          <a:xfrm>
            <a:off x="8211707" y="1850985"/>
            <a:ext cx="323675" cy="321622"/>
          </a:xfrm>
          <a:prstGeom prst="arc">
            <a:avLst>
              <a:gd name="adj1" fmla="val 15856316"/>
              <a:gd name="adj2" fmla="val 938505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D8D04D56-584D-45E0-9700-1E35BA94ABB9}"/>
              </a:ext>
            </a:extLst>
          </p:cNvPr>
          <p:cNvGrpSpPr/>
          <p:nvPr/>
        </p:nvGrpSpPr>
        <p:grpSpPr>
          <a:xfrm>
            <a:off x="8146483" y="3871211"/>
            <a:ext cx="454123" cy="461117"/>
            <a:chOff x="5955584" y="1298744"/>
            <a:chExt cx="454123" cy="461117"/>
          </a:xfrm>
        </p:grpSpPr>
        <p:sp>
          <p:nvSpPr>
            <p:cNvPr id="143" name="Shape 1350">
              <a:extLst>
                <a:ext uri="{FF2B5EF4-FFF2-40B4-BE49-F238E27FC236}">
                  <a16:creationId xmlns:a16="http://schemas.microsoft.com/office/drawing/2014/main" id="{92AC66FD-3FC9-4E65-9524-7D495886844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414D3BCC-C4DA-4486-8245-19B25BE3F90C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55678A8F-B6BE-4DED-BE29-AD9992CDD224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0%</a:t>
                </a:r>
              </a:p>
            </p:txBody>
          </p:sp>
          <p:sp>
            <p:nvSpPr>
              <p:cNvPr id="152" name="Shape 1350">
                <a:extLst>
                  <a:ext uri="{FF2B5EF4-FFF2-40B4-BE49-F238E27FC236}">
                    <a16:creationId xmlns:a16="http://schemas.microsoft.com/office/drawing/2014/main" id="{855711F6-5AC3-4F95-B900-923E9D0A87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8DCE4D78-1785-4189-B2A6-D6A2A51FEA4E}"/>
              </a:ext>
            </a:extLst>
          </p:cNvPr>
          <p:cNvGrpSpPr/>
          <p:nvPr/>
        </p:nvGrpSpPr>
        <p:grpSpPr>
          <a:xfrm>
            <a:off x="8146483" y="2326579"/>
            <a:ext cx="454123" cy="461117"/>
            <a:chOff x="5955584" y="1298744"/>
            <a:chExt cx="454123" cy="461117"/>
          </a:xfrm>
        </p:grpSpPr>
        <p:sp>
          <p:nvSpPr>
            <p:cNvPr id="155" name="Shape 1350">
              <a:extLst>
                <a:ext uri="{FF2B5EF4-FFF2-40B4-BE49-F238E27FC236}">
                  <a16:creationId xmlns:a16="http://schemas.microsoft.com/office/drawing/2014/main" id="{077CD37B-9463-42EE-BC43-88B8F80C81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D8395FC6-74F6-4980-A7C5-96CB4D13431D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1CB13B69-6042-45A4-96D8-7F71C568B051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60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%</a:t>
                </a:r>
              </a:p>
            </p:txBody>
          </p:sp>
          <p:sp>
            <p:nvSpPr>
              <p:cNvPr id="158" name="Shape 1350">
                <a:extLst>
                  <a:ext uri="{FF2B5EF4-FFF2-40B4-BE49-F238E27FC236}">
                    <a16:creationId xmlns:a16="http://schemas.microsoft.com/office/drawing/2014/main" id="{A1BC5766-2F0F-43C7-90B9-27927F2EB93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159" name="Shape 1352">
            <a:extLst>
              <a:ext uri="{FF2B5EF4-FFF2-40B4-BE49-F238E27FC236}">
                <a16:creationId xmlns:a16="http://schemas.microsoft.com/office/drawing/2014/main" id="{A755FEFA-B0F3-40B8-B88D-9A2210F6C2DE}"/>
              </a:ext>
            </a:extLst>
          </p:cNvPr>
          <p:cNvSpPr>
            <a:spLocks/>
          </p:cNvSpPr>
          <p:nvPr/>
        </p:nvSpPr>
        <p:spPr>
          <a:xfrm>
            <a:off x="8211707" y="2396326"/>
            <a:ext cx="323675" cy="321622"/>
          </a:xfrm>
          <a:prstGeom prst="arc">
            <a:avLst>
              <a:gd name="adj1" fmla="val 15856316"/>
              <a:gd name="adj2" fmla="val 7981264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7957CCD4-45BB-4492-BC37-63472491F845}"/>
              </a:ext>
            </a:extLst>
          </p:cNvPr>
          <p:cNvGrpSpPr/>
          <p:nvPr/>
        </p:nvGrpSpPr>
        <p:grpSpPr>
          <a:xfrm>
            <a:off x="8146483" y="3359420"/>
            <a:ext cx="454123" cy="461117"/>
            <a:chOff x="5955584" y="1298744"/>
            <a:chExt cx="454123" cy="461117"/>
          </a:xfrm>
        </p:grpSpPr>
        <p:sp>
          <p:nvSpPr>
            <p:cNvPr id="161" name="Shape 1350">
              <a:extLst>
                <a:ext uri="{FF2B5EF4-FFF2-40B4-BE49-F238E27FC236}">
                  <a16:creationId xmlns:a16="http://schemas.microsoft.com/office/drawing/2014/main" id="{3B235EBC-BF61-4625-B303-0FDC2126B9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40BC5F50-E907-4C95-9BCB-0F5E9E5E1B19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8BE05FE0-1C38-457C-B6D7-21A98CE3BECD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93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%</a:t>
                </a:r>
              </a:p>
            </p:txBody>
          </p:sp>
          <p:sp>
            <p:nvSpPr>
              <p:cNvPr id="164" name="Shape 1350">
                <a:extLst>
                  <a:ext uri="{FF2B5EF4-FFF2-40B4-BE49-F238E27FC236}">
                    <a16:creationId xmlns:a16="http://schemas.microsoft.com/office/drawing/2014/main" id="{1BB10884-EBB5-43A4-95B9-DFA0242AAE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165" name="Shape 1352">
            <a:extLst>
              <a:ext uri="{FF2B5EF4-FFF2-40B4-BE49-F238E27FC236}">
                <a16:creationId xmlns:a16="http://schemas.microsoft.com/office/drawing/2014/main" id="{CDADF090-8E14-414D-8D03-892B134FE7C1}"/>
              </a:ext>
            </a:extLst>
          </p:cNvPr>
          <p:cNvSpPr>
            <a:spLocks/>
          </p:cNvSpPr>
          <p:nvPr/>
        </p:nvSpPr>
        <p:spPr>
          <a:xfrm>
            <a:off x="8211707" y="3429167"/>
            <a:ext cx="323675" cy="321622"/>
          </a:xfrm>
          <a:prstGeom prst="arc">
            <a:avLst>
              <a:gd name="adj1" fmla="val 15856316"/>
              <a:gd name="adj2" fmla="val 14116877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0100AAF3-C9F0-4E91-B791-19F068156592}"/>
              </a:ext>
            </a:extLst>
          </p:cNvPr>
          <p:cNvGrpSpPr/>
          <p:nvPr/>
        </p:nvGrpSpPr>
        <p:grpSpPr>
          <a:xfrm>
            <a:off x="8146483" y="4374934"/>
            <a:ext cx="454123" cy="461117"/>
            <a:chOff x="5955584" y="1298744"/>
            <a:chExt cx="454123" cy="461117"/>
          </a:xfrm>
        </p:grpSpPr>
        <p:sp>
          <p:nvSpPr>
            <p:cNvPr id="172" name="Shape 1350">
              <a:extLst>
                <a:ext uri="{FF2B5EF4-FFF2-40B4-BE49-F238E27FC236}">
                  <a16:creationId xmlns:a16="http://schemas.microsoft.com/office/drawing/2014/main" id="{B7082AAD-EB80-47D6-A3CD-ED320708EB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B6022B72-FB1B-40C7-8C65-702CE3119F4F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7851669E-2CB0-4E20-B0EA-459C9D333304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37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%</a:t>
                </a:r>
              </a:p>
            </p:txBody>
          </p:sp>
          <p:sp>
            <p:nvSpPr>
              <p:cNvPr id="175" name="Shape 1350">
                <a:extLst>
                  <a:ext uri="{FF2B5EF4-FFF2-40B4-BE49-F238E27FC236}">
                    <a16:creationId xmlns:a16="http://schemas.microsoft.com/office/drawing/2014/main" id="{488E474C-D849-4265-8E1C-765E50201DB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176" name="Shape 1352">
            <a:extLst>
              <a:ext uri="{FF2B5EF4-FFF2-40B4-BE49-F238E27FC236}">
                <a16:creationId xmlns:a16="http://schemas.microsoft.com/office/drawing/2014/main" id="{0437B0BB-C20F-4E76-8972-2DE76FE409E5}"/>
              </a:ext>
            </a:extLst>
          </p:cNvPr>
          <p:cNvSpPr>
            <a:spLocks/>
          </p:cNvSpPr>
          <p:nvPr/>
        </p:nvSpPr>
        <p:spPr>
          <a:xfrm>
            <a:off x="8211707" y="4444681"/>
            <a:ext cx="323675" cy="321622"/>
          </a:xfrm>
          <a:prstGeom prst="arc">
            <a:avLst>
              <a:gd name="adj1" fmla="val 15856316"/>
              <a:gd name="adj2" fmla="val 3230604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8D191DDA-D8E3-4DC4-8321-64CB690FFC78}"/>
              </a:ext>
            </a:extLst>
          </p:cNvPr>
          <p:cNvGrpSpPr/>
          <p:nvPr/>
        </p:nvGrpSpPr>
        <p:grpSpPr>
          <a:xfrm>
            <a:off x="8146483" y="2845174"/>
            <a:ext cx="454123" cy="461117"/>
            <a:chOff x="5955584" y="1298744"/>
            <a:chExt cx="454123" cy="461117"/>
          </a:xfrm>
        </p:grpSpPr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AB5D5538-967F-47A0-A34C-BA555E113B68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182" name="Shape 1350">
                <a:extLst>
                  <a:ext uri="{FF2B5EF4-FFF2-40B4-BE49-F238E27FC236}">
                    <a16:creationId xmlns:a16="http://schemas.microsoft.com/office/drawing/2014/main" id="{14E247E3-1577-4227-9CC1-9A29A726F76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184" name="Shape 1352">
                <a:extLst>
                  <a:ext uri="{FF2B5EF4-FFF2-40B4-BE49-F238E27FC236}">
                    <a16:creationId xmlns:a16="http://schemas.microsoft.com/office/drawing/2014/main" id="{94FDE40D-D6FA-4834-9009-535267EDA15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1E771F10-FB2D-4046-B0C5-BEB528B0D34E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D7AB4C7F-E19D-4EC7-BFE2-C16BC0F3AA15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181" name="Shape 1350">
                <a:extLst>
                  <a:ext uri="{FF2B5EF4-FFF2-40B4-BE49-F238E27FC236}">
                    <a16:creationId xmlns:a16="http://schemas.microsoft.com/office/drawing/2014/main" id="{58A41B5D-D17F-451B-8F5E-8284CD93A94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7754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Freeform 6">
            <a:extLst>
              <a:ext uri="{FF2B5EF4-FFF2-40B4-BE49-F238E27FC236}">
                <a16:creationId xmlns:a16="http://schemas.microsoft.com/office/drawing/2014/main" id="{6A737A59-D6DD-4FE3-8E0B-B83C41913972}"/>
              </a:ext>
            </a:extLst>
          </p:cNvPr>
          <p:cNvSpPr>
            <a:spLocks noChangeAspect="1"/>
          </p:cNvSpPr>
          <p:nvPr/>
        </p:nvSpPr>
        <p:spPr bwMode="gray">
          <a:xfrm>
            <a:off x="229491" y="2824983"/>
            <a:ext cx="1670414" cy="490674"/>
          </a:xfrm>
          <a:custGeom>
            <a:avLst/>
            <a:gdLst>
              <a:gd name="T0" fmla="*/ 93 w 1069"/>
              <a:gd name="T1" fmla="*/ 0 h 428"/>
              <a:gd name="T2" fmla="*/ 93 w 1069"/>
              <a:gd name="T3" fmla="*/ 1 h 428"/>
              <a:gd name="T4" fmla="*/ 0 w 1069"/>
              <a:gd name="T5" fmla="*/ 107 h 428"/>
              <a:gd name="T6" fmla="*/ 0 w 1069"/>
              <a:gd name="T7" fmla="*/ 148 h 428"/>
              <a:gd name="T8" fmla="*/ 63 w 1069"/>
              <a:gd name="T9" fmla="*/ 148 h 428"/>
              <a:gd name="T10" fmla="*/ 63 w 1069"/>
              <a:gd name="T11" fmla="*/ 103 h 428"/>
              <a:gd name="T12" fmla="*/ 93 w 1069"/>
              <a:gd name="T13" fmla="*/ 61 h 428"/>
              <a:gd name="T14" fmla="*/ 97 w 1069"/>
              <a:gd name="T15" fmla="*/ 61 h 428"/>
              <a:gd name="T16" fmla="*/ 131 w 1069"/>
              <a:gd name="T17" fmla="*/ 109 h 428"/>
              <a:gd name="T18" fmla="*/ 93 w 1069"/>
              <a:gd name="T19" fmla="*/ 210 h 428"/>
              <a:gd name="T20" fmla="*/ 0 w 1069"/>
              <a:gd name="T21" fmla="*/ 376 h 428"/>
              <a:gd name="T22" fmla="*/ 0 w 1069"/>
              <a:gd name="T23" fmla="*/ 428 h 428"/>
              <a:gd name="T24" fmla="*/ 192 w 1069"/>
              <a:gd name="T25" fmla="*/ 428 h 428"/>
              <a:gd name="T26" fmla="*/ 192 w 1069"/>
              <a:gd name="T27" fmla="*/ 428 h 428"/>
              <a:gd name="T28" fmla="*/ 1069 w 1069"/>
              <a:gd name="T29" fmla="*/ 428 h 428"/>
              <a:gd name="T30" fmla="*/ 1069 w 1069"/>
              <a:gd name="T31" fmla="*/ 0 h 428"/>
              <a:gd name="T32" fmla="*/ 93 w 1069"/>
              <a:gd name="T33" fmla="*/ 0 h 428"/>
              <a:gd name="connsiteX0" fmla="*/ 870 w 11232"/>
              <a:gd name="connsiteY0" fmla="*/ 0 h 10000"/>
              <a:gd name="connsiteX1" fmla="*/ 870 w 11232"/>
              <a:gd name="connsiteY1" fmla="*/ 23 h 10000"/>
              <a:gd name="connsiteX2" fmla="*/ 0 w 11232"/>
              <a:gd name="connsiteY2" fmla="*/ 2500 h 10000"/>
              <a:gd name="connsiteX3" fmla="*/ 0 w 11232"/>
              <a:gd name="connsiteY3" fmla="*/ 3458 h 10000"/>
              <a:gd name="connsiteX4" fmla="*/ 589 w 11232"/>
              <a:gd name="connsiteY4" fmla="*/ 3458 h 10000"/>
              <a:gd name="connsiteX5" fmla="*/ 589 w 11232"/>
              <a:gd name="connsiteY5" fmla="*/ 2407 h 10000"/>
              <a:gd name="connsiteX6" fmla="*/ 870 w 11232"/>
              <a:gd name="connsiteY6" fmla="*/ 1425 h 10000"/>
              <a:gd name="connsiteX7" fmla="*/ 907 w 11232"/>
              <a:gd name="connsiteY7" fmla="*/ 1425 h 10000"/>
              <a:gd name="connsiteX8" fmla="*/ 1225 w 11232"/>
              <a:gd name="connsiteY8" fmla="*/ 2547 h 10000"/>
              <a:gd name="connsiteX9" fmla="*/ 870 w 11232"/>
              <a:gd name="connsiteY9" fmla="*/ 4907 h 10000"/>
              <a:gd name="connsiteX10" fmla="*/ 0 w 11232"/>
              <a:gd name="connsiteY10" fmla="*/ 8785 h 10000"/>
              <a:gd name="connsiteX11" fmla="*/ 0 w 11232"/>
              <a:gd name="connsiteY11" fmla="*/ 10000 h 10000"/>
              <a:gd name="connsiteX12" fmla="*/ 1796 w 11232"/>
              <a:gd name="connsiteY12" fmla="*/ 10000 h 10000"/>
              <a:gd name="connsiteX13" fmla="*/ 1796 w 11232"/>
              <a:gd name="connsiteY13" fmla="*/ 10000 h 10000"/>
              <a:gd name="connsiteX14" fmla="*/ 10000 w 11232"/>
              <a:gd name="connsiteY14" fmla="*/ 10000 h 10000"/>
              <a:gd name="connsiteX15" fmla="*/ 11232 w 11232"/>
              <a:gd name="connsiteY15" fmla="*/ 0 h 10000"/>
              <a:gd name="connsiteX16" fmla="*/ 870 w 11232"/>
              <a:gd name="connsiteY16" fmla="*/ 0 h 10000"/>
              <a:gd name="connsiteX0" fmla="*/ 870 w 11232"/>
              <a:gd name="connsiteY0" fmla="*/ 0 h 10000"/>
              <a:gd name="connsiteX1" fmla="*/ 870 w 11232"/>
              <a:gd name="connsiteY1" fmla="*/ 23 h 10000"/>
              <a:gd name="connsiteX2" fmla="*/ 0 w 11232"/>
              <a:gd name="connsiteY2" fmla="*/ 2500 h 10000"/>
              <a:gd name="connsiteX3" fmla="*/ 0 w 11232"/>
              <a:gd name="connsiteY3" fmla="*/ 3458 h 10000"/>
              <a:gd name="connsiteX4" fmla="*/ 589 w 11232"/>
              <a:gd name="connsiteY4" fmla="*/ 3458 h 10000"/>
              <a:gd name="connsiteX5" fmla="*/ 589 w 11232"/>
              <a:gd name="connsiteY5" fmla="*/ 2407 h 10000"/>
              <a:gd name="connsiteX6" fmla="*/ 870 w 11232"/>
              <a:gd name="connsiteY6" fmla="*/ 1425 h 10000"/>
              <a:gd name="connsiteX7" fmla="*/ 907 w 11232"/>
              <a:gd name="connsiteY7" fmla="*/ 1425 h 10000"/>
              <a:gd name="connsiteX8" fmla="*/ 1225 w 11232"/>
              <a:gd name="connsiteY8" fmla="*/ 2547 h 10000"/>
              <a:gd name="connsiteX9" fmla="*/ 870 w 11232"/>
              <a:gd name="connsiteY9" fmla="*/ 4907 h 10000"/>
              <a:gd name="connsiteX10" fmla="*/ 0 w 11232"/>
              <a:gd name="connsiteY10" fmla="*/ 8785 h 10000"/>
              <a:gd name="connsiteX11" fmla="*/ 0 w 11232"/>
              <a:gd name="connsiteY11" fmla="*/ 10000 h 10000"/>
              <a:gd name="connsiteX12" fmla="*/ 1796 w 11232"/>
              <a:gd name="connsiteY12" fmla="*/ 10000 h 10000"/>
              <a:gd name="connsiteX13" fmla="*/ 1796 w 11232"/>
              <a:gd name="connsiteY13" fmla="*/ 10000 h 10000"/>
              <a:gd name="connsiteX14" fmla="*/ 11190 w 11232"/>
              <a:gd name="connsiteY14" fmla="*/ 10000 h 10000"/>
              <a:gd name="connsiteX15" fmla="*/ 11232 w 11232"/>
              <a:gd name="connsiteY15" fmla="*/ 0 h 10000"/>
              <a:gd name="connsiteX16" fmla="*/ 870 w 11232"/>
              <a:gd name="connsiteY16" fmla="*/ 0 h 10000"/>
              <a:gd name="connsiteX0" fmla="*/ 886 w 11232"/>
              <a:gd name="connsiteY0" fmla="*/ 0 h 10000"/>
              <a:gd name="connsiteX1" fmla="*/ 870 w 11232"/>
              <a:gd name="connsiteY1" fmla="*/ 23 h 10000"/>
              <a:gd name="connsiteX2" fmla="*/ 0 w 11232"/>
              <a:gd name="connsiteY2" fmla="*/ 2500 h 10000"/>
              <a:gd name="connsiteX3" fmla="*/ 0 w 11232"/>
              <a:gd name="connsiteY3" fmla="*/ 3458 h 10000"/>
              <a:gd name="connsiteX4" fmla="*/ 589 w 11232"/>
              <a:gd name="connsiteY4" fmla="*/ 3458 h 10000"/>
              <a:gd name="connsiteX5" fmla="*/ 589 w 11232"/>
              <a:gd name="connsiteY5" fmla="*/ 2407 h 10000"/>
              <a:gd name="connsiteX6" fmla="*/ 870 w 11232"/>
              <a:gd name="connsiteY6" fmla="*/ 1425 h 10000"/>
              <a:gd name="connsiteX7" fmla="*/ 907 w 11232"/>
              <a:gd name="connsiteY7" fmla="*/ 1425 h 10000"/>
              <a:gd name="connsiteX8" fmla="*/ 1225 w 11232"/>
              <a:gd name="connsiteY8" fmla="*/ 2547 h 10000"/>
              <a:gd name="connsiteX9" fmla="*/ 870 w 11232"/>
              <a:gd name="connsiteY9" fmla="*/ 4907 h 10000"/>
              <a:gd name="connsiteX10" fmla="*/ 0 w 11232"/>
              <a:gd name="connsiteY10" fmla="*/ 8785 h 10000"/>
              <a:gd name="connsiteX11" fmla="*/ 0 w 11232"/>
              <a:gd name="connsiteY11" fmla="*/ 10000 h 10000"/>
              <a:gd name="connsiteX12" fmla="*/ 1796 w 11232"/>
              <a:gd name="connsiteY12" fmla="*/ 10000 h 10000"/>
              <a:gd name="connsiteX13" fmla="*/ 1796 w 11232"/>
              <a:gd name="connsiteY13" fmla="*/ 10000 h 10000"/>
              <a:gd name="connsiteX14" fmla="*/ 11190 w 11232"/>
              <a:gd name="connsiteY14" fmla="*/ 10000 h 10000"/>
              <a:gd name="connsiteX15" fmla="*/ 11232 w 11232"/>
              <a:gd name="connsiteY15" fmla="*/ 0 h 10000"/>
              <a:gd name="connsiteX16" fmla="*/ 886 w 11232"/>
              <a:gd name="connsiteY16" fmla="*/ 0 h 10000"/>
              <a:gd name="connsiteX0" fmla="*/ 894 w 11232"/>
              <a:gd name="connsiteY0" fmla="*/ 0 h 10000"/>
              <a:gd name="connsiteX1" fmla="*/ 870 w 11232"/>
              <a:gd name="connsiteY1" fmla="*/ 23 h 10000"/>
              <a:gd name="connsiteX2" fmla="*/ 0 w 11232"/>
              <a:gd name="connsiteY2" fmla="*/ 2500 h 10000"/>
              <a:gd name="connsiteX3" fmla="*/ 0 w 11232"/>
              <a:gd name="connsiteY3" fmla="*/ 3458 h 10000"/>
              <a:gd name="connsiteX4" fmla="*/ 589 w 11232"/>
              <a:gd name="connsiteY4" fmla="*/ 3458 h 10000"/>
              <a:gd name="connsiteX5" fmla="*/ 589 w 11232"/>
              <a:gd name="connsiteY5" fmla="*/ 2407 h 10000"/>
              <a:gd name="connsiteX6" fmla="*/ 870 w 11232"/>
              <a:gd name="connsiteY6" fmla="*/ 1425 h 10000"/>
              <a:gd name="connsiteX7" fmla="*/ 907 w 11232"/>
              <a:gd name="connsiteY7" fmla="*/ 1425 h 10000"/>
              <a:gd name="connsiteX8" fmla="*/ 1225 w 11232"/>
              <a:gd name="connsiteY8" fmla="*/ 2547 h 10000"/>
              <a:gd name="connsiteX9" fmla="*/ 870 w 11232"/>
              <a:gd name="connsiteY9" fmla="*/ 4907 h 10000"/>
              <a:gd name="connsiteX10" fmla="*/ 0 w 11232"/>
              <a:gd name="connsiteY10" fmla="*/ 8785 h 10000"/>
              <a:gd name="connsiteX11" fmla="*/ 0 w 11232"/>
              <a:gd name="connsiteY11" fmla="*/ 10000 h 10000"/>
              <a:gd name="connsiteX12" fmla="*/ 1796 w 11232"/>
              <a:gd name="connsiteY12" fmla="*/ 10000 h 10000"/>
              <a:gd name="connsiteX13" fmla="*/ 1796 w 11232"/>
              <a:gd name="connsiteY13" fmla="*/ 10000 h 10000"/>
              <a:gd name="connsiteX14" fmla="*/ 11190 w 11232"/>
              <a:gd name="connsiteY14" fmla="*/ 10000 h 10000"/>
              <a:gd name="connsiteX15" fmla="*/ 11232 w 11232"/>
              <a:gd name="connsiteY15" fmla="*/ 0 h 10000"/>
              <a:gd name="connsiteX16" fmla="*/ 894 w 11232"/>
              <a:gd name="connsiteY16" fmla="*/ 0 h 10000"/>
              <a:gd name="connsiteX0" fmla="*/ 902 w 11232"/>
              <a:gd name="connsiteY0" fmla="*/ 0 h 10000"/>
              <a:gd name="connsiteX1" fmla="*/ 870 w 11232"/>
              <a:gd name="connsiteY1" fmla="*/ 23 h 10000"/>
              <a:gd name="connsiteX2" fmla="*/ 0 w 11232"/>
              <a:gd name="connsiteY2" fmla="*/ 2500 h 10000"/>
              <a:gd name="connsiteX3" fmla="*/ 0 w 11232"/>
              <a:gd name="connsiteY3" fmla="*/ 3458 h 10000"/>
              <a:gd name="connsiteX4" fmla="*/ 589 w 11232"/>
              <a:gd name="connsiteY4" fmla="*/ 3458 h 10000"/>
              <a:gd name="connsiteX5" fmla="*/ 589 w 11232"/>
              <a:gd name="connsiteY5" fmla="*/ 2407 h 10000"/>
              <a:gd name="connsiteX6" fmla="*/ 870 w 11232"/>
              <a:gd name="connsiteY6" fmla="*/ 1425 h 10000"/>
              <a:gd name="connsiteX7" fmla="*/ 907 w 11232"/>
              <a:gd name="connsiteY7" fmla="*/ 1425 h 10000"/>
              <a:gd name="connsiteX8" fmla="*/ 1225 w 11232"/>
              <a:gd name="connsiteY8" fmla="*/ 2547 h 10000"/>
              <a:gd name="connsiteX9" fmla="*/ 870 w 11232"/>
              <a:gd name="connsiteY9" fmla="*/ 4907 h 10000"/>
              <a:gd name="connsiteX10" fmla="*/ 0 w 11232"/>
              <a:gd name="connsiteY10" fmla="*/ 8785 h 10000"/>
              <a:gd name="connsiteX11" fmla="*/ 0 w 11232"/>
              <a:gd name="connsiteY11" fmla="*/ 10000 h 10000"/>
              <a:gd name="connsiteX12" fmla="*/ 1796 w 11232"/>
              <a:gd name="connsiteY12" fmla="*/ 10000 h 10000"/>
              <a:gd name="connsiteX13" fmla="*/ 1796 w 11232"/>
              <a:gd name="connsiteY13" fmla="*/ 10000 h 10000"/>
              <a:gd name="connsiteX14" fmla="*/ 11190 w 11232"/>
              <a:gd name="connsiteY14" fmla="*/ 10000 h 10000"/>
              <a:gd name="connsiteX15" fmla="*/ 11232 w 11232"/>
              <a:gd name="connsiteY15" fmla="*/ 0 h 10000"/>
              <a:gd name="connsiteX16" fmla="*/ 902 w 11232"/>
              <a:gd name="connsiteY1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232" h="10000">
                <a:moveTo>
                  <a:pt x="902" y="0"/>
                </a:moveTo>
                <a:cubicBezTo>
                  <a:pt x="897" y="8"/>
                  <a:pt x="875" y="15"/>
                  <a:pt x="870" y="23"/>
                </a:cubicBezTo>
                <a:cubicBezTo>
                  <a:pt x="299" y="70"/>
                  <a:pt x="0" y="958"/>
                  <a:pt x="0" y="2500"/>
                </a:cubicBezTo>
                <a:lnTo>
                  <a:pt x="0" y="3458"/>
                </a:lnTo>
                <a:lnTo>
                  <a:pt x="589" y="3458"/>
                </a:lnTo>
                <a:lnTo>
                  <a:pt x="589" y="2407"/>
                </a:lnTo>
                <a:cubicBezTo>
                  <a:pt x="589" y="1729"/>
                  <a:pt x="692" y="1449"/>
                  <a:pt x="870" y="1425"/>
                </a:cubicBezTo>
                <a:lnTo>
                  <a:pt x="907" y="1425"/>
                </a:lnTo>
                <a:cubicBezTo>
                  <a:pt x="1104" y="1425"/>
                  <a:pt x="1225" y="1659"/>
                  <a:pt x="1225" y="2547"/>
                </a:cubicBezTo>
                <a:cubicBezTo>
                  <a:pt x="1225" y="3575"/>
                  <a:pt x="1076" y="4276"/>
                  <a:pt x="870" y="4907"/>
                </a:cubicBezTo>
                <a:cubicBezTo>
                  <a:pt x="505" y="6051"/>
                  <a:pt x="0" y="6916"/>
                  <a:pt x="0" y="8785"/>
                </a:cubicBezTo>
                <a:lnTo>
                  <a:pt x="0" y="10000"/>
                </a:lnTo>
                <a:lnTo>
                  <a:pt x="1796" y="10000"/>
                </a:lnTo>
                <a:lnTo>
                  <a:pt x="1796" y="10000"/>
                </a:lnTo>
                <a:lnTo>
                  <a:pt x="11190" y="10000"/>
                </a:lnTo>
                <a:cubicBezTo>
                  <a:pt x="11204" y="6667"/>
                  <a:pt x="11218" y="3333"/>
                  <a:pt x="11232" y="0"/>
                </a:cubicBezTo>
                <a:lnTo>
                  <a:pt x="902" y="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3" name="Freeform 22">
            <a:extLst>
              <a:ext uri="{FF2B5EF4-FFF2-40B4-BE49-F238E27FC236}">
                <a16:creationId xmlns:a16="http://schemas.microsoft.com/office/drawing/2014/main" id="{9A823459-7A23-4283-83F2-FF4D593588DB}"/>
              </a:ext>
            </a:extLst>
          </p:cNvPr>
          <p:cNvSpPr>
            <a:spLocks noChangeAspect="1" noEditPoints="1"/>
          </p:cNvSpPr>
          <p:nvPr/>
        </p:nvSpPr>
        <p:spPr bwMode="gray">
          <a:xfrm>
            <a:off x="229491" y="2333748"/>
            <a:ext cx="1705652" cy="45387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244"/>
              </a:cxn>
              <a:cxn ang="0">
                <a:pos x="63" y="244"/>
              </a:cxn>
              <a:cxn ang="0">
                <a:pos x="63" y="231"/>
              </a:cxn>
              <a:cxn ang="0">
                <a:pos x="85" y="191"/>
              </a:cxn>
              <a:cxn ang="0">
                <a:pos x="97" y="190"/>
              </a:cxn>
              <a:cxn ang="0">
                <a:pos x="131" y="231"/>
              </a:cxn>
              <a:cxn ang="0">
                <a:pos x="131" y="324"/>
              </a:cxn>
              <a:cxn ang="0">
                <a:pos x="97" y="365"/>
              </a:cxn>
              <a:cxn ang="0">
                <a:pos x="85" y="364"/>
              </a:cxn>
              <a:cxn ang="0">
                <a:pos x="63" y="324"/>
              </a:cxn>
              <a:cxn ang="0">
                <a:pos x="63" y="285"/>
              </a:cxn>
              <a:cxn ang="0">
                <a:pos x="0" y="285"/>
              </a:cxn>
              <a:cxn ang="0">
                <a:pos x="0" y="320"/>
              </a:cxn>
              <a:cxn ang="0">
                <a:pos x="79" y="425"/>
              </a:cxn>
              <a:cxn ang="0">
                <a:pos x="1218" y="425"/>
              </a:cxn>
              <a:cxn ang="0">
                <a:pos x="1218" y="0"/>
              </a:cxn>
              <a:cxn ang="0">
                <a:pos x="12" y="0"/>
              </a:cxn>
              <a:cxn ang="0">
                <a:pos x="124" y="129"/>
              </a:cxn>
              <a:cxn ang="0">
                <a:pos x="85" y="140"/>
              </a:cxn>
              <a:cxn ang="0">
                <a:pos x="85" y="59"/>
              </a:cxn>
              <a:cxn ang="0">
                <a:pos x="175" y="59"/>
              </a:cxn>
              <a:cxn ang="0">
                <a:pos x="175" y="149"/>
              </a:cxn>
              <a:cxn ang="0">
                <a:pos x="124" y="129"/>
              </a:cxn>
            </a:cxnLst>
            <a:rect l="0" t="0" r="r" b="b"/>
            <a:pathLst>
              <a:path w="1218" h="425">
                <a:moveTo>
                  <a:pt x="12" y="0"/>
                </a:moveTo>
                <a:cubicBezTo>
                  <a:pt x="0" y="244"/>
                  <a:pt x="0" y="244"/>
                  <a:pt x="0" y="244"/>
                </a:cubicBezTo>
                <a:cubicBezTo>
                  <a:pt x="63" y="244"/>
                  <a:pt x="63" y="244"/>
                  <a:pt x="63" y="244"/>
                </a:cubicBezTo>
                <a:cubicBezTo>
                  <a:pt x="63" y="231"/>
                  <a:pt x="63" y="231"/>
                  <a:pt x="63" y="231"/>
                </a:cubicBezTo>
                <a:cubicBezTo>
                  <a:pt x="63" y="207"/>
                  <a:pt x="71" y="195"/>
                  <a:pt x="85" y="191"/>
                </a:cubicBezTo>
                <a:cubicBezTo>
                  <a:pt x="89" y="190"/>
                  <a:pt x="93" y="190"/>
                  <a:pt x="97" y="190"/>
                </a:cubicBezTo>
                <a:cubicBezTo>
                  <a:pt x="118" y="190"/>
                  <a:pt x="131" y="201"/>
                  <a:pt x="131" y="231"/>
                </a:cubicBezTo>
                <a:cubicBezTo>
                  <a:pt x="131" y="324"/>
                  <a:pt x="131" y="324"/>
                  <a:pt x="131" y="324"/>
                </a:cubicBezTo>
                <a:cubicBezTo>
                  <a:pt x="131" y="354"/>
                  <a:pt x="118" y="365"/>
                  <a:pt x="97" y="365"/>
                </a:cubicBezTo>
                <a:cubicBezTo>
                  <a:pt x="93" y="365"/>
                  <a:pt x="89" y="365"/>
                  <a:pt x="85" y="364"/>
                </a:cubicBezTo>
                <a:cubicBezTo>
                  <a:pt x="71" y="360"/>
                  <a:pt x="63" y="348"/>
                  <a:pt x="63" y="324"/>
                </a:cubicBezTo>
                <a:cubicBezTo>
                  <a:pt x="63" y="285"/>
                  <a:pt x="63" y="285"/>
                  <a:pt x="63" y="285"/>
                </a:cubicBezTo>
                <a:cubicBezTo>
                  <a:pt x="0" y="285"/>
                  <a:pt x="0" y="285"/>
                  <a:pt x="0" y="285"/>
                </a:cubicBezTo>
                <a:cubicBezTo>
                  <a:pt x="0" y="320"/>
                  <a:pt x="0" y="320"/>
                  <a:pt x="0" y="320"/>
                </a:cubicBezTo>
                <a:cubicBezTo>
                  <a:pt x="0" y="381"/>
                  <a:pt x="24" y="418"/>
                  <a:pt x="79" y="425"/>
                </a:cubicBezTo>
                <a:cubicBezTo>
                  <a:pt x="1218" y="425"/>
                  <a:pt x="1218" y="425"/>
                  <a:pt x="1218" y="425"/>
                </a:cubicBezTo>
                <a:cubicBezTo>
                  <a:pt x="1218" y="0"/>
                  <a:pt x="1218" y="0"/>
                  <a:pt x="1218" y="0"/>
                </a:cubicBezTo>
                <a:lnTo>
                  <a:pt x="12" y="0"/>
                </a:lnTo>
                <a:close/>
                <a:moveTo>
                  <a:pt x="124" y="129"/>
                </a:moveTo>
                <a:cubicBezTo>
                  <a:pt x="109" y="129"/>
                  <a:pt x="96" y="133"/>
                  <a:pt x="85" y="140"/>
                </a:cubicBezTo>
                <a:cubicBezTo>
                  <a:pt x="85" y="59"/>
                  <a:pt x="85" y="59"/>
                  <a:pt x="85" y="59"/>
                </a:cubicBezTo>
                <a:cubicBezTo>
                  <a:pt x="175" y="59"/>
                  <a:pt x="175" y="59"/>
                  <a:pt x="175" y="59"/>
                </a:cubicBezTo>
                <a:cubicBezTo>
                  <a:pt x="175" y="149"/>
                  <a:pt x="175" y="149"/>
                  <a:pt x="175" y="149"/>
                </a:cubicBezTo>
                <a:cubicBezTo>
                  <a:pt x="163" y="136"/>
                  <a:pt x="146" y="129"/>
                  <a:pt x="124" y="129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4" name="Freeform 8">
            <a:extLst>
              <a:ext uri="{FF2B5EF4-FFF2-40B4-BE49-F238E27FC236}">
                <a16:creationId xmlns:a16="http://schemas.microsoft.com/office/drawing/2014/main" id="{3902C570-1D5F-4A99-A671-376F4AE7A462}"/>
              </a:ext>
            </a:extLst>
          </p:cNvPr>
          <p:cNvSpPr>
            <a:spLocks noChangeAspect="1"/>
          </p:cNvSpPr>
          <p:nvPr/>
        </p:nvSpPr>
        <p:spPr bwMode="gray">
          <a:xfrm>
            <a:off x="229491" y="1780868"/>
            <a:ext cx="1695621" cy="484487"/>
          </a:xfrm>
          <a:custGeom>
            <a:avLst/>
            <a:gdLst>
              <a:gd name="T0" fmla="*/ 1028 w 1028"/>
              <a:gd name="T1" fmla="*/ 0 h 420"/>
              <a:gd name="T2" fmla="*/ 118 w 1028"/>
              <a:gd name="T3" fmla="*/ 0 h 420"/>
              <a:gd name="T4" fmla="*/ 72 w 1028"/>
              <a:gd name="T5" fmla="*/ 0 h 420"/>
              <a:gd name="T6" fmla="*/ 0 w 1028"/>
              <a:gd name="T7" fmla="*/ 52 h 420"/>
              <a:gd name="T8" fmla="*/ 0 w 1028"/>
              <a:gd name="T9" fmla="*/ 99 h 420"/>
              <a:gd name="T10" fmla="*/ 51 w 1028"/>
              <a:gd name="T11" fmla="*/ 99 h 420"/>
              <a:gd name="T12" fmla="*/ 51 w 1028"/>
              <a:gd name="T13" fmla="*/ 420 h 420"/>
              <a:gd name="T14" fmla="*/ 1028 w 1028"/>
              <a:gd name="T15" fmla="*/ 420 h 420"/>
              <a:gd name="T16" fmla="*/ 1028 w 1028"/>
              <a:gd name="T17" fmla="*/ 0 h 42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0000 w 11634"/>
              <a:gd name="connsiteY7" fmla="*/ 10000 h 10000"/>
              <a:gd name="connsiteX8" fmla="*/ 11634 w 11634"/>
              <a:gd name="connsiteY8" fmla="*/ 0 h 1000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1634 w 11634"/>
              <a:gd name="connsiteY7" fmla="*/ 9929 h 10000"/>
              <a:gd name="connsiteX8" fmla="*/ 11634 w 11634"/>
              <a:gd name="connsiteY8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34" h="10000">
                <a:moveTo>
                  <a:pt x="11634" y="0"/>
                </a:moveTo>
                <a:lnTo>
                  <a:pt x="1148" y="0"/>
                </a:lnTo>
                <a:lnTo>
                  <a:pt x="700" y="0"/>
                </a:lnTo>
                <a:cubicBezTo>
                  <a:pt x="603" y="667"/>
                  <a:pt x="486" y="1238"/>
                  <a:pt x="0" y="1238"/>
                </a:cubicBezTo>
                <a:lnTo>
                  <a:pt x="0" y="2357"/>
                </a:lnTo>
                <a:lnTo>
                  <a:pt x="496" y="2357"/>
                </a:lnTo>
                <a:lnTo>
                  <a:pt x="496" y="10000"/>
                </a:lnTo>
                <a:lnTo>
                  <a:pt x="11634" y="9929"/>
                </a:lnTo>
                <a:lnTo>
                  <a:pt x="11634" y="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5" name="Freeform 21">
            <a:extLst>
              <a:ext uri="{FF2B5EF4-FFF2-40B4-BE49-F238E27FC236}">
                <a16:creationId xmlns:a16="http://schemas.microsoft.com/office/drawing/2014/main" id="{95F6AF2C-6CD1-4A4C-BC08-3AD6B588877D}"/>
              </a:ext>
            </a:extLst>
          </p:cNvPr>
          <p:cNvSpPr>
            <a:spLocks noChangeAspect="1"/>
          </p:cNvSpPr>
          <p:nvPr/>
        </p:nvSpPr>
        <p:spPr bwMode="gray">
          <a:xfrm>
            <a:off x="229491" y="1242242"/>
            <a:ext cx="1383824" cy="499339"/>
          </a:xfrm>
          <a:custGeom>
            <a:avLst/>
            <a:gdLst>
              <a:gd name="T0" fmla="*/ 472 w 2849"/>
              <a:gd name="T1" fmla="*/ 0 h 999"/>
              <a:gd name="T2" fmla="*/ 472 w 2849"/>
              <a:gd name="T3" fmla="*/ 0 h 999"/>
              <a:gd name="T4" fmla="*/ 0 w 2849"/>
              <a:gd name="T5" fmla="*/ 0 h 999"/>
              <a:gd name="T6" fmla="*/ 0 w 2849"/>
              <a:gd name="T7" fmla="*/ 141 h 999"/>
              <a:gd name="T8" fmla="*/ 170 w 2849"/>
              <a:gd name="T9" fmla="*/ 141 h 999"/>
              <a:gd name="T10" fmla="*/ 314 w 2849"/>
              <a:gd name="T11" fmla="*/ 141 h 999"/>
              <a:gd name="T12" fmla="*/ 170 w 2849"/>
              <a:gd name="T13" fmla="*/ 678 h 999"/>
              <a:gd name="T14" fmla="*/ 85 w 2849"/>
              <a:gd name="T15" fmla="*/ 999 h 999"/>
              <a:gd name="T16" fmla="*/ 170 w 2849"/>
              <a:gd name="T17" fmla="*/ 999 h 999"/>
              <a:gd name="T18" fmla="*/ 170 w 2849"/>
              <a:gd name="T19" fmla="*/ 999 h 999"/>
              <a:gd name="T20" fmla="*/ 2849 w 2849"/>
              <a:gd name="T21" fmla="*/ 999 h 999"/>
              <a:gd name="T22" fmla="*/ 2849 w 2849"/>
              <a:gd name="T23" fmla="*/ 0 h 999"/>
              <a:gd name="T24" fmla="*/ 472 w 2849"/>
              <a:gd name="T25" fmla="*/ 0 h 999"/>
              <a:gd name="connsiteX0" fmla="*/ 1657 w 10000"/>
              <a:gd name="connsiteY0" fmla="*/ 0 h 10000"/>
              <a:gd name="connsiteX1" fmla="*/ 1657 w 10000"/>
              <a:gd name="connsiteY1" fmla="*/ 0 h 10000"/>
              <a:gd name="connsiteX2" fmla="*/ 0 w 10000"/>
              <a:gd name="connsiteY2" fmla="*/ 0 h 10000"/>
              <a:gd name="connsiteX3" fmla="*/ 0 w 10000"/>
              <a:gd name="connsiteY3" fmla="*/ 1411 h 10000"/>
              <a:gd name="connsiteX4" fmla="*/ 597 w 10000"/>
              <a:gd name="connsiteY4" fmla="*/ 1411 h 10000"/>
              <a:gd name="connsiteX5" fmla="*/ 1102 w 10000"/>
              <a:gd name="connsiteY5" fmla="*/ 1411 h 10000"/>
              <a:gd name="connsiteX6" fmla="*/ 597 w 10000"/>
              <a:gd name="connsiteY6" fmla="*/ 6787 h 10000"/>
              <a:gd name="connsiteX7" fmla="*/ 298 w 10000"/>
              <a:gd name="connsiteY7" fmla="*/ 10000 h 10000"/>
              <a:gd name="connsiteX8" fmla="*/ 597 w 10000"/>
              <a:gd name="connsiteY8" fmla="*/ 10000 h 10000"/>
              <a:gd name="connsiteX9" fmla="*/ 597 w 10000"/>
              <a:gd name="connsiteY9" fmla="*/ 10000 h 10000"/>
              <a:gd name="connsiteX10" fmla="*/ 10000 w 10000"/>
              <a:gd name="connsiteY10" fmla="*/ 10000 h 10000"/>
              <a:gd name="connsiteX11" fmla="*/ 6255 w 10000"/>
              <a:gd name="connsiteY11" fmla="*/ 0 h 10000"/>
              <a:gd name="connsiteX12" fmla="*/ 1657 w 10000"/>
              <a:gd name="connsiteY12" fmla="*/ 0 h 10000"/>
              <a:gd name="connsiteX0" fmla="*/ 1657 w 6255"/>
              <a:gd name="connsiteY0" fmla="*/ 0 h 10000"/>
              <a:gd name="connsiteX1" fmla="*/ 1657 w 6255"/>
              <a:gd name="connsiteY1" fmla="*/ 0 h 10000"/>
              <a:gd name="connsiteX2" fmla="*/ 0 w 6255"/>
              <a:gd name="connsiteY2" fmla="*/ 0 h 10000"/>
              <a:gd name="connsiteX3" fmla="*/ 0 w 6255"/>
              <a:gd name="connsiteY3" fmla="*/ 1411 h 10000"/>
              <a:gd name="connsiteX4" fmla="*/ 597 w 6255"/>
              <a:gd name="connsiteY4" fmla="*/ 1411 h 10000"/>
              <a:gd name="connsiteX5" fmla="*/ 1102 w 6255"/>
              <a:gd name="connsiteY5" fmla="*/ 1411 h 10000"/>
              <a:gd name="connsiteX6" fmla="*/ 597 w 6255"/>
              <a:gd name="connsiteY6" fmla="*/ 6787 h 10000"/>
              <a:gd name="connsiteX7" fmla="*/ 298 w 6255"/>
              <a:gd name="connsiteY7" fmla="*/ 10000 h 10000"/>
              <a:gd name="connsiteX8" fmla="*/ 597 w 6255"/>
              <a:gd name="connsiteY8" fmla="*/ 10000 h 10000"/>
              <a:gd name="connsiteX9" fmla="*/ 597 w 6255"/>
              <a:gd name="connsiteY9" fmla="*/ 10000 h 10000"/>
              <a:gd name="connsiteX10" fmla="*/ 6253 w 6255"/>
              <a:gd name="connsiteY10" fmla="*/ 9928 h 10000"/>
              <a:gd name="connsiteX11" fmla="*/ 6255 w 6255"/>
              <a:gd name="connsiteY11" fmla="*/ 0 h 10000"/>
              <a:gd name="connsiteX12" fmla="*/ 1657 w 6255"/>
              <a:gd name="connsiteY12" fmla="*/ 0 h 10000"/>
              <a:gd name="connsiteX0" fmla="*/ 2649 w 10000"/>
              <a:gd name="connsiteY0" fmla="*/ 0 h 10000"/>
              <a:gd name="connsiteX1" fmla="*/ 2649 w 10000"/>
              <a:gd name="connsiteY1" fmla="*/ 0 h 10000"/>
              <a:gd name="connsiteX2" fmla="*/ 0 w 10000"/>
              <a:gd name="connsiteY2" fmla="*/ 0 h 10000"/>
              <a:gd name="connsiteX3" fmla="*/ 0 w 10000"/>
              <a:gd name="connsiteY3" fmla="*/ 1411 h 10000"/>
              <a:gd name="connsiteX4" fmla="*/ 954 w 10000"/>
              <a:gd name="connsiteY4" fmla="*/ 1411 h 10000"/>
              <a:gd name="connsiteX5" fmla="*/ 1762 w 10000"/>
              <a:gd name="connsiteY5" fmla="*/ 1411 h 10000"/>
              <a:gd name="connsiteX6" fmla="*/ 954 w 10000"/>
              <a:gd name="connsiteY6" fmla="*/ 6787 h 10000"/>
              <a:gd name="connsiteX7" fmla="*/ 476 w 10000"/>
              <a:gd name="connsiteY7" fmla="*/ 10000 h 10000"/>
              <a:gd name="connsiteX8" fmla="*/ 954 w 10000"/>
              <a:gd name="connsiteY8" fmla="*/ 10000 h 10000"/>
              <a:gd name="connsiteX9" fmla="*/ 954 w 10000"/>
              <a:gd name="connsiteY9" fmla="*/ 10000 h 10000"/>
              <a:gd name="connsiteX10" fmla="*/ 9997 w 10000"/>
              <a:gd name="connsiteY10" fmla="*/ 9928 h 10000"/>
              <a:gd name="connsiteX11" fmla="*/ 10000 w 10000"/>
              <a:gd name="connsiteY11" fmla="*/ 0 h 10000"/>
              <a:gd name="connsiteX12" fmla="*/ 2649 w 10000"/>
              <a:gd name="connsiteY1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00" h="10000">
                <a:moveTo>
                  <a:pt x="2649" y="0"/>
                </a:moveTo>
                <a:lnTo>
                  <a:pt x="2649" y="0"/>
                </a:lnTo>
                <a:lnTo>
                  <a:pt x="0" y="0"/>
                </a:lnTo>
                <a:lnTo>
                  <a:pt x="0" y="1411"/>
                </a:lnTo>
                <a:lnTo>
                  <a:pt x="954" y="1411"/>
                </a:lnTo>
                <a:lnTo>
                  <a:pt x="1762" y="1411"/>
                </a:lnTo>
                <a:lnTo>
                  <a:pt x="954" y="6787"/>
                </a:lnTo>
                <a:cubicBezTo>
                  <a:pt x="795" y="7858"/>
                  <a:pt x="636" y="8929"/>
                  <a:pt x="476" y="10000"/>
                </a:cubicBezTo>
                <a:lnTo>
                  <a:pt x="954" y="10000"/>
                </a:lnTo>
                <a:lnTo>
                  <a:pt x="954" y="10000"/>
                </a:lnTo>
                <a:lnTo>
                  <a:pt x="9997" y="9928"/>
                </a:lnTo>
                <a:cubicBezTo>
                  <a:pt x="9998" y="6619"/>
                  <a:pt x="9999" y="3309"/>
                  <a:pt x="10000" y="0"/>
                </a:cubicBezTo>
                <a:lnTo>
                  <a:pt x="2649" y="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" name="Freeform 8">
            <a:extLst>
              <a:ext uri="{FF2B5EF4-FFF2-40B4-BE49-F238E27FC236}">
                <a16:creationId xmlns:a16="http://schemas.microsoft.com/office/drawing/2014/main" id="{0C912680-2480-4E44-AAAD-3E5705DA4B8E}"/>
              </a:ext>
            </a:extLst>
          </p:cNvPr>
          <p:cNvSpPr>
            <a:spLocks noChangeAspect="1" noEditPoints="1"/>
          </p:cNvSpPr>
          <p:nvPr/>
        </p:nvSpPr>
        <p:spPr bwMode="gray">
          <a:xfrm>
            <a:off x="229491" y="3346496"/>
            <a:ext cx="1348838" cy="486750"/>
          </a:xfrm>
          <a:custGeom>
            <a:avLst/>
            <a:gdLst/>
            <a:ahLst/>
            <a:cxnLst>
              <a:cxn ang="0">
                <a:pos x="76" y="4"/>
              </a:cxn>
              <a:cxn ang="0">
                <a:pos x="76" y="4"/>
              </a:cxn>
              <a:cxn ang="0">
                <a:pos x="0" y="107"/>
              </a:cxn>
              <a:cxn ang="0">
                <a:pos x="0" y="120"/>
              </a:cxn>
              <a:cxn ang="0">
                <a:pos x="41" y="206"/>
              </a:cxn>
              <a:cxn ang="0">
                <a:pos x="0" y="294"/>
              </a:cxn>
              <a:cxn ang="0">
                <a:pos x="0" y="327"/>
              </a:cxn>
              <a:cxn ang="0">
                <a:pos x="76" y="431"/>
              </a:cxn>
              <a:cxn ang="0">
                <a:pos x="104" y="434"/>
              </a:cxn>
              <a:cxn ang="0">
                <a:pos x="984" y="434"/>
              </a:cxn>
              <a:cxn ang="0">
                <a:pos x="984" y="0"/>
              </a:cxn>
              <a:cxn ang="0">
                <a:pos x="105" y="0"/>
              </a:cxn>
              <a:cxn ang="0">
                <a:pos x="76" y="4"/>
              </a:cxn>
              <a:cxn ang="0">
                <a:pos x="142" y="325"/>
              </a:cxn>
              <a:cxn ang="0">
                <a:pos x="104" y="373"/>
              </a:cxn>
              <a:cxn ang="0">
                <a:pos x="76" y="361"/>
              </a:cxn>
              <a:cxn ang="0">
                <a:pos x="67" y="325"/>
              </a:cxn>
              <a:cxn ang="0">
                <a:pos x="67" y="286"/>
              </a:cxn>
              <a:cxn ang="0">
                <a:pos x="76" y="250"/>
              </a:cxn>
              <a:cxn ang="0">
                <a:pos x="104" y="238"/>
              </a:cxn>
              <a:cxn ang="0">
                <a:pos x="142" y="286"/>
              </a:cxn>
              <a:cxn ang="0">
                <a:pos x="142" y="325"/>
              </a:cxn>
              <a:cxn ang="0">
                <a:pos x="142" y="110"/>
              </a:cxn>
              <a:cxn ang="0">
                <a:pos x="142" y="133"/>
              </a:cxn>
              <a:cxn ang="0">
                <a:pos x="104" y="178"/>
              </a:cxn>
              <a:cxn ang="0">
                <a:pos x="76" y="167"/>
              </a:cxn>
              <a:cxn ang="0">
                <a:pos x="67" y="133"/>
              </a:cxn>
              <a:cxn ang="0">
                <a:pos x="67" y="110"/>
              </a:cxn>
              <a:cxn ang="0">
                <a:pos x="76" y="73"/>
              </a:cxn>
              <a:cxn ang="0">
                <a:pos x="104" y="61"/>
              </a:cxn>
              <a:cxn ang="0">
                <a:pos x="142" y="110"/>
              </a:cxn>
            </a:cxnLst>
            <a:rect l="0" t="0" r="r" b="b"/>
            <a:pathLst>
              <a:path w="984" h="434">
                <a:moveTo>
                  <a:pt x="76" y="4"/>
                </a:moveTo>
                <a:cubicBezTo>
                  <a:pt x="76" y="4"/>
                  <a:pt x="76" y="4"/>
                  <a:pt x="76" y="4"/>
                </a:cubicBezTo>
                <a:cubicBezTo>
                  <a:pt x="27" y="13"/>
                  <a:pt x="0" y="50"/>
                  <a:pt x="0" y="107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62"/>
                  <a:pt x="14" y="191"/>
                  <a:pt x="41" y="206"/>
                </a:cubicBezTo>
                <a:cubicBezTo>
                  <a:pt x="12" y="222"/>
                  <a:pt x="0" y="253"/>
                  <a:pt x="0" y="294"/>
                </a:cubicBezTo>
                <a:cubicBezTo>
                  <a:pt x="0" y="327"/>
                  <a:pt x="0" y="327"/>
                  <a:pt x="0" y="327"/>
                </a:cubicBezTo>
                <a:cubicBezTo>
                  <a:pt x="0" y="384"/>
                  <a:pt x="33" y="420"/>
                  <a:pt x="76" y="431"/>
                </a:cubicBezTo>
                <a:cubicBezTo>
                  <a:pt x="80" y="432"/>
                  <a:pt x="76" y="432"/>
                  <a:pt x="104" y="434"/>
                </a:cubicBezTo>
                <a:cubicBezTo>
                  <a:pt x="984" y="434"/>
                  <a:pt x="984" y="434"/>
                  <a:pt x="984" y="434"/>
                </a:cubicBezTo>
                <a:cubicBezTo>
                  <a:pt x="984" y="0"/>
                  <a:pt x="984" y="0"/>
                  <a:pt x="984" y="0"/>
                </a:cubicBezTo>
                <a:cubicBezTo>
                  <a:pt x="105" y="0"/>
                  <a:pt x="105" y="0"/>
                  <a:pt x="105" y="0"/>
                </a:cubicBezTo>
                <a:lnTo>
                  <a:pt x="76" y="4"/>
                </a:lnTo>
                <a:close/>
                <a:moveTo>
                  <a:pt x="142" y="325"/>
                </a:moveTo>
                <a:cubicBezTo>
                  <a:pt x="141" y="363"/>
                  <a:pt x="125" y="373"/>
                  <a:pt x="104" y="373"/>
                </a:cubicBezTo>
                <a:cubicBezTo>
                  <a:pt x="93" y="373"/>
                  <a:pt x="83" y="370"/>
                  <a:pt x="76" y="361"/>
                </a:cubicBezTo>
                <a:cubicBezTo>
                  <a:pt x="70" y="354"/>
                  <a:pt x="67" y="342"/>
                  <a:pt x="67" y="325"/>
                </a:cubicBezTo>
                <a:cubicBezTo>
                  <a:pt x="67" y="286"/>
                  <a:pt x="67" y="286"/>
                  <a:pt x="67" y="286"/>
                </a:cubicBezTo>
                <a:cubicBezTo>
                  <a:pt x="67" y="270"/>
                  <a:pt x="70" y="258"/>
                  <a:pt x="76" y="250"/>
                </a:cubicBezTo>
                <a:cubicBezTo>
                  <a:pt x="82" y="242"/>
                  <a:pt x="92" y="238"/>
                  <a:pt x="104" y="238"/>
                </a:cubicBezTo>
                <a:cubicBezTo>
                  <a:pt x="128" y="238"/>
                  <a:pt x="142" y="253"/>
                  <a:pt x="142" y="286"/>
                </a:cubicBezTo>
                <a:lnTo>
                  <a:pt x="142" y="325"/>
                </a:lnTo>
                <a:close/>
                <a:moveTo>
                  <a:pt x="142" y="110"/>
                </a:moveTo>
                <a:cubicBezTo>
                  <a:pt x="142" y="133"/>
                  <a:pt x="142" y="133"/>
                  <a:pt x="142" y="133"/>
                </a:cubicBezTo>
                <a:cubicBezTo>
                  <a:pt x="142" y="167"/>
                  <a:pt x="125" y="178"/>
                  <a:pt x="104" y="178"/>
                </a:cubicBezTo>
                <a:cubicBezTo>
                  <a:pt x="93" y="178"/>
                  <a:pt x="83" y="175"/>
                  <a:pt x="76" y="167"/>
                </a:cubicBezTo>
                <a:cubicBezTo>
                  <a:pt x="70" y="160"/>
                  <a:pt x="67" y="149"/>
                  <a:pt x="67" y="133"/>
                </a:cubicBezTo>
                <a:cubicBezTo>
                  <a:pt x="67" y="110"/>
                  <a:pt x="67" y="110"/>
                  <a:pt x="67" y="110"/>
                </a:cubicBezTo>
                <a:cubicBezTo>
                  <a:pt x="67" y="92"/>
                  <a:pt x="70" y="80"/>
                  <a:pt x="76" y="73"/>
                </a:cubicBezTo>
                <a:cubicBezTo>
                  <a:pt x="83" y="64"/>
                  <a:pt x="93" y="61"/>
                  <a:pt x="104" y="61"/>
                </a:cubicBezTo>
                <a:cubicBezTo>
                  <a:pt x="125" y="61"/>
                  <a:pt x="142" y="72"/>
                  <a:pt x="142" y="110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70DA3349-4780-4F5A-B439-CB3A42C180C2}"/>
              </a:ext>
            </a:extLst>
          </p:cNvPr>
          <p:cNvSpPr txBox="1"/>
          <p:nvPr/>
        </p:nvSpPr>
        <p:spPr>
          <a:xfrm>
            <a:off x="518258" y="1242243"/>
            <a:ext cx="8353025" cy="503398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299304D5-16F7-4516-9657-6255F651FB1E}"/>
              </a:ext>
            </a:extLst>
          </p:cNvPr>
          <p:cNvSpPr txBox="1"/>
          <p:nvPr/>
        </p:nvSpPr>
        <p:spPr>
          <a:xfrm>
            <a:off x="506492" y="1766848"/>
            <a:ext cx="8353025" cy="503398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C47A1FF6-2C4D-478D-8517-EBD6CEE1C8B6}"/>
              </a:ext>
            </a:extLst>
          </p:cNvPr>
          <p:cNvSpPr txBox="1"/>
          <p:nvPr/>
        </p:nvSpPr>
        <p:spPr>
          <a:xfrm>
            <a:off x="526849" y="2291453"/>
            <a:ext cx="8353025" cy="503398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it-IT"/>
            </a:defPPr>
            <a:lvl1pPr>
              <a:defRPr sz="1400" b="1" i="1">
                <a:solidFill>
                  <a:schemeClr val="tx1">
                    <a:alpha val="93000"/>
                  </a:schemeClr>
                </a:solidFill>
                <a:latin typeface="Helvetica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A19703DC-1B8C-43FE-8E9E-50034B8902B2}"/>
              </a:ext>
            </a:extLst>
          </p:cNvPr>
          <p:cNvSpPr txBox="1"/>
          <p:nvPr/>
        </p:nvSpPr>
        <p:spPr>
          <a:xfrm>
            <a:off x="526849" y="2816058"/>
            <a:ext cx="8350451" cy="49939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5CA90ECF-0C2D-406C-8876-71BC891E9AD4}"/>
              </a:ext>
            </a:extLst>
          </p:cNvPr>
          <p:cNvSpPr txBox="1"/>
          <p:nvPr/>
        </p:nvSpPr>
        <p:spPr>
          <a:xfrm>
            <a:off x="526849" y="3336655"/>
            <a:ext cx="8353025" cy="503398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474C50C5-87F6-4C3C-A11A-CE7A04614FDD}"/>
              </a:ext>
            </a:extLst>
          </p:cNvPr>
          <p:cNvSpPr txBox="1"/>
          <p:nvPr/>
        </p:nvSpPr>
        <p:spPr>
          <a:xfrm>
            <a:off x="518400" y="3861261"/>
            <a:ext cx="8352000" cy="50400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82457F-8009-4B2C-80A2-A77F8EBCCCA5}"/>
              </a:ext>
            </a:extLst>
          </p:cNvPr>
          <p:cNvSpPr txBox="1"/>
          <p:nvPr/>
        </p:nvSpPr>
        <p:spPr>
          <a:xfrm>
            <a:off x="1104390" y="679720"/>
            <a:ext cx="1311371" cy="463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Area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tematica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397024F3-5BF3-4867-A111-2E012BA1CD4E}"/>
              </a:ext>
            </a:extLst>
          </p:cNvPr>
          <p:cNvSpPr txBox="1"/>
          <p:nvPr/>
        </p:nvSpPr>
        <p:spPr>
          <a:xfrm>
            <a:off x="3784685" y="718216"/>
            <a:ext cx="1228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>
                <a:latin typeface="Helvetica" panose="020B0604020202020204" pitchFamily="34" charset="0"/>
              </a:rPr>
              <a:t>Da avviare    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4626069-8BAB-4CBD-B285-785EFAACDE0E}"/>
              </a:ext>
            </a:extLst>
          </p:cNvPr>
          <p:cNvSpPr txBox="1"/>
          <p:nvPr/>
        </p:nvSpPr>
        <p:spPr>
          <a:xfrm>
            <a:off x="5198341" y="640577"/>
            <a:ext cx="1218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>
                <a:latin typeface="Helvetica" panose="020B0604020202020204" pitchFamily="34" charset="0"/>
              </a:rPr>
              <a:t>In progettazione        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D9E8092-ACE6-451B-9937-7230B19DCE1B}"/>
              </a:ext>
            </a:extLst>
          </p:cNvPr>
          <p:cNvSpPr txBox="1"/>
          <p:nvPr/>
        </p:nvSpPr>
        <p:spPr>
          <a:xfrm>
            <a:off x="6403197" y="686246"/>
            <a:ext cx="1228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>
                <a:latin typeface="Helvetica" panose="020B0604020202020204" pitchFamily="34" charset="0"/>
              </a:rPr>
              <a:t>Contratto/</a:t>
            </a:r>
          </a:p>
          <a:p>
            <a:pPr algn="ctr"/>
            <a:r>
              <a:rPr lang="it-IT" sz="1200" b="1" i="1" dirty="0">
                <a:latin typeface="Helvetica" panose="020B0604020202020204" pitchFamily="34" charset="0"/>
              </a:rPr>
              <a:t>lavori</a:t>
            </a:r>
          </a:p>
        </p:txBody>
      </p:sp>
      <p:sp>
        <p:nvSpPr>
          <p:cNvPr id="87" name="Freeform 16">
            <a:extLst>
              <a:ext uri="{FF2B5EF4-FFF2-40B4-BE49-F238E27FC236}">
                <a16:creationId xmlns:a16="http://schemas.microsoft.com/office/drawing/2014/main" id="{CB6EE646-8706-4451-87A9-B90AE429B5F0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6850" y="1551133"/>
            <a:ext cx="661046" cy="193323"/>
          </a:xfrm>
          <a:custGeom>
            <a:avLst/>
            <a:gdLst>
              <a:gd name="T0" fmla="*/ 647 w 666"/>
              <a:gd name="T1" fmla="*/ 208 h 238"/>
              <a:gd name="T2" fmla="*/ 587 w 666"/>
              <a:gd name="T3" fmla="*/ 208 h 238"/>
              <a:gd name="T4" fmla="*/ 594 w 666"/>
              <a:gd name="T5" fmla="*/ 138 h 238"/>
              <a:gd name="T6" fmla="*/ 561 w 666"/>
              <a:gd name="T7" fmla="*/ 138 h 238"/>
              <a:gd name="T8" fmla="*/ 561 w 666"/>
              <a:gd name="T9" fmla="*/ 100 h 238"/>
              <a:gd name="T10" fmla="*/ 596 w 666"/>
              <a:gd name="T11" fmla="*/ 100 h 238"/>
              <a:gd name="T12" fmla="*/ 596 w 666"/>
              <a:gd name="T13" fmla="*/ 47 h 238"/>
              <a:gd name="T14" fmla="*/ 549 w 666"/>
              <a:gd name="T15" fmla="*/ 0 h 238"/>
              <a:gd name="T16" fmla="*/ 225 w 666"/>
              <a:gd name="T17" fmla="*/ 0 h 238"/>
              <a:gd name="T18" fmla="*/ 150 w 666"/>
              <a:gd name="T19" fmla="*/ 55 h 238"/>
              <a:gd name="T20" fmla="*/ 152 w 666"/>
              <a:gd name="T21" fmla="*/ 55 h 238"/>
              <a:gd name="T22" fmla="*/ 121 w 666"/>
              <a:gd name="T23" fmla="*/ 84 h 238"/>
              <a:gd name="T24" fmla="*/ 117 w 666"/>
              <a:gd name="T25" fmla="*/ 84 h 238"/>
              <a:gd name="T26" fmla="*/ 63 w 666"/>
              <a:gd name="T27" fmla="*/ 137 h 238"/>
              <a:gd name="T28" fmla="*/ 63 w 666"/>
              <a:gd name="T29" fmla="*/ 197 h 238"/>
              <a:gd name="T30" fmla="*/ 63 w 666"/>
              <a:gd name="T31" fmla="*/ 208 h 238"/>
              <a:gd name="T32" fmla="*/ 23 w 666"/>
              <a:gd name="T33" fmla="*/ 208 h 238"/>
              <a:gd name="T34" fmla="*/ 22 w 666"/>
              <a:gd name="T35" fmla="*/ 208 h 238"/>
              <a:gd name="T36" fmla="*/ 19 w 666"/>
              <a:gd name="T37" fmla="*/ 208 h 238"/>
              <a:gd name="T38" fmla="*/ 0 w 666"/>
              <a:gd name="T39" fmla="*/ 223 h 238"/>
              <a:gd name="T40" fmla="*/ 19 w 666"/>
              <a:gd name="T41" fmla="*/ 238 h 238"/>
              <a:gd name="T42" fmla="*/ 22 w 666"/>
              <a:gd name="T43" fmla="*/ 237 h 238"/>
              <a:gd name="T44" fmla="*/ 23 w 666"/>
              <a:gd name="T45" fmla="*/ 238 h 238"/>
              <a:gd name="T46" fmla="*/ 416 w 666"/>
              <a:gd name="T47" fmla="*/ 238 h 238"/>
              <a:gd name="T48" fmla="*/ 559 w 666"/>
              <a:gd name="T49" fmla="*/ 238 h 238"/>
              <a:gd name="T50" fmla="*/ 647 w 666"/>
              <a:gd name="T51" fmla="*/ 238 h 238"/>
              <a:gd name="T52" fmla="*/ 666 w 666"/>
              <a:gd name="T53" fmla="*/ 223 h 238"/>
              <a:gd name="T54" fmla="*/ 647 w 666"/>
              <a:gd name="T55" fmla="*/ 208 h 238"/>
              <a:gd name="T56" fmla="*/ 222 w 666"/>
              <a:gd name="T57" fmla="*/ 84 h 238"/>
              <a:gd name="T58" fmla="*/ 125 w 666"/>
              <a:gd name="T59" fmla="*/ 84 h 238"/>
              <a:gd name="T60" fmla="*/ 156 w 666"/>
              <a:gd name="T61" fmla="*/ 55 h 238"/>
              <a:gd name="T62" fmla="*/ 222 w 666"/>
              <a:gd name="T63" fmla="*/ 55 h 238"/>
              <a:gd name="T64" fmla="*/ 222 w 666"/>
              <a:gd name="T65" fmla="*/ 84 h 238"/>
              <a:gd name="T66" fmla="*/ 419 w 666"/>
              <a:gd name="T67" fmla="*/ 140 h 238"/>
              <a:gd name="T68" fmla="*/ 381 w 666"/>
              <a:gd name="T69" fmla="*/ 140 h 238"/>
              <a:gd name="T70" fmla="*/ 381 w 666"/>
              <a:gd name="T71" fmla="*/ 102 h 238"/>
              <a:gd name="T72" fmla="*/ 419 w 666"/>
              <a:gd name="T73" fmla="*/ 103 h 238"/>
              <a:gd name="T74" fmla="*/ 419 w 666"/>
              <a:gd name="T75" fmla="*/ 140 h 238"/>
              <a:gd name="T76" fmla="*/ 516 w 666"/>
              <a:gd name="T77" fmla="*/ 140 h 238"/>
              <a:gd name="T78" fmla="*/ 466 w 666"/>
              <a:gd name="T79" fmla="*/ 140 h 238"/>
              <a:gd name="T80" fmla="*/ 466 w 666"/>
              <a:gd name="T81" fmla="*/ 103 h 238"/>
              <a:gd name="T82" fmla="*/ 516 w 666"/>
              <a:gd name="T83" fmla="*/ 103 h 238"/>
              <a:gd name="T84" fmla="*/ 516 w 666"/>
              <a:gd name="T85" fmla="*/ 140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666" h="238">
                <a:moveTo>
                  <a:pt x="647" y="208"/>
                </a:moveTo>
                <a:cubicBezTo>
                  <a:pt x="587" y="208"/>
                  <a:pt x="587" y="208"/>
                  <a:pt x="587" y="208"/>
                </a:cubicBezTo>
                <a:cubicBezTo>
                  <a:pt x="593" y="193"/>
                  <a:pt x="596" y="171"/>
                  <a:pt x="594" y="138"/>
                </a:cubicBezTo>
                <a:cubicBezTo>
                  <a:pt x="561" y="138"/>
                  <a:pt x="561" y="138"/>
                  <a:pt x="561" y="138"/>
                </a:cubicBezTo>
                <a:cubicBezTo>
                  <a:pt x="561" y="100"/>
                  <a:pt x="561" y="100"/>
                  <a:pt x="561" y="100"/>
                </a:cubicBezTo>
                <a:cubicBezTo>
                  <a:pt x="596" y="100"/>
                  <a:pt x="596" y="100"/>
                  <a:pt x="596" y="100"/>
                </a:cubicBezTo>
                <a:cubicBezTo>
                  <a:pt x="596" y="47"/>
                  <a:pt x="596" y="47"/>
                  <a:pt x="596" y="47"/>
                </a:cubicBezTo>
                <a:cubicBezTo>
                  <a:pt x="596" y="47"/>
                  <a:pt x="596" y="0"/>
                  <a:pt x="549" y="0"/>
                </a:cubicBezTo>
                <a:cubicBezTo>
                  <a:pt x="504" y="0"/>
                  <a:pt x="225" y="0"/>
                  <a:pt x="225" y="0"/>
                </a:cubicBezTo>
                <a:cubicBezTo>
                  <a:pt x="190" y="5"/>
                  <a:pt x="150" y="55"/>
                  <a:pt x="150" y="55"/>
                </a:cubicBezTo>
                <a:cubicBezTo>
                  <a:pt x="150" y="55"/>
                  <a:pt x="151" y="55"/>
                  <a:pt x="152" y="55"/>
                </a:cubicBezTo>
                <a:cubicBezTo>
                  <a:pt x="121" y="84"/>
                  <a:pt x="121" y="84"/>
                  <a:pt x="121" y="84"/>
                </a:cubicBezTo>
                <a:cubicBezTo>
                  <a:pt x="117" y="84"/>
                  <a:pt x="117" y="84"/>
                  <a:pt x="117" y="84"/>
                </a:cubicBezTo>
                <a:cubicBezTo>
                  <a:pt x="63" y="137"/>
                  <a:pt x="63" y="137"/>
                  <a:pt x="63" y="137"/>
                </a:cubicBezTo>
                <a:cubicBezTo>
                  <a:pt x="63" y="137"/>
                  <a:pt x="26" y="175"/>
                  <a:pt x="63" y="197"/>
                </a:cubicBezTo>
                <a:cubicBezTo>
                  <a:pt x="63" y="197"/>
                  <a:pt x="70" y="202"/>
                  <a:pt x="63" y="208"/>
                </a:cubicBezTo>
                <a:cubicBezTo>
                  <a:pt x="23" y="208"/>
                  <a:pt x="23" y="208"/>
                  <a:pt x="23" y="208"/>
                </a:cubicBezTo>
                <a:cubicBezTo>
                  <a:pt x="23" y="208"/>
                  <a:pt x="22" y="208"/>
                  <a:pt x="22" y="208"/>
                </a:cubicBezTo>
                <a:cubicBezTo>
                  <a:pt x="21" y="208"/>
                  <a:pt x="20" y="208"/>
                  <a:pt x="19" y="208"/>
                </a:cubicBezTo>
                <a:cubicBezTo>
                  <a:pt x="9" y="208"/>
                  <a:pt x="0" y="215"/>
                  <a:pt x="0" y="223"/>
                </a:cubicBezTo>
                <a:cubicBezTo>
                  <a:pt x="0" y="231"/>
                  <a:pt x="9" y="238"/>
                  <a:pt x="19" y="238"/>
                </a:cubicBezTo>
                <a:cubicBezTo>
                  <a:pt x="20" y="238"/>
                  <a:pt x="21" y="238"/>
                  <a:pt x="22" y="237"/>
                </a:cubicBezTo>
                <a:cubicBezTo>
                  <a:pt x="22" y="238"/>
                  <a:pt x="22" y="238"/>
                  <a:pt x="23" y="238"/>
                </a:cubicBezTo>
                <a:cubicBezTo>
                  <a:pt x="214" y="238"/>
                  <a:pt x="337" y="238"/>
                  <a:pt x="416" y="238"/>
                </a:cubicBezTo>
                <a:cubicBezTo>
                  <a:pt x="559" y="238"/>
                  <a:pt x="559" y="238"/>
                  <a:pt x="559" y="238"/>
                </a:cubicBezTo>
                <a:cubicBezTo>
                  <a:pt x="647" y="238"/>
                  <a:pt x="647" y="238"/>
                  <a:pt x="647" y="238"/>
                </a:cubicBezTo>
                <a:cubicBezTo>
                  <a:pt x="657" y="238"/>
                  <a:pt x="666" y="231"/>
                  <a:pt x="666" y="223"/>
                </a:cubicBezTo>
                <a:cubicBezTo>
                  <a:pt x="666" y="215"/>
                  <a:pt x="657" y="208"/>
                  <a:pt x="647" y="208"/>
                </a:cubicBezTo>
                <a:close/>
                <a:moveTo>
                  <a:pt x="222" y="84"/>
                </a:moveTo>
                <a:cubicBezTo>
                  <a:pt x="162" y="84"/>
                  <a:pt x="136" y="84"/>
                  <a:pt x="125" y="84"/>
                </a:cubicBezTo>
                <a:cubicBezTo>
                  <a:pt x="156" y="55"/>
                  <a:pt x="156" y="55"/>
                  <a:pt x="156" y="55"/>
                </a:cubicBezTo>
                <a:cubicBezTo>
                  <a:pt x="222" y="55"/>
                  <a:pt x="222" y="55"/>
                  <a:pt x="222" y="55"/>
                </a:cubicBezTo>
                <a:cubicBezTo>
                  <a:pt x="222" y="55"/>
                  <a:pt x="249" y="73"/>
                  <a:pt x="222" y="84"/>
                </a:cubicBezTo>
                <a:close/>
                <a:moveTo>
                  <a:pt x="419" y="140"/>
                </a:moveTo>
                <a:cubicBezTo>
                  <a:pt x="381" y="140"/>
                  <a:pt x="381" y="140"/>
                  <a:pt x="381" y="140"/>
                </a:cubicBezTo>
                <a:cubicBezTo>
                  <a:pt x="381" y="140"/>
                  <a:pt x="355" y="120"/>
                  <a:pt x="381" y="102"/>
                </a:cubicBezTo>
                <a:cubicBezTo>
                  <a:pt x="419" y="103"/>
                  <a:pt x="419" y="103"/>
                  <a:pt x="419" y="103"/>
                </a:cubicBezTo>
                <a:lnTo>
                  <a:pt x="419" y="140"/>
                </a:lnTo>
                <a:close/>
                <a:moveTo>
                  <a:pt x="516" y="140"/>
                </a:moveTo>
                <a:cubicBezTo>
                  <a:pt x="466" y="140"/>
                  <a:pt x="466" y="140"/>
                  <a:pt x="466" y="140"/>
                </a:cubicBezTo>
                <a:cubicBezTo>
                  <a:pt x="466" y="103"/>
                  <a:pt x="466" y="103"/>
                  <a:pt x="466" y="103"/>
                </a:cubicBezTo>
                <a:cubicBezTo>
                  <a:pt x="516" y="103"/>
                  <a:pt x="516" y="103"/>
                  <a:pt x="516" y="103"/>
                </a:cubicBezTo>
                <a:lnTo>
                  <a:pt x="516" y="14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b="1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710CAB-15ED-4613-AB9D-B938BCE88DB3}"/>
              </a:ext>
            </a:extLst>
          </p:cNvPr>
          <p:cNvSpPr txBox="1"/>
          <p:nvPr/>
        </p:nvSpPr>
        <p:spPr>
          <a:xfrm>
            <a:off x="1213886" y="1334289"/>
            <a:ext cx="1135380" cy="377896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Trasporti e mobilità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FA68533-A240-465A-9518-90B31FC8BDEE}"/>
              </a:ext>
            </a:extLst>
          </p:cNvPr>
          <p:cNvSpPr txBox="1"/>
          <p:nvPr/>
        </p:nvSpPr>
        <p:spPr>
          <a:xfrm>
            <a:off x="1213886" y="1822417"/>
            <a:ext cx="1135380" cy="377896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Ricerca e innovazione</a:t>
            </a:r>
          </a:p>
        </p:txBody>
      </p:sp>
      <p:cxnSp>
        <p:nvCxnSpPr>
          <p:cNvPr id="94" name="Gerade Verbindung 37">
            <a:extLst>
              <a:ext uri="{FF2B5EF4-FFF2-40B4-BE49-F238E27FC236}">
                <a16:creationId xmlns:a16="http://schemas.microsoft.com/office/drawing/2014/main" id="{961BE8B7-DD28-4D49-BF10-5F6A67F08FF3}"/>
              </a:ext>
            </a:extLst>
          </p:cNvPr>
          <p:cNvCxnSpPr/>
          <p:nvPr/>
        </p:nvCxnSpPr>
        <p:spPr>
          <a:xfrm flipV="1">
            <a:off x="529700" y="2246421"/>
            <a:ext cx="476912" cy="0"/>
          </a:xfrm>
          <a:prstGeom prst="line">
            <a:avLst/>
          </a:prstGeom>
          <a:solidFill>
            <a:srgbClr val="219965"/>
          </a:solidFill>
          <a:ln w="38100">
            <a:solidFill>
              <a:srgbClr val="2199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Freeform 11">
            <a:extLst>
              <a:ext uri="{FF2B5EF4-FFF2-40B4-BE49-F238E27FC236}">
                <a16:creationId xmlns:a16="http://schemas.microsoft.com/office/drawing/2014/main" id="{6952297F-FB34-4BAB-9830-35CB3A594964}"/>
              </a:ext>
            </a:extLst>
          </p:cNvPr>
          <p:cNvSpPr>
            <a:spLocks/>
          </p:cNvSpPr>
          <p:nvPr/>
        </p:nvSpPr>
        <p:spPr bwMode="auto">
          <a:xfrm>
            <a:off x="699046" y="2096594"/>
            <a:ext cx="134873" cy="132793"/>
          </a:xfrm>
          <a:custGeom>
            <a:avLst/>
            <a:gdLst>
              <a:gd name="T0" fmla="*/ 179 w 269"/>
              <a:gd name="T1" fmla="*/ 109 h 324"/>
              <a:gd name="T2" fmla="*/ 179 w 269"/>
              <a:gd name="T3" fmla="*/ 21 h 324"/>
              <a:gd name="T4" fmla="*/ 180 w 269"/>
              <a:gd name="T5" fmla="*/ 21 h 324"/>
              <a:gd name="T6" fmla="*/ 191 w 269"/>
              <a:gd name="T7" fmla="*/ 10 h 324"/>
              <a:gd name="T8" fmla="*/ 180 w 269"/>
              <a:gd name="T9" fmla="*/ 0 h 324"/>
              <a:gd name="T10" fmla="*/ 94 w 269"/>
              <a:gd name="T11" fmla="*/ 0 h 324"/>
              <a:gd name="T12" fmla="*/ 83 w 269"/>
              <a:gd name="T13" fmla="*/ 10 h 324"/>
              <a:gd name="T14" fmla="*/ 94 w 269"/>
              <a:gd name="T15" fmla="*/ 21 h 324"/>
              <a:gd name="T16" fmla="*/ 96 w 269"/>
              <a:gd name="T17" fmla="*/ 21 h 324"/>
              <a:gd name="T18" fmla="*/ 96 w 269"/>
              <a:gd name="T19" fmla="*/ 107 h 324"/>
              <a:gd name="T20" fmla="*/ 48 w 269"/>
              <a:gd name="T21" fmla="*/ 324 h 324"/>
              <a:gd name="T22" fmla="*/ 228 w 269"/>
              <a:gd name="T23" fmla="*/ 324 h 324"/>
              <a:gd name="T24" fmla="*/ 179 w 269"/>
              <a:gd name="T25" fmla="*/ 109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69" h="324">
                <a:moveTo>
                  <a:pt x="179" y="109"/>
                </a:moveTo>
                <a:cubicBezTo>
                  <a:pt x="180" y="98"/>
                  <a:pt x="179" y="21"/>
                  <a:pt x="179" y="21"/>
                </a:cubicBezTo>
                <a:cubicBezTo>
                  <a:pt x="180" y="21"/>
                  <a:pt x="180" y="21"/>
                  <a:pt x="180" y="21"/>
                </a:cubicBezTo>
                <a:cubicBezTo>
                  <a:pt x="187" y="21"/>
                  <a:pt x="191" y="16"/>
                  <a:pt x="191" y="10"/>
                </a:cubicBezTo>
                <a:cubicBezTo>
                  <a:pt x="191" y="3"/>
                  <a:pt x="187" y="0"/>
                  <a:pt x="180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88" y="0"/>
                  <a:pt x="83" y="3"/>
                  <a:pt x="83" y="10"/>
                </a:cubicBezTo>
                <a:cubicBezTo>
                  <a:pt x="83" y="16"/>
                  <a:pt x="88" y="21"/>
                  <a:pt x="94" y="21"/>
                </a:cubicBezTo>
                <a:cubicBezTo>
                  <a:pt x="96" y="21"/>
                  <a:pt x="96" y="21"/>
                  <a:pt x="96" y="21"/>
                </a:cubicBezTo>
                <a:cubicBezTo>
                  <a:pt x="96" y="51"/>
                  <a:pt x="96" y="107"/>
                  <a:pt x="96" y="107"/>
                </a:cubicBezTo>
                <a:cubicBezTo>
                  <a:pt x="53" y="233"/>
                  <a:pt x="0" y="324"/>
                  <a:pt x="48" y="324"/>
                </a:cubicBezTo>
                <a:cubicBezTo>
                  <a:pt x="59" y="324"/>
                  <a:pt x="228" y="324"/>
                  <a:pt x="228" y="324"/>
                </a:cubicBezTo>
                <a:cubicBezTo>
                  <a:pt x="269" y="324"/>
                  <a:pt x="225" y="237"/>
                  <a:pt x="179" y="109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98" name="Freeform 12">
            <a:extLst>
              <a:ext uri="{FF2B5EF4-FFF2-40B4-BE49-F238E27FC236}">
                <a16:creationId xmlns:a16="http://schemas.microsoft.com/office/drawing/2014/main" id="{57953D23-252F-481C-9FF6-BCCDEF5952DD}"/>
              </a:ext>
            </a:extLst>
          </p:cNvPr>
          <p:cNvSpPr>
            <a:spLocks/>
          </p:cNvSpPr>
          <p:nvPr/>
        </p:nvSpPr>
        <p:spPr bwMode="auto">
          <a:xfrm>
            <a:off x="832434" y="2096594"/>
            <a:ext cx="134661" cy="132793"/>
          </a:xfrm>
          <a:custGeom>
            <a:avLst/>
            <a:gdLst>
              <a:gd name="T0" fmla="*/ 179 w 269"/>
              <a:gd name="T1" fmla="*/ 109 h 324"/>
              <a:gd name="T2" fmla="*/ 179 w 269"/>
              <a:gd name="T3" fmla="*/ 21 h 324"/>
              <a:gd name="T4" fmla="*/ 180 w 269"/>
              <a:gd name="T5" fmla="*/ 21 h 324"/>
              <a:gd name="T6" fmla="*/ 191 w 269"/>
              <a:gd name="T7" fmla="*/ 10 h 324"/>
              <a:gd name="T8" fmla="*/ 180 w 269"/>
              <a:gd name="T9" fmla="*/ 0 h 324"/>
              <a:gd name="T10" fmla="*/ 94 w 269"/>
              <a:gd name="T11" fmla="*/ 0 h 324"/>
              <a:gd name="T12" fmla="*/ 83 w 269"/>
              <a:gd name="T13" fmla="*/ 10 h 324"/>
              <a:gd name="T14" fmla="*/ 94 w 269"/>
              <a:gd name="T15" fmla="*/ 21 h 324"/>
              <a:gd name="T16" fmla="*/ 96 w 269"/>
              <a:gd name="T17" fmla="*/ 21 h 324"/>
              <a:gd name="T18" fmla="*/ 96 w 269"/>
              <a:gd name="T19" fmla="*/ 107 h 324"/>
              <a:gd name="T20" fmla="*/ 48 w 269"/>
              <a:gd name="T21" fmla="*/ 324 h 324"/>
              <a:gd name="T22" fmla="*/ 228 w 269"/>
              <a:gd name="T23" fmla="*/ 324 h 324"/>
              <a:gd name="T24" fmla="*/ 179 w 269"/>
              <a:gd name="T25" fmla="*/ 109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69" h="324">
                <a:moveTo>
                  <a:pt x="179" y="109"/>
                </a:moveTo>
                <a:cubicBezTo>
                  <a:pt x="180" y="98"/>
                  <a:pt x="179" y="21"/>
                  <a:pt x="179" y="21"/>
                </a:cubicBezTo>
                <a:cubicBezTo>
                  <a:pt x="180" y="21"/>
                  <a:pt x="180" y="21"/>
                  <a:pt x="180" y="21"/>
                </a:cubicBezTo>
                <a:cubicBezTo>
                  <a:pt x="187" y="21"/>
                  <a:pt x="191" y="16"/>
                  <a:pt x="191" y="10"/>
                </a:cubicBezTo>
                <a:cubicBezTo>
                  <a:pt x="191" y="3"/>
                  <a:pt x="187" y="0"/>
                  <a:pt x="180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88" y="0"/>
                  <a:pt x="83" y="3"/>
                  <a:pt x="83" y="10"/>
                </a:cubicBezTo>
                <a:cubicBezTo>
                  <a:pt x="83" y="16"/>
                  <a:pt x="88" y="21"/>
                  <a:pt x="94" y="21"/>
                </a:cubicBezTo>
                <a:cubicBezTo>
                  <a:pt x="96" y="21"/>
                  <a:pt x="96" y="21"/>
                  <a:pt x="96" y="21"/>
                </a:cubicBezTo>
                <a:cubicBezTo>
                  <a:pt x="96" y="51"/>
                  <a:pt x="96" y="107"/>
                  <a:pt x="96" y="107"/>
                </a:cubicBezTo>
                <a:cubicBezTo>
                  <a:pt x="53" y="233"/>
                  <a:pt x="0" y="324"/>
                  <a:pt x="48" y="324"/>
                </a:cubicBezTo>
                <a:cubicBezTo>
                  <a:pt x="59" y="324"/>
                  <a:pt x="228" y="324"/>
                  <a:pt x="228" y="324"/>
                </a:cubicBezTo>
                <a:cubicBezTo>
                  <a:pt x="269" y="324"/>
                  <a:pt x="225" y="237"/>
                  <a:pt x="179" y="109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99" name="Freeform 13">
            <a:extLst>
              <a:ext uri="{FF2B5EF4-FFF2-40B4-BE49-F238E27FC236}">
                <a16:creationId xmlns:a16="http://schemas.microsoft.com/office/drawing/2014/main" id="{8CF95922-0C10-4CEA-A8CC-D41049F1A6D8}"/>
              </a:ext>
            </a:extLst>
          </p:cNvPr>
          <p:cNvSpPr>
            <a:spLocks/>
          </p:cNvSpPr>
          <p:nvPr/>
        </p:nvSpPr>
        <p:spPr bwMode="auto">
          <a:xfrm>
            <a:off x="903052" y="2167936"/>
            <a:ext cx="122149" cy="61449"/>
          </a:xfrm>
          <a:custGeom>
            <a:avLst/>
            <a:gdLst>
              <a:gd name="T0" fmla="*/ 18 w 244"/>
              <a:gd name="T1" fmla="*/ 0 h 150"/>
              <a:gd name="T2" fmla="*/ 239 w 244"/>
              <a:gd name="T3" fmla="*/ 0 h 150"/>
              <a:gd name="T4" fmla="*/ 193 w 244"/>
              <a:gd name="T5" fmla="*/ 128 h 150"/>
              <a:gd name="T6" fmla="*/ 192 w 244"/>
              <a:gd name="T7" fmla="*/ 150 h 150"/>
              <a:gd name="T8" fmla="*/ 63 w 244"/>
              <a:gd name="T9" fmla="*/ 150 h 150"/>
              <a:gd name="T10" fmla="*/ 63 w 244"/>
              <a:gd name="T11" fmla="*/ 129 h 150"/>
              <a:gd name="T12" fmla="*/ 18 w 244"/>
              <a:gd name="T13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4" h="150">
                <a:moveTo>
                  <a:pt x="18" y="0"/>
                </a:moveTo>
                <a:cubicBezTo>
                  <a:pt x="239" y="0"/>
                  <a:pt x="239" y="0"/>
                  <a:pt x="239" y="0"/>
                </a:cubicBezTo>
                <a:cubicBezTo>
                  <a:pt x="239" y="20"/>
                  <a:pt x="244" y="113"/>
                  <a:pt x="193" y="128"/>
                </a:cubicBezTo>
                <a:cubicBezTo>
                  <a:pt x="193" y="134"/>
                  <a:pt x="192" y="150"/>
                  <a:pt x="192" y="150"/>
                </a:cubicBezTo>
                <a:cubicBezTo>
                  <a:pt x="182" y="150"/>
                  <a:pt x="63" y="150"/>
                  <a:pt x="63" y="150"/>
                </a:cubicBezTo>
                <a:cubicBezTo>
                  <a:pt x="63" y="129"/>
                  <a:pt x="63" y="129"/>
                  <a:pt x="63" y="129"/>
                </a:cubicBezTo>
                <a:cubicBezTo>
                  <a:pt x="58" y="129"/>
                  <a:pt x="0" y="91"/>
                  <a:pt x="18" y="0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100" name="Freeform 14">
            <a:extLst>
              <a:ext uri="{FF2B5EF4-FFF2-40B4-BE49-F238E27FC236}">
                <a16:creationId xmlns:a16="http://schemas.microsoft.com/office/drawing/2014/main" id="{A2131711-836C-44DA-AD7A-650062A7C636}"/>
              </a:ext>
            </a:extLst>
          </p:cNvPr>
          <p:cNvSpPr>
            <a:spLocks/>
          </p:cNvSpPr>
          <p:nvPr/>
        </p:nvSpPr>
        <p:spPr bwMode="auto">
          <a:xfrm>
            <a:off x="606374" y="1930993"/>
            <a:ext cx="131904" cy="172197"/>
          </a:xfrm>
          <a:custGeom>
            <a:avLst/>
            <a:gdLst>
              <a:gd name="T0" fmla="*/ 168 w 263"/>
              <a:gd name="T1" fmla="*/ 162 h 420"/>
              <a:gd name="T2" fmla="*/ 168 w 263"/>
              <a:gd name="T3" fmla="*/ 0 h 420"/>
              <a:gd name="T4" fmla="*/ 95 w 263"/>
              <a:gd name="T5" fmla="*/ 0 h 420"/>
              <a:gd name="T6" fmla="*/ 95 w 263"/>
              <a:gd name="T7" fmla="*/ 162 h 420"/>
              <a:gd name="T8" fmla="*/ 0 w 263"/>
              <a:gd name="T9" fmla="*/ 289 h 420"/>
              <a:gd name="T10" fmla="*/ 131 w 263"/>
              <a:gd name="T11" fmla="*/ 420 h 420"/>
              <a:gd name="T12" fmla="*/ 263 w 263"/>
              <a:gd name="T13" fmla="*/ 289 h 420"/>
              <a:gd name="T14" fmla="*/ 168 w 263"/>
              <a:gd name="T15" fmla="*/ 162 h 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3" h="420">
                <a:moveTo>
                  <a:pt x="168" y="162"/>
                </a:moveTo>
                <a:cubicBezTo>
                  <a:pt x="168" y="0"/>
                  <a:pt x="168" y="0"/>
                  <a:pt x="168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162"/>
                  <a:pt x="95" y="162"/>
                  <a:pt x="95" y="162"/>
                </a:cubicBezTo>
                <a:cubicBezTo>
                  <a:pt x="40" y="178"/>
                  <a:pt x="0" y="228"/>
                  <a:pt x="0" y="289"/>
                </a:cubicBezTo>
                <a:cubicBezTo>
                  <a:pt x="0" y="361"/>
                  <a:pt x="59" y="420"/>
                  <a:pt x="131" y="420"/>
                </a:cubicBezTo>
                <a:cubicBezTo>
                  <a:pt x="204" y="420"/>
                  <a:pt x="263" y="361"/>
                  <a:pt x="263" y="289"/>
                </a:cubicBezTo>
                <a:cubicBezTo>
                  <a:pt x="263" y="228"/>
                  <a:pt x="223" y="178"/>
                  <a:pt x="168" y="162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102" name="Freeform 15">
            <a:extLst>
              <a:ext uri="{FF2B5EF4-FFF2-40B4-BE49-F238E27FC236}">
                <a16:creationId xmlns:a16="http://schemas.microsoft.com/office/drawing/2014/main" id="{DE3030AC-89E0-4274-B2FC-EAA0DCEFB1D4}"/>
              </a:ext>
            </a:extLst>
          </p:cNvPr>
          <p:cNvSpPr>
            <a:spLocks/>
          </p:cNvSpPr>
          <p:nvPr/>
        </p:nvSpPr>
        <p:spPr bwMode="auto">
          <a:xfrm>
            <a:off x="526850" y="1828057"/>
            <a:ext cx="477993" cy="407925"/>
          </a:xfrm>
          <a:custGeom>
            <a:avLst/>
            <a:gdLst>
              <a:gd name="T0" fmla="*/ 182 w 2254"/>
              <a:gd name="T1" fmla="*/ 1715 h 2350"/>
              <a:gd name="T2" fmla="*/ 219 w 2254"/>
              <a:gd name="T3" fmla="*/ 1675 h 2350"/>
              <a:gd name="T4" fmla="*/ 245 w 2254"/>
              <a:gd name="T5" fmla="*/ 1637 h 2350"/>
              <a:gd name="T6" fmla="*/ 465 w 2254"/>
              <a:gd name="T7" fmla="*/ 1656 h 2350"/>
              <a:gd name="T8" fmla="*/ 907 w 2254"/>
              <a:gd name="T9" fmla="*/ 1580 h 2350"/>
              <a:gd name="T10" fmla="*/ 465 w 2254"/>
              <a:gd name="T11" fmla="*/ 1616 h 2350"/>
              <a:gd name="T12" fmla="*/ 245 w 2254"/>
              <a:gd name="T13" fmla="*/ 1580 h 2350"/>
              <a:gd name="T14" fmla="*/ 219 w 2254"/>
              <a:gd name="T15" fmla="*/ 1540 h 2350"/>
              <a:gd name="T16" fmla="*/ 182 w 2254"/>
              <a:gd name="T17" fmla="*/ 966 h 2350"/>
              <a:gd name="T18" fmla="*/ 219 w 2254"/>
              <a:gd name="T19" fmla="*/ 926 h 2350"/>
              <a:gd name="T20" fmla="*/ 245 w 2254"/>
              <a:gd name="T21" fmla="*/ 888 h 2350"/>
              <a:gd name="T22" fmla="*/ 465 w 2254"/>
              <a:gd name="T23" fmla="*/ 919 h 2350"/>
              <a:gd name="T24" fmla="*/ 907 w 2254"/>
              <a:gd name="T25" fmla="*/ 843 h 2350"/>
              <a:gd name="T26" fmla="*/ 465 w 2254"/>
              <a:gd name="T27" fmla="*/ 867 h 2350"/>
              <a:gd name="T28" fmla="*/ 245 w 2254"/>
              <a:gd name="T29" fmla="*/ 831 h 2350"/>
              <a:gd name="T30" fmla="*/ 219 w 2254"/>
              <a:gd name="T31" fmla="*/ 791 h 2350"/>
              <a:gd name="T32" fmla="*/ 182 w 2254"/>
              <a:gd name="T33" fmla="*/ 0 h 2350"/>
              <a:gd name="T34" fmla="*/ 134 w 2254"/>
              <a:gd name="T35" fmla="*/ 791 h 2350"/>
              <a:gd name="T36" fmla="*/ 99 w 2254"/>
              <a:gd name="T37" fmla="*/ 831 h 2350"/>
              <a:gd name="T38" fmla="*/ 71 w 2254"/>
              <a:gd name="T39" fmla="*/ 867 h 2350"/>
              <a:gd name="T40" fmla="*/ 0 w 2254"/>
              <a:gd name="T41" fmla="*/ 888 h 2350"/>
              <a:gd name="T42" fmla="*/ 71 w 2254"/>
              <a:gd name="T43" fmla="*/ 926 h 2350"/>
              <a:gd name="T44" fmla="*/ 99 w 2254"/>
              <a:gd name="T45" fmla="*/ 966 h 2350"/>
              <a:gd name="T46" fmla="*/ 134 w 2254"/>
              <a:gd name="T47" fmla="*/ 1540 h 2350"/>
              <a:gd name="T48" fmla="*/ 99 w 2254"/>
              <a:gd name="T49" fmla="*/ 1580 h 2350"/>
              <a:gd name="T50" fmla="*/ 71 w 2254"/>
              <a:gd name="T51" fmla="*/ 1616 h 2350"/>
              <a:gd name="T52" fmla="*/ 0 w 2254"/>
              <a:gd name="T53" fmla="*/ 1637 h 2350"/>
              <a:gd name="T54" fmla="*/ 71 w 2254"/>
              <a:gd name="T55" fmla="*/ 1675 h 2350"/>
              <a:gd name="T56" fmla="*/ 99 w 2254"/>
              <a:gd name="T57" fmla="*/ 1715 h 2350"/>
              <a:gd name="T58" fmla="*/ 134 w 2254"/>
              <a:gd name="T59" fmla="*/ 2303 h 2350"/>
              <a:gd name="T60" fmla="*/ 19 w 2254"/>
              <a:gd name="T61" fmla="*/ 2350 h 2350"/>
              <a:gd name="T62" fmla="*/ 2254 w 2254"/>
              <a:gd name="T63" fmla="*/ 2303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254" h="2350">
                <a:moveTo>
                  <a:pt x="182" y="2303"/>
                </a:moveTo>
                <a:lnTo>
                  <a:pt x="182" y="1715"/>
                </a:lnTo>
                <a:lnTo>
                  <a:pt x="219" y="1715"/>
                </a:lnTo>
                <a:lnTo>
                  <a:pt x="219" y="1675"/>
                </a:lnTo>
                <a:lnTo>
                  <a:pt x="245" y="1675"/>
                </a:lnTo>
                <a:lnTo>
                  <a:pt x="245" y="1637"/>
                </a:lnTo>
                <a:lnTo>
                  <a:pt x="465" y="1637"/>
                </a:lnTo>
                <a:lnTo>
                  <a:pt x="465" y="1656"/>
                </a:lnTo>
                <a:lnTo>
                  <a:pt x="907" y="1656"/>
                </a:lnTo>
                <a:lnTo>
                  <a:pt x="907" y="1580"/>
                </a:lnTo>
                <a:lnTo>
                  <a:pt x="465" y="1580"/>
                </a:lnTo>
                <a:lnTo>
                  <a:pt x="465" y="1616"/>
                </a:lnTo>
                <a:lnTo>
                  <a:pt x="245" y="1616"/>
                </a:lnTo>
                <a:lnTo>
                  <a:pt x="245" y="1580"/>
                </a:lnTo>
                <a:lnTo>
                  <a:pt x="219" y="1580"/>
                </a:lnTo>
                <a:lnTo>
                  <a:pt x="219" y="1540"/>
                </a:lnTo>
                <a:lnTo>
                  <a:pt x="182" y="1540"/>
                </a:lnTo>
                <a:lnTo>
                  <a:pt x="182" y="966"/>
                </a:lnTo>
                <a:lnTo>
                  <a:pt x="219" y="966"/>
                </a:lnTo>
                <a:lnTo>
                  <a:pt x="219" y="926"/>
                </a:lnTo>
                <a:lnTo>
                  <a:pt x="245" y="926"/>
                </a:lnTo>
                <a:lnTo>
                  <a:pt x="245" y="888"/>
                </a:lnTo>
                <a:lnTo>
                  <a:pt x="465" y="888"/>
                </a:lnTo>
                <a:lnTo>
                  <a:pt x="465" y="919"/>
                </a:lnTo>
                <a:lnTo>
                  <a:pt x="907" y="919"/>
                </a:lnTo>
                <a:lnTo>
                  <a:pt x="907" y="843"/>
                </a:lnTo>
                <a:lnTo>
                  <a:pt x="465" y="843"/>
                </a:lnTo>
                <a:lnTo>
                  <a:pt x="465" y="867"/>
                </a:lnTo>
                <a:lnTo>
                  <a:pt x="245" y="867"/>
                </a:lnTo>
                <a:lnTo>
                  <a:pt x="245" y="831"/>
                </a:lnTo>
                <a:lnTo>
                  <a:pt x="219" y="831"/>
                </a:lnTo>
                <a:lnTo>
                  <a:pt x="219" y="791"/>
                </a:lnTo>
                <a:lnTo>
                  <a:pt x="182" y="791"/>
                </a:lnTo>
                <a:lnTo>
                  <a:pt x="182" y="0"/>
                </a:lnTo>
                <a:lnTo>
                  <a:pt x="134" y="0"/>
                </a:lnTo>
                <a:lnTo>
                  <a:pt x="134" y="791"/>
                </a:lnTo>
                <a:lnTo>
                  <a:pt x="99" y="791"/>
                </a:lnTo>
                <a:lnTo>
                  <a:pt x="99" y="831"/>
                </a:lnTo>
                <a:lnTo>
                  <a:pt x="71" y="831"/>
                </a:lnTo>
                <a:lnTo>
                  <a:pt x="71" y="867"/>
                </a:lnTo>
                <a:lnTo>
                  <a:pt x="0" y="867"/>
                </a:lnTo>
                <a:lnTo>
                  <a:pt x="0" y="888"/>
                </a:lnTo>
                <a:lnTo>
                  <a:pt x="71" y="888"/>
                </a:lnTo>
                <a:lnTo>
                  <a:pt x="71" y="926"/>
                </a:lnTo>
                <a:lnTo>
                  <a:pt x="99" y="926"/>
                </a:lnTo>
                <a:lnTo>
                  <a:pt x="99" y="966"/>
                </a:lnTo>
                <a:lnTo>
                  <a:pt x="134" y="966"/>
                </a:lnTo>
                <a:lnTo>
                  <a:pt x="134" y="1540"/>
                </a:lnTo>
                <a:lnTo>
                  <a:pt x="99" y="1540"/>
                </a:lnTo>
                <a:lnTo>
                  <a:pt x="99" y="1580"/>
                </a:lnTo>
                <a:lnTo>
                  <a:pt x="71" y="1580"/>
                </a:lnTo>
                <a:lnTo>
                  <a:pt x="71" y="1616"/>
                </a:lnTo>
                <a:lnTo>
                  <a:pt x="0" y="1616"/>
                </a:lnTo>
                <a:lnTo>
                  <a:pt x="0" y="1637"/>
                </a:lnTo>
                <a:lnTo>
                  <a:pt x="71" y="1637"/>
                </a:lnTo>
                <a:lnTo>
                  <a:pt x="71" y="1675"/>
                </a:lnTo>
                <a:lnTo>
                  <a:pt x="99" y="1675"/>
                </a:lnTo>
                <a:lnTo>
                  <a:pt x="99" y="1715"/>
                </a:lnTo>
                <a:lnTo>
                  <a:pt x="134" y="1715"/>
                </a:lnTo>
                <a:lnTo>
                  <a:pt x="134" y="2303"/>
                </a:lnTo>
                <a:lnTo>
                  <a:pt x="19" y="2303"/>
                </a:lnTo>
                <a:lnTo>
                  <a:pt x="19" y="2350"/>
                </a:lnTo>
                <a:lnTo>
                  <a:pt x="2254" y="2350"/>
                </a:lnTo>
                <a:lnTo>
                  <a:pt x="2254" y="2303"/>
                </a:lnTo>
                <a:lnTo>
                  <a:pt x="182" y="2303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F0643F0-9344-4AAD-AE9E-8408F60D1293}"/>
              </a:ext>
            </a:extLst>
          </p:cNvPr>
          <p:cNvSpPr txBox="1"/>
          <p:nvPr/>
        </p:nvSpPr>
        <p:spPr>
          <a:xfrm>
            <a:off x="1213886" y="2348645"/>
            <a:ext cx="1135380" cy="377896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Ambiente e risorse naturali</a:t>
            </a:r>
          </a:p>
        </p:txBody>
      </p:sp>
      <p:sp>
        <p:nvSpPr>
          <p:cNvPr id="119" name="Freeform 9">
            <a:extLst>
              <a:ext uri="{FF2B5EF4-FFF2-40B4-BE49-F238E27FC236}">
                <a16:creationId xmlns:a16="http://schemas.microsoft.com/office/drawing/2014/main" id="{AA07D811-D902-453D-A04F-5E3946C96633}"/>
              </a:ext>
            </a:extLst>
          </p:cNvPr>
          <p:cNvSpPr>
            <a:spLocks/>
          </p:cNvSpPr>
          <p:nvPr/>
        </p:nvSpPr>
        <p:spPr bwMode="gray">
          <a:xfrm>
            <a:off x="526364" y="2313559"/>
            <a:ext cx="258955" cy="473543"/>
          </a:xfrm>
          <a:custGeom>
            <a:avLst/>
            <a:gdLst>
              <a:gd name="T0" fmla="*/ 52 w 195"/>
              <a:gd name="T1" fmla="*/ 446 h 446"/>
              <a:gd name="T2" fmla="*/ 71 w 195"/>
              <a:gd name="T3" fmla="*/ 149 h 446"/>
              <a:gd name="T4" fmla="*/ 63 w 195"/>
              <a:gd name="T5" fmla="*/ 134 h 446"/>
              <a:gd name="T6" fmla="*/ 5 w 195"/>
              <a:gd name="T7" fmla="*/ 280 h 446"/>
              <a:gd name="T8" fmla="*/ 0 w 195"/>
              <a:gd name="T9" fmla="*/ 277 h 446"/>
              <a:gd name="T10" fmla="*/ 55 w 195"/>
              <a:gd name="T11" fmla="*/ 126 h 446"/>
              <a:gd name="T12" fmla="*/ 44 w 195"/>
              <a:gd name="T13" fmla="*/ 113 h 446"/>
              <a:gd name="T14" fmla="*/ 45 w 195"/>
              <a:gd name="T15" fmla="*/ 105 h 446"/>
              <a:gd name="T16" fmla="*/ 47 w 195"/>
              <a:gd name="T17" fmla="*/ 102 h 446"/>
              <a:gd name="T18" fmla="*/ 52 w 195"/>
              <a:gd name="T19" fmla="*/ 102 h 446"/>
              <a:gd name="T20" fmla="*/ 28 w 195"/>
              <a:gd name="T21" fmla="*/ 1 h 446"/>
              <a:gd name="T22" fmla="*/ 35 w 195"/>
              <a:gd name="T23" fmla="*/ 0 h 446"/>
              <a:gd name="T24" fmla="*/ 68 w 195"/>
              <a:gd name="T25" fmla="*/ 97 h 446"/>
              <a:gd name="T26" fmla="*/ 76 w 195"/>
              <a:gd name="T27" fmla="*/ 102 h 446"/>
              <a:gd name="T28" fmla="*/ 78 w 195"/>
              <a:gd name="T29" fmla="*/ 105 h 446"/>
              <a:gd name="T30" fmla="*/ 195 w 195"/>
              <a:gd name="T31" fmla="*/ 84 h 446"/>
              <a:gd name="T32" fmla="*/ 195 w 195"/>
              <a:gd name="T33" fmla="*/ 92 h 446"/>
              <a:gd name="T34" fmla="*/ 83 w 195"/>
              <a:gd name="T35" fmla="*/ 116 h 446"/>
              <a:gd name="T36" fmla="*/ 98 w 195"/>
              <a:gd name="T37" fmla="*/ 123 h 446"/>
              <a:gd name="T38" fmla="*/ 103 w 195"/>
              <a:gd name="T39" fmla="*/ 132 h 446"/>
              <a:gd name="T40" fmla="*/ 90 w 195"/>
              <a:gd name="T41" fmla="*/ 147 h 446"/>
              <a:gd name="T42" fmla="*/ 87 w 195"/>
              <a:gd name="T43" fmla="*/ 446 h 446"/>
              <a:gd name="T44" fmla="*/ 52 w 195"/>
              <a:gd name="T45" fmla="*/ 446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95" h="446">
                <a:moveTo>
                  <a:pt x="52" y="446"/>
                </a:moveTo>
                <a:lnTo>
                  <a:pt x="71" y="149"/>
                </a:lnTo>
                <a:lnTo>
                  <a:pt x="63" y="134"/>
                </a:lnTo>
                <a:lnTo>
                  <a:pt x="5" y="280"/>
                </a:lnTo>
                <a:lnTo>
                  <a:pt x="0" y="277"/>
                </a:lnTo>
                <a:lnTo>
                  <a:pt x="55" y="126"/>
                </a:lnTo>
                <a:lnTo>
                  <a:pt x="44" y="113"/>
                </a:lnTo>
                <a:lnTo>
                  <a:pt x="45" y="105"/>
                </a:lnTo>
                <a:lnTo>
                  <a:pt x="47" y="102"/>
                </a:lnTo>
                <a:lnTo>
                  <a:pt x="52" y="102"/>
                </a:lnTo>
                <a:lnTo>
                  <a:pt x="28" y="1"/>
                </a:lnTo>
                <a:lnTo>
                  <a:pt x="35" y="0"/>
                </a:lnTo>
                <a:lnTo>
                  <a:pt x="68" y="97"/>
                </a:lnTo>
                <a:lnTo>
                  <a:pt x="76" y="102"/>
                </a:lnTo>
                <a:lnTo>
                  <a:pt x="78" y="105"/>
                </a:lnTo>
                <a:lnTo>
                  <a:pt x="195" y="84"/>
                </a:lnTo>
                <a:lnTo>
                  <a:pt x="195" y="92"/>
                </a:lnTo>
                <a:lnTo>
                  <a:pt x="83" y="116"/>
                </a:lnTo>
                <a:lnTo>
                  <a:pt x="98" y="123"/>
                </a:lnTo>
                <a:lnTo>
                  <a:pt x="103" y="132"/>
                </a:lnTo>
                <a:lnTo>
                  <a:pt x="90" y="147"/>
                </a:lnTo>
                <a:lnTo>
                  <a:pt x="87" y="446"/>
                </a:lnTo>
                <a:lnTo>
                  <a:pt x="52" y="446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120" name="Freeform 9">
            <a:extLst>
              <a:ext uri="{FF2B5EF4-FFF2-40B4-BE49-F238E27FC236}">
                <a16:creationId xmlns:a16="http://schemas.microsoft.com/office/drawing/2014/main" id="{B65CB87A-356A-4DEB-97F8-163308BC4979}"/>
              </a:ext>
            </a:extLst>
          </p:cNvPr>
          <p:cNvSpPr>
            <a:spLocks/>
          </p:cNvSpPr>
          <p:nvPr/>
        </p:nvSpPr>
        <p:spPr bwMode="gray">
          <a:xfrm>
            <a:off x="850138" y="2410203"/>
            <a:ext cx="208320" cy="376899"/>
          </a:xfrm>
          <a:custGeom>
            <a:avLst/>
            <a:gdLst>
              <a:gd name="T0" fmla="*/ 52 w 195"/>
              <a:gd name="T1" fmla="*/ 446 h 446"/>
              <a:gd name="T2" fmla="*/ 71 w 195"/>
              <a:gd name="T3" fmla="*/ 149 h 446"/>
              <a:gd name="T4" fmla="*/ 63 w 195"/>
              <a:gd name="T5" fmla="*/ 134 h 446"/>
              <a:gd name="T6" fmla="*/ 5 w 195"/>
              <a:gd name="T7" fmla="*/ 280 h 446"/>
              <a:gd name="T8" fmla="*/ 0 w 195"/>
              <a:gd name="T9" fmla="*/ 277 h 446"/>
              <a:gd name="T10" fmla="*/ 55 w 195"/>
              <a:gd name="T11" fmla="*/ 126 h 446"/>
              <a:gd name="T12" fmla="*/ 44 w 195"/>
              <a:gd name="T13" fmla="*/ 113 h 446"/>
              <a:gd name="T14" fmla="*/ 45 w 195"/>
              <a:gd name="T15" fmla="*/ 105 h 446"/>
              <a:gd name="T16" fmla="*/ 47 w 195"/>
              <a:gd name="T17" fmla="*/ 102 h 446"/>
              <a:gd name="T18" fmla="*/ 52 w 195"/>
              <a:gd name="T19" fmla="*/ 102 h 446"/>
              <a:gd name="T20" fmla="*/ 28 w 195"/>
              <a:gd name="T21" fmla="*/ 1 h 446"/>
              <a:gd name="T22" fmla="*/ 35 w 195"/>
              <a:gd name="T23" fmla="*/ 0 h 446"/>
              <a:gd name="T24" fmla="*/ 68 w 195"/>
              <a:gd name="T25" fmla="*/ 97 h 446"/>
              <a:gd name="T26" fmla="*/ 76 w 195"/>
              <a:gd name="T27" fmla="*/ 102 h 446"/>
              <a:gd name="T28" fmla="*/ 78 w 195"/>
              <a:gd name="T29" fmla="*/ 105 h 446"/>
              <a:gd name="T30" fmla="*/ 195 w 195"/>
              <a:gd name="T31" fmla="*/ 84 h 446"/>
              <a:gd name="T32" fmla="*/ 195 w 195"/>
              <a:gd name="T33" fmla="*/ 92 h 446"/>
              <a:gd name="T34" fmla="*/ 83 w 195"/>
              <a:gd name="T35" fmla="*/ 116 h 446"/>
              <a:gd name="T36" fmla="*/ 98 w 195"/>
              <a:gd name="T37" fmla="*/ 123 h 446"/>
              <a:gd name="T38" fmla="*/ 103 w 195"/>
              <a:gd name="T39" fmla="*/ 132 h 446"/>
              <a:gd name="T40" fmla="*/ 90 w 195"/>
              <a:gd name="T41" fmla="*/ 147 h 446"/>
              <a:gd name="T42" fmla="*/ 87 w 195"/>
              <a:gd name="T43" fmla="*/ 446 h 446"/>
              <a:gd name="T44" fmla="*/ 52 w 195"/>
              <a:gd name="T45" fmla="*/ 446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95" h="446">
                <a:moveTo>
                  <a:pt x="52" y="446"/>
                </a:moveTo>
                <a:lnTo>
                  <a:pt x="71" y="149"/>
                </a:lnTo>
                <a:lnTo>
                  <a:pt x="63" y="134"/>
                </a:lnTo>
                <a:lnTo>
                  <a:pt x="5" y="280"/>
                </a:lnTo>
                <a:lnTo>
                  <a:pt x="0" y="277"/>
                </a:lnTo>
                <a:lnTo>
                  <a:pt x="55" y="126"/>
                </a:lnTo>
                <a:lnTo>
                  <a:pt x="44" y="113"/>
                </a:lnTo>
                <a:lnTo>
                  <a:pt x="45" y="105"/>
                </a:lnTo>
                <a:lnTo>
                  <a:pt x="47" y="102"/>
                </a:lnTo>
                <a:lnTo>
                  <a:pt x="52" y="102"/>
                </a:lnTo>
                <a:lnTo>
                  <a:pt x="28" y="1"/>
                </a:lnTo>
                <a:lnTo>
                  <a:pt x="35" y="0"/>
                </a:lnTo>
                <a:lnTo>
                  <a:pt x="68" y="97"/>
                </a:lnTo>
                <a:lnTo>
                  <a:pt x="76" y="102"/>
                </a:lnTo>
                <a:lnTo>
                  <a:pt x="78" y="105"/>
                </a:lnTo>
                <a:lnTo>
                  <a:pt x="195" y="84"/>
                </a:lnTo>
                <a:lnTo>
                  <a:pt x="195" y="92"/>
                </a:lnTo>
                <a:lnTo>
                  <a:pt x="83" y="116"/>
                </a:lnTo>
                <a:lnTo>
                  <a:pt x="98" y="123"/>
                </a:lnTo>
                <a:lnTo>
                  <a:pt x="103" y="132"/>
                </a:lnTo>
                <a:lnTo>
                  <a:pt x="90" y="147"/>
                </a:lnTo>
                <a:lnTo>
                  <a:pt x="87" y="446"/>
                </a:lnTo>
                <a:lnTo>
                  <a:pt x="52" y="446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E65CDA4-B938-4A58-8435-9DACF506975B}"/>
              </a:ext>
            </a:extLst>
          </p:cNvPr>
          <p:cNvSpPr>
            <a:spLocks/>
          </p:cNvSpPr>
          <p:nvPr/>
        </p:nvSpPr>
        <p:spPr bwMode="gray">
          <a:xfrm>
            <a:off x="718090" y="2522342"/>
            <a:ext cx="147089" cy="264760"/>
          </a:xfrm>
          <a:custGeom>
            <a:avLst/>
            <a:gdLst>
              <a:gd name="T0" fmla="*/ 26 w 98"/>
              <a:gd name="T1" fmla="*/ 223 h 223"/>
              <a:gd name="T2" fmla="*/ 35 w 98"/>
              <a:gd name="T3" fmla="*/ 75 h 223"/>
              <a:gd name="T4" fmla="*/ 32 w 98"/>
              <a:gd name="T5" fmla="*/ 68 h 223"/>
              <a:gd name="T6" fmla="*/ 2 w 98"/>
              <a:gd name="T7" fmla="*/ 140 h 223"/>
              <a:gd name="T8" fmla="*/ 0 w 98"/>
              <a:gd name="T9" fmla="*/ 139 h 223"/>
              <a:gd name="T10" fmla="*/ 28 w 98"/>
              <a:gd name="T11" fmla="*/ 64 h 223"/>
              <a:gd name="T12" fmla="*/ 22 w 98"/>
              <a:gd name="T13" fmla="*/ 57 h 223"/>
              <a:gd name="T14" fmla="*/ 22 w 98"/>
              <a:gd name="T15" fmla="*/ 53 h 223"/>
              <a:gd name="T16" fmla="*/ 24 w 98"/>
              <a:gd name="T17" fmla="*/ 52 h 223"/>
              <a:gd name="T18" fmla="*/ 26 w 98"/>
              <a:gd name="T19" fmla="*/ 52 h 223"/>
              <a:gd name="T20" fmla="*/ 14 w 98"/>
              <a:gd name="T21" fmla="*/ 1 h 223"/>
              <a:gd name="T22" fmla="*/ 18 w 98"/>
              <a:gd name="T23" fmla="*/ 0 h 223"/>
              <a:gd name="T24" fmla="*/ 34 w 98"/>
              <a:gd name="T25" fmla="*/ 49 h 223"/>
              <a:gd name="T26" fmla="*/ 38 w 98"/>
              <a:gd name="T27" fmla="*/ 52 h 223"/>
              <a:gd name="T28" fmla="*/ 39 w 98"/>
              <a:gd name="T29" fmla="*/ 53 h 223"/>
              <a:gd name="T30" fmla="*/ 98 w 98"/>
              <a:gd name="T31" fmla="*/ 43 h 223"/>
              <a:gd name="T32" fmla="*/ 98 w 98"/>
              <a:gd name="T33" fmla="*/ 46 h 223"/>
              <a:gd name="T34" fmla="*/ 41 w 98"/>
              <a:gd name="T35" fmla="*/ 59 h 223"/>
              <a:gd name="T36" fmla="*/ 49 w 98"/>
              <a:gd name="T37" fmla="*/ 62 h 223"/>
              <a:gd name="T38" fmla="*/ 52 w 98"/>
              <a:gd name="T39" fmla="*/ 67 h 223"/>
              <a:gd name="T40" fmla="*/ 45 w 98"/>
              <a:gd name="T41" fmla="*/ 74 h 223"/>
              <a:gd name="T42" fmla="*/ 43 w 98"/>
              <a:gd name="T43" fmla="*/ 223 h 223"/>
              <a:gd name="T44" fmla="*/ 26 w 98"/>
              <a:gd name="T45" fmla="*/ 223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98" h="223">
                <a:moveTo>
                  <a:pt x="26" y="223"/>
                </a:moveTo>
                <a:lnTo>
                  <a:pt x="35" y="75"/>
                </a:lnTo>
                <a:lnTo>
                  <a:pt x="32" y="68"/>
                </a:lnTo>
                <a:lnTo>
                  <a:pt x="2" y="140"/>
                </a:lnTo>
                <a:lnTo>
                  <a:pt x="0" y="139"/>
                </a:lnTo>
                <a:lnTo>
                  <a:pt x="28" y="64"/>
                </a:lnTo>
                <a:lnTo>
                  <a:pt x="22" y="57"/>
                </a:lnTo>
                <a:lnTo>
                  <a:pt x="22" y="53"/>
                </a:lnTo>
                <a:lnTo>
                  <a:pt x="24" y="52"/>
                </a:lnTo>
                <a:lnTo>
                  <a:pt x="26" y="52"/>
                </a:lnTo>
                <a:lnTo>
                  <a:pt x="14" y="1"/>
                </a:lnTo>
                <a:lnTo>
                  <a:pt x="18" y="0"/>
                </a:lnTo>
                <a:lnTo>
                  <a:pt x="34" y="49"/>
                </a:lnTo>
                <a:lnTo>
                  <a:pt x="38" y="52"/>
                </a:lnTo>
                <a:lnTo>
                  <a:pt x="39" y="53"/>
                </a:lnTo>
                <a:lnTo>
                  <a:pt x="98" y="43"/>
                </a:lnTo>
                <a:lnTo>
                  <a:pt x="98" y="46"/>
                </a:lnTo>
                <a:lnTo>
                  <a:pt x="41" y="59"/>
                </a:lnTo>
                <a:lnTo>
                  <a:pt x="49" y="62"/>
                </a:lnTo>
                <a:lnTo>
                  <a:pt x="52" y="67"/>
                </a:lnTo>
                <a:lnTo>
                  <a:pt x="45" y="74"/>
                </a:lnTo>
                <a:lnTo>
                  <a:pt x="43" y="223"/>
                </a:lnTo>
                <a:lnTo>
                  <a:pt x="26" y="223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47906B2C-2D7A-4D7D-9BBE-C367972EEAAF}"/>
              </a:ext>
            </a:extLst>
          </p:cNvPr>
          <p:cNvSpPr txBox="1"/>
          <p:nvPr/>
        </p:nvSpPr>
        <p:spPr>
          <a:xfrm>
            <a:off x="1187576" y="2952742"/>
            <a:ext cx="1188000" cy="22673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Digitalizzazione</a:t>
            </a:r>
          </a:p>
        </p:txBody>
      </p:sp>
      <p:sp>
        <p:nvSpPr>
          <p:cNvPr id="123" name="Freeform 14">
            <a:extLst>
              <a:ext uri="{FF2B5EF4-FFF2-40B4-BE49-F238E27FC236}">
                <a16:creationId xmlns:a16="http://schemas.microsoft.com/office/drawing/2014/main" id="{0DC22D7B-EAFE-4234-BA18-0D977FB5E829}"/>
              </a:ext>
            </a:extLst>
          </p:cNvPr>
          <p:cNvSpPr>
            <a:spLocks noEditPoints="1"/>
          </p:cNvSpPr>
          <p:nvPr/>
        </p:nvSpPr>
        <p:spPr bwMode="auto">
          <a:xfrm>
            <a:off x="525250" y="2962966"/>
            <a:ext cx="120128" cy="235141"/>
          </a:xfrm>
          <a:custGeom>
            <a:avLst/>
            <a:gdLst>
              <a:gd name="T0" fmla="*/ 29 w 39"/>
              <a:gd name="T1" fmla="*/ 0 h 85"/>
              <a:gd name="T2" fmla="*/ 11 w 39"/>
              <a:gd name="T3" fmla="*/ 0 h 85"/>
              <a:gd name="T4" fmla="*/ 0 w 39"/>
              <a:gd name="T5" fmla="*/ 10 h 85"/>
              <a:gd name="T6" fmla="*/ 0 w 39"/>
              <a:gd name="T7" fmla="*/ 73 h 85"/>
              <a:gd name="T8" fmla="*/ 11 w 39"/>
              <a:gd name="T9" fmla="*/ 85 h 85"/>
              <a:gd name="T10" fmla="*/ 29 w 39"/>
              <a:gd name="T11" fmla="*/ 85 h 85"/>
              <a:gd name="T12" fmla="*/ 39 w 39"/>
              <a:gd name="T13" fmla="*/ 73 h 85"/>
              <a:gd name="T14" fmla="*/ 39 w 39"/>
              <a:gd name="T15" fmla="*/ 10 h 85"/>
              <a:gd name="T16" fmla="*/ 29 w 39"/>
              <a:gd name="T17" fmla="*/ 0 h 85"/>
              <a:gd name="T18" fmla="*/ 25 w 39"/>
              <a:gd name="T19" fmla="*/ 78 h 85"/>
              <a:gd name="T20" fmla="*/ 22 w 39"/>
              <a:gd name="T21" fmla="*/ 76 h 85"/>
              <a:gd name="T22" fmla="*/ 25 w 39"/>
              <a:gd name="T23" fmla="*/ 73 h 85"/>
              <a:gd name="T24" fmla="*/ 27 w 39"/>
              <a:gd name="T25" fmla="*/ 76 h 85"/>
              <a:gd name="T26" fmla="*/ 25 w 39"/>
              <a:gd name="T27" fmla="*/ 78 h 85"/>
              <a:gd name="T28" fmla="*/ 30 w 39"/>
              <a:gd name="T29" fmla="*/ 78 h 85"/>
              <a:gd name="T30" fmla="*/ 29 w 39"/>
              <a:gd name="T31" fmla="*/ 76 h 85"/>
              <a:gd name="T32" fmla="*/ 30 w 39"/>
              <a:gd name="T33" fmla="*/ 73 h 85"/>
              <a:gd name="T34" fmla="*/ 33 w 39"/>
              <a:gd name="T35" fmla="*/ 76 h 85"/>
              <a:gd name="T36" fmla="*/ 30 w 39"/>
              <a:gd name="T37" fmla="*/ 78 h 85"/>
              <a:gd name="T38" fmla="*/ 34 w 39"/>
              <a:gd name="T39" fmla="*/ 19 h 85"/>
              <a:gd name="T40" fmla="*/ 7 w 39"/>
              <a:gd name="T41" fmla="*/ 19 h 85"/>
              <a:gd name="T42" fmla="*/ 7 w 39"/>
              <a:gd name="T43" fmla="*/ 15 h 85"/>
              <a:gd name="T44" fmla="*/ 34 w 39"/>
              <a:gd name="T45" fmla="*/ 15 h 85"/>
              <a:gd name="T46" fmla="*/ 34 w 39"/>
              <a:gd name="T47" fmla="*/ 19 h 85"/>
              <a:gd name="T48" fmla="*/ 34 w 39"/>
              <a:gd name="T49" fmla="*/ 19 h 85"/>
              <a:gd name="T50" fmla="*/ 34 w 39"/>
              <a:gd name="T51" fmla="*/ 14 h 85"/>
              <a:gd name="T52" fmla="*/ 7 w 39"/>
              <a:gd name="T53" fmla="*/ 14 h 85"/>
              <a:gd name="T54" fmla="*/ 7 w 39"/>
              <a:gd name="T55" fmla="*/ 10 h 85"/>
              <a:gd name="T56" fmla="*/ 34 w 39"/>
              <a:gd name="T57" fmla="*/ 10 h 85"/>
              <a:gd name="T58" fmla="*/ 34 w 39"/>
              <a:gd name="T59" fmla="*/ 14 h 85"/>
              <a:gd name="T60" fmla="*/ 34 w 39"/>
              <a:gd name="T61" fmla="*/ 14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39" h="85">
                <a:moveTo>
                  <a:pt x="29" y="0"/>
                </a:move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79"/>
                  <a:pt x="5" y="85"/>
                  <a:pt x="11" y="85"/>
                </a:cubicBezTo>
                <a:cubicBezTo>
                  <a:pt x="29" y="85"/>
                  <a:pt x="29" y="85"/>
                  <a:pt x="29" y="85"/>
                </a:cubicBezTo>
                <a:cubicBezTo>
                  <a:pt x="35" y="85"/>
                  <a:pt x="39" y="79"/>
                  <a:pt x="39" y="73"/>
                </a:cubicBezTo>
                <a:cubicBezTo>
                  <a:pt x="39" y="10"/>
                  <a:pt x="39" y="10"/>
                  <a:pt x="39" y="10"/>
                </a:cubicBezTo>
                <a:cubicBezTo>
                  <a:pt x="39" y="4"/>
                  <a:pt x="35" y="0"/>
                  <a:pt x="29" y="0"/>
                </a:cubicBezTo>
                <a:close/>
                <a:moveTo>
                  <a:pt x="25" y="78"/>
                </a:moveTo>
                <a:cubicBezTo>
                  <a:pt x="24" y="78"/>
                  <a:pt x="22" y="77"/>
                  <a:pt x="22" y="76"/>
                </a:cubicBezTo>
                <a:cubicBezTo>
                  <a:pt x="22" y="74"/>
                  <a:pt x="24" y="73"/>
                  <a:pt x="25" y="73"/>
                </a:cubicBezTo>
                <a:cubicBezTo>
                  <a:pt x="26" y="73"/>
                  <a:pt x="27" y="74"/>
                  <a:pt x="27" y="76"/>
                </a:cubicBezTo>
                <a:cubicBezTo>
                  <a:pt x="27" y="77"/>
                  <a:pt x="26" y="78"/>
                  <a:pt x="25" y="78"/>
                </a:cubicBezTo>
                <a:close/>
                <a:moveTo>
                  <a:pt x="30" y="78"/>
                </a:moveTo>
                <a:cubicBezTo>
                  <a:pt x="30" y="78"/>
                  <a:pt x="29" y="77"/>
                  <a:pt x="29" y="76"/>
                </a:cubicBezTo>
                <a:cubicBezTo>
                  <a:pt x="29" y="74"/>
                  <a:pt x="30" y="73"/>
                  <a:pt x="30" y="73"/>
                </a:cubicBezTo>
                <a:cubicBezTo>
                  <a:pt x="31" y="73"/>
                  <a:pt x="33" y="74"/>
                  <a:pt x="33" y="76"/>
                </a:cubicBezTo>
                <a:cubicBezTo>
                  <a:pt x="33" y="77"/>
                  <a:pt x="31" y="78"/>
                  <a:pt x="30" y="78"/>
                </a:cubicBezTo>
                <a:close/>
                <a:moveTo>
                  <a:pt x="34" y="19"/>
                </a:moveTo>
                <a:cubicBezTo>
                  <a:pt x="7" y="19"/>
                  <a:pt x="7" y="19"/>
                  <a:pt x="7" y="19"/>
                </a:cubicBezTo>
                <a:cubicBezTo>
                  <a:pt x="7" y="15"/>
                  <a:pt x="7" y="15"/>
                  <a:pt x="7" y="15"/>
                </a:cubicBezTo>
                <a:cubicBezTo>
                  <a:pt x="34" y="15"/>
                  <a:pt x="34" y="15"/>
                  <a:pt x="34" y="15"/>
                </a:cubicBezTo>
                <a:cubicBezTo>
                  <a:pt x="34" y="19"/>
                  <a:pt x="34" y="19"/>
                  <a:pt x="34" y="19"/>
                </a:cubicBezTo>
                <a:cubicBezTo>
                  <a:pt x="34" y="19"/>
                  <a:pt x="34" y="19"/>
                  <a:pt x="34" y="19"/>
                </a:cubicBezTo>
                <a:close/>
                <a:moveTo>
                  <a:pt x="34" y="14"/>
                </a:moveTo>
                <a:cubicBezTo>
                  <a:pt x="7" y="14"/>
                  <a:pt x="7" y="14"/>
                  <a:pt x="7" y="14"/>
                </a:cubicBezTo>
                <a:cubicBezTo>
                  <a:pt x="7" y="10"/>
                  <a:pt x="7" y="10"/>
                  <a:pt x="7" y="10"/>
                </a:cubicBezTo>
                <a:cubicBezTo>
                  <a:pt x="34" y="10"/>
                  <a:pt x="34" y="10"/>
                  <a:pt x="34" y="10"/>
                </a:cubicBezTo>
                <a:cubicBezTo>
                  <a:pt x="34" y="14"/>
                  <a:pt x="34" y="14"/>
                  <a:pt x="34" y="14"/>
                </a:cubicBezTo>
                <a:cubicBezTo>
                  <a:pt x="34" y="14"/>
                  <a:pt x="34" y="14"/>
                  <a:pt x="34" y="14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125" name="Freeform 12">
            <a:extLst>
              <a:ext uri="{FF2B5EF4-FFF2-40B4-BE49-F238E27FC236}">
                <a16:creationId xmlns:a16="http://schemas.microsoft.com/office/drawing/2014/main" id="{C6BCD05B-4746-4A5B-9EFA-1808AB5F3CEF}"/>
              </a:ext>
            </a:extLst>
          </p:cNvPr>
          <p:cNvSpPr>
            <a:spLocks noEditPoints="1"/>
          </p:cNvSpPr>
          <p:nvPr/>
        </p:nvSpPr>
        <p:spPr bwMode="auto">
          <a:xfrm>
            <a:off x="596817" y="3082670"/>
            <a:ext cx="323823" cy="235141"/>
          </a:xfrm>
          <a:custGeom>
            <a:avLst/>
            <a:gdLst>
              <a:gd name="T0" fmla="*/ 61 w 105"/>
              <a:gd name="T1" fmla="*/ 78 h 85"/>
              <a:gd name="T2" fmla="*/ 58 w 105"/>
              <a:gd name="T3" fmla="*/ 74 h 85"/>
              <a:gd name="T4" fmla="*/ 61 w 105"/>
              <a:gd name="T5" fmla="*/ 72 h 85"/>
              <a:gd name="T6" fmla="*/ 95 w 105"/>
              <a:gd name="T7" fmla="*/ 72 h 85"/>
              <a:gd name="T8" fmla="*/ 105 w 105"/>
              <a:gd name="T9" fmla="*/ 61 h 85"/>
              <a:gd name="T10" fmla="*/ 105 w 105"/>
              <a:gd name="T11" fmla="*/ 10 h 85"/>
              <a:gd name="T12" fmla="*/ 95 w 105"/>
              <a:gd name="T13" fmla="*/ 0 h 85"/>
              <a:gd name="T14" fmla="*/ 10 w 105"/>
              <a:gd name="T15" fmla="*/ 0 h 85"/>
              <a:gd name="T16" fmla="*/ 0 w 105"/>
              <a:gd name="T17" fmla="*/ 10 h 85"/>
              <a:gd name="T18" fmla="*/ 0 w 105"/>
              <a:gd name="T19" fmla="*/ 61 h 85"/>
              <a:gd name="T20" fmla="*/ 10 w 105"/>
              <a:gd name="T21" fmla="*/ 72 h 85"/>
              <a:gd name="T22" fmla="*/ 44 w 105"/>
              <a:gd name="T23" fmla="*/ 72 h 85"/>
              <a:gd name="T24" fmla="*/ 47 w 105"/>
              <a:gd name="T25" fmla="*/ 74 h 85"/>
              <a:gd name="T26" fmla="*/ 44 w 105"/>
              <a:gd name="T27" fmla="*/ 78 h 85"/>
              <a:gd name="T28" fmla="*/ 27 w 105"/>
              <a:gd name="T29" fmla="*/ 81 h 85"/>
              <a:gd name="T30" fmla="*/ 53 w 105"/>
              <a:gd name="T31" fmla="*/ 85 h 85"/>
              <a:gd name="T32" fmla="*/ 78 w 105"/>
              <a:gd name="T33" fmla="*/ 81 h 85"/>
              <a:gd name="T34" fmla="*/ 61 w 105"/>
              <a:gd name="T35" fmla="*/ 78 h 85"/>
              <a:gd name="T36" fmla="*/ 92 w 105"/>
              <a:gd name="T37" fmla="*/ 69 h 85"/>
              <a:gd name="T38" fmla="*/ 90 w 105"/>
              <a:gd name="T39" fmla="*/ 66 h 85"/>
              <a:gd name="T40" fmla="*/ 92 w 105"/>
              <a:gd name="T41" fmla="*/ 64 h 85"/>
              <a:gd name="T42" fmla="*/ 94 w 105"/>
              <a:gd name="T43" fmla="*/ 66 h 85"/>
              <a:gd name="T44" fmla="*/ 92 w 105"/>
              <a:gd name="T45" fmla="*/ 69 h 85"/>
              <a:gd name="T46" fmla="*/ 6 w 105"/>
              <a:gd name="T47" fmla="*/ 61 h 85"/>
              <a:gd name="T48" fmla="*/ 6 w 105"/>
              <a:gd name="T49" fmla="*/ 6 h 85"/>
              <a:gd name="T50" fmla="*/ 99 w 105"/>
              <a:gd name="T51" fmla="*/ 6 h 85"/>
              <a:gd name="T52" fmla="*/ 99 w 105"/>
              <a:gd name="T53" fmla="*/ 61 h 85"/>
              <a:gd name="T54" fmla="*/ 6 w 105"/>
              <a:gd name="T55" fmla="*/ 61 h 85"/>
              <a:gd name="T56" fmla="*/ 6 w 105"/>
              <a:gd name="T57" fmla="*/ 61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05" h="85">
                <a:moveTo>
                  <a:pt x="61" y="78"/>
                </a:moveTo>
                <a:cubicBezTo>
                  <a:pt x="60" y="77"/>
                  <a:pt x="58" y="76"/>
                  <a:pt x="58" y="74"/>
                </a:cubicBezTo>
                <a:cubicBezTo>
                  <a:pt x="58" y="73"/>
                  <a:pt x="60" y="72"/>
                  <a:pt x="61" y="72"/>
                </a:cubicBezTo>
                <a:cubicBezTo>
                  <a:pt x="95" y="72"/>
                  <a:pt x="95" y="72"/>
                  <a:pt x="95" y="72"/>
                </a:cubicBezTo>
                <a:cubicBezTo>
                  <a:pt x="100" y="72"/>
                  <a:pt x="105" y="66"/>
                  <a:pt x="105" y="61"/>
                </a:cubicBezTo>
                <a:cubicBezTo>
                  <a:pt x="105" y="10"/>
                  <a:pt x="105" y="10"/>
                  <a:pt x="105" y="10"/>
                </a:cubicBezTo>
                <a:cubicBezTo>
                  <a:pt x="105" y="5"/>
                  <a:pt x="100" y="0"/>
                  <a:pt x="95" y="0"/>
                </a:cubicBezTo>
                <a:cubicBezTo>
                  <a:pt x="10" y="0"/>
                  <a:pt x="10" y="0"/>
                  <a:pt x="10" y="0"/>
                </a:cubicBezTo>
                <a:cubicBezTo>
                  <a:pt x="4" y="0"/>
                  <a:pt x="0" y="5"/>
                  <a:pt x="0" y="10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6"/>
                  <a:pt x="4" y="72"/>
                  <a:pt x="10" y="72"/>
                </a:cubicBezTo>
                <a:cubicBezTo>
                  <a:pt x="44" y="72"/>
                  <a:pt x="44" y="72"/>
                  <a:pt x="44" y="72"/>
                </a:cubicBezTo>
                <a:cubicBezTo>
                  <a:pt x="45" y="72"/>
                  <a:pt x="47" y="73"/>
                  <a:pt x="47" y="74"/>
                </a:cubicBezTo>
                <a:cubicBezTo>
                  <a:pt x="47" y="76"/>
                  <a:pt x="45" y="77"/>
                  <a:pt x="44" y="78"/>
                </a:cubicBezTo>
                <a:cubicBezTo>
                  <a:pt x="34" y="78"/>
                  <a:pt x="27" y="79"/>
                  <a:pt x="27" y="81"/>
                </a:cubicBezTo>
                <a:cubicBezTo>
                  <a:pt x="27" y="83"/>
                  <a:pt x="39" y="85"/>
                  <a:pt x="53" y="85"/>
                </a:cubicBezTo>
                <a:cubicBezTo>
                  <a:pt x="66" y="85"/>
                  <a:pt x="78" y="83"/>
                  <a:pt x="78" y="81"/>
                </a:cubicBezTo>
                <a:cubicBezTo>
                  <a:pt x="78" y="79"/>
                  <a:pt x="71" y="78"/>
                  <a:pt x="61" y="78"/>
                </a:cubicBezTo>
                <a:close/>
                <a:moveTo>
                  <a:pt x="92" y="69"/>
                </a:moveTo>
                <a:cubicBezTo>
                  <a:pt x="91" y="69"/>
                  <a:pt x="90" y="68"/>
                  <a:pt x="90" y="66"/>
                </a:cubicBezTo>
                <a:cubicBezTo>
                  <a:pt x="90" y="65"/>
                  <a:pt x="91" y="64"/>
                  <a:pt x="92" y="64"/>
                </a:cubicBezTo>
                <a:cubicBezTo>
                  <a:pt x="94" y="64"/>
                  <a:pt x="94" y="65"/>
                  <a:pt x="94" y="66"/>
                </a:cubicBezTo>
                <a:cubicBezTo>
                  <a:pt x="94" y="68"/>
                  <a:pt x="94" y="69"/>
                  <a:pt x="92" y="69"/>
                </a:cubicBezTo>
                <a:close/>
                <a:moveTo>
                  <a:pt x="6" y="61"/>
                </a:moveTo>
                <a:cubicBezTo>
                  <a:pt x="6" y="6"/>
                  <a:pt x="6" y="6"/>
                  <a:pt x="6" y="6"/>
                </a:cubicBezTo>
                <a:cubicBezTo>
                  <a:pt x="99" y="6"/>
                  <a:pt x="99" y="6"/>
                  <a:pt x="99" y="6"/>
                </a:cubicBezTo>
                <a:cubicBezTo>
                  <a:pt x="99" y="61"/>
                  <a:pt x="99" y="61"/>
                  <a:pt x="99" y="61"/>
                </a:cubicBezTo>
                <a:cubicBezTo>
                  <a:pt x="6" y="61"/>
                  <a:pt x="6" y="61"/>
                  <a:pt x="6" y="61"/>
                </a:cubicBezTo>
                <a:cubicBezTo>
                  <a:pt x="6" y="61"/>
                  <a:pt x="6" y="61"/>
                  <a:pt x="6" y="61"/>
                </a:cubicBezTo>
                <a:close/>
              </a:path>
            </a:pathLst>
          </a:custGeom>
          <a:solidFill>
            <a:srgbClr val="21996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9FED5EB-706A-40E3-A8E7-33B84EF1A7FF}"/>
              </a:ext>
            </a:extLst>
          </p:cNvPr>
          <p:cNvSpPr txBox="1"/>
          <p:nvPr/>
        </p:nvSpPr>
        <p:spPr>
          <a:xfrm>
            <a:off x="1187576" y="3405047"/>
            <a:ext cx="1188000" cy="377896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Riqualificazione urbana</a:t>
            </a:r>
          </a:p>
        </p:txBody>
      </p:sp>
      <p:pic>
        <p:nvPicPr>
          <p:cNvPr id="132" name="Picture 131">
            <a:extLst>
              <a:ext uri="{FF2B5EF4-FFF2-40B4-BE49-F238E27FC236}">
                <a16:creationId xmlns:a16="http://schemas.microsoft.com/office/drawing/2014/main" id="{F3E40D28-F117-4E32-9E5A-AE676BC40E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294" y="3464540"/>
            <a:ext cx="532164" cy="435603"/>
          </a:xfrm>
          <a:prstGeom prst="rect">
            <a:avLst/>
          </a:prstGeom>
        </p:spPr>
      </p:pic>
      <p:sp>
        <p:nvSpPr>
          <p:cNvPr id="283" name="TextBox 282">
            <a:extLst>
              <a:ext uri="{FF2B5EF4-FFF2-40B4-BE49-F238E27FC236}">
                <a16:creationId xmlns:a16="http://schemas.microsoft.com/office/drawing/2014/main" id="{C4BF3843-69DA-4003-9B01-5787F29076E2}"/>
              </a:ext>
            </a:extLst>
          </p:cNvPr>
          <p:cNvSpPr txBox="1"/>
          <p:nvPr/>
        </p:nvSpPr>
        <p:spPr>
          <a:xfrm>
            <a:off x="1195425" y="3893688"/>
            <a:ext cx="1188000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Capacità amministrativa</a:t>
            </a:r>
          </a:p>
        </p:txBody>
      </p:sp>
      <p:grpSp>
        <p:nvGrpSpPr>
          <p:cNvPr id="284" name="Group 283">
            <a:extLst>
              <a:ext uri="{FF2B5EF4-FFF2-40B4-BE49-F238E27FC236}">
                <a16:creationId xmlns:a16="http://schemas.microsoft.com/office/drawing/2014/main" id="{F699F87B-E0DC-4547-96A3-299EC1D9E51B}"/>
              </a:ext>
            </a:extLst>
          </p:cNvPr>
          <p:cNvGrpSpPr>
            <a:grpSpLocks noChangeAspect="1"/>
          </p:cNvGrpSpPr>
          <p:nvPr/>
        </p:nvGrpSpPr>
        <p:grpSpPr>
          <a:xfrm>
            <a:off x="581838" y="3926060"/>
            <a:ext cx="501191" cy="450068"/>
            <a:chOff x="6634255" y="5156722"/>
            <a:chExt cx="865590" cy="777297"/>
          </a:xfrm>
          <a:solidFill>
            <a:srgbClr val="219965"/>
          </a:solidFill>
        </p:grpSpPr>
        <p:sp>
          <p:nvSpPr>
            <p:cNvPr id="285" name="Freeform 30">
              <a:extLst>
                <a:ext uri="{FF2B5EF4-FFF2-40B4-BE49-F238E27FC236}">
                  <a16:creationId xmlns:a16="http://schemas.microsoft.com/office/drawing/2014/main" id="{BE5891CA-B358-4EB3-B2E5-C545BBF5E91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67852" y="5156722"/>
              <a:ext cx="531993" cy="534897"/>
            </a:xfrm>
            <a:custGeom>
              <a:avLst/>
              <a:gdLst>
                <a:gd name="T0" fmla="*/ 171 w 388"/>
                <a:gd name="T1" fmla="*/ 335 h 390"/>
                <a:gd name="T2" fmla="*/ 264 w 388"/>
                <a:gd name="T3" fmla="*/ 258 h 390"/>
                <a:gd name="T4" fmla="*/ 287 w 388"/>
                <a:gd name="T5" fmla="*/ 290 h 390"/>
                <a:gd name="T6" fmla="*/ 78 w 388"/>
                <a:gd name="T7" fmla="*/ 256 h 390"/>
                <a:gd name="T8" fmla="*/ 110 w 388"/>
                <a:gd name="T9" fmla="*/ 233 h 390"/>
                <a:gd name="T10" fmla="*/ 302 w 388"/>
                <a:gd name="T11" fmla="*/ 242 h 390"/>
                <a:gd name="T12" fmla="*/ 88 w 388"/>
                <a:gd name="T13" fmla="*/ 150 h 390"/>
                <a:gd name="T14" fmla="*/ 111 w 388"/>
                <a:gd name="T15" fmla="*/ 182 h 390"/>
                <a:gd name="T16" fmla="*/ 142 w 388"/>
                <a:gd name="T17" fmla="*/ 187 h 390"/>
                <a:gd name="T18" fmla="*/ 202 w 388"/>
                <a:gd name="T19" fmla="*/ 143 h 390"/>
                <a:gd name="T20" fmla="*/ 277 w 388"/>
                <a:gd name="T21" fmla="*/ 161 h 390"/>
                <a:gd name="T22" fmla="*/ 135 w 388"/>
                <a:gd name="T23" fmla="*/ 80 h 390"/>
                <a:gd name="T24" fmla="*/ 158 w 388"/>
                <a:gd name="T25" fmla="*/ 111 h 390"/>
                <a:gd name="T26" fmla="*/ 184 w 388"/>
                <a:gd name="T27" fmla="*/ 80 h 390"/>
                <a:gd name="T28" fmla="*/ 216 w 388"/>
                <a:gd name="T29" fmla="*/ 57 h 390"/>
                <a:gd name="T30" fmla="*/ 222 w 388"/>
                <a:gd name="T31" fmla="*/ 23 h 390"/>
                <a:gd name="T32" fmla="*/ 261 w 388"/>
                <a:gd name="T33" fmla="*/ 12 h 390"/>
                <a:gd name="T34" fmla="*/ 293 w 388"/>
                <a:gd name="T35" fmla="*/ 28 h 390"/>
                <a:gd name="T36" fmla="*/ 313 w 388"/>
                <a:gd name="T37" fmla="*/ 69 h 390"/>
                <a:gd name="T38" fmla="*/ 339 w 388"/>
                <a:gd name="T39" fmla="*/ 100 h 390"/>
                <a:gd name="T40" fmla="*/ 375 w 388"/>
                <a:gd name="T41" fmla="*/ 126 h 390"/>
                <a:gd name="T42" fmla="*/ 385 w 388"/>
                <a:gd name="T43" fmla="*/ 161 h 390"/>
                <a:gd name="T44" fmla="*/ 368 w 388"/>
                <a:gd name="T45" fmla="*/ 203 h 390"/>
                <a:gd name="T46" fmla="*/ 385 w 388"/>
                <a:gd name="T47" fmla="*/ 237 h 390"/>
                <a:gd name="T48" fmla="*/ 373 w 388"/>
                <a:gd name="T49" fmla="*/ 269 h 390"/>
                <a:gd name="T50" fmla="*/ 336 w 388"/>
                <a:gd name="T51" fmla="*/ 296 h 390"/>
                <a:gd name="T52" fmla="*/ 309 w 388"/>
                <a:gd name="T53" fmla="*/ 326 h 390"/>
                <a:gd name="T54" fmla="*/ 288 w 388"/>
                <a:gd name="T55" fmla="*/ 366 h 390"/>
                <a:gd name="T56" fmla="*/ 256 w 388"/>
                <a:gd name="T57" fmla="*/ 380 h 390"/>
                <a:gd name="T58" fmla="*/ 211 w 388"/>
                <a:gd name="T59" fmla="*/ 369 h 390"/>
                <a:gd name="T60" fmla="*/ 171 w 388"/>
                <a:gd name="T61" fmla="*/ 368 h 390"/>
                <a:gd name="T62" fmla="*/ 146 w 388"/>
                <a:gd name="T63" fmla="*/ 384 h 390"/>
                <a:gd name="T64" fmla="*/ 114 w 388"/>
                <a:gd name="T65" fmla="*/ 350 h 390"/>
                <a:gd name="T66" fmla="*/ 81 w 388"/>
                <a:gd name="T67" fmla="*/ 328 h 390"/>
                <a:gd name="T68" fmla="*/ 38 w 388"/>
                <a:gd name="T69" fmla="*/ 313 h 390"/>
                <a:gd name="T70" fmla="*/ 19 w 388"/>
                <a:gd name="T71" fmla="*/ 283 h 390"/>
                <a:gd name="T72" fmla="*/ 24 w 388"/>
                <a:gd name="T73" fmla="*/ 237 h 390"/>
                <a:gd name="T74" fmla="*/ 19 w 388"/>
                <a:gd name="T75" fmla="*/ 198 h 390"/>
                <a:gd name="T76" fmla="*/ 1 w 388"/>
                <a:gd name="T77" fmla="*/ 165 h 390"/>
                <a:gd name="T78" fmla="*/ 29 w 388"/>
                <a:gd name="T79" fmla="*/ 138 h 390"/>
                <a:gd name="T80" fmla="*/ 45 w 388"/>
                <a:gd name="T81" fmla="*/ 102 h 390"/>
                <a:gd name="T82" fmla="*/ 55 w 388"/>
                <a:gd name="T83" fmla="*/ 57 h 390"/>
                <a:gd name="T84" fmla="*/ 83 w 388"/>
                <a:gd name="T85" fmla="*/ 35 h 390"/>
                <a:gd name="T86" fmla="*/ 128 w 388"/>
                <a:gd name="T87" fmla="*/ 33 h 390"/>
                <a:gd name="T88" fmla="*/ 167 w 388"/>
                <a:gd name="T89" fmla="*/ 23 h 390"/>
                <a:gd name="T90" fmla="*/ 207 w 388"/>
                <a:gd name="T91" fmla="*/ 1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88" h="390">
                  <a:moveTo>
                    <a:pt x="180" y="280"/>
                  </a:moveTo>
                  <a:cubicBezTo>
                    <a:pt x="165" y="278"/>
                    <a:pt x="151" y="288"/>
                    <a:pt x="148" y="304"/>
                  </a:cubicBezTo>
                  <a:cubicBezTo>
                    <a:pt x="146" y="319"/>
                    <a:pt x="156" y="333"/>
                    <a:pt x="171" y="335"/>
                  </a:cubicBezTo>
                  <a:cubicBezTo>
                    <a:pt x="186" y="338"/>
                    <a:pt x="201" y="327"/>
                    <a:pt x="203" y="312"/>
                  </a:cubicBezTo>
                  <a:cubicBezTo>
                    <a:pt x="205" y="297"/>
                    <a:pt x="195" y="283"/>
                    <a:pt x="180" y="280"/>
                  </a:cubicBezTo>
                  <a:close/>
                  <a:moveTo>
                    <a:pt x="264" y="258"/>
                  </a:moveTo>
                  <a:cubicBezTo>
                    <a:pt x="248" y="256"/>
                    <a:pt x="234" y="266"/>
                    <a:pt x="232" y="281"/>
                  </a:cubicBezTo>
                  <a:cubicBezTo>
                    <a:pt x="229" y="296"/>
                    <a:pt x="240" y="311"/>
                    <a:pt x="255" y="313"/>
                  </a:cubicBezTo>
                  <a:cubicBezTo>
                    <a:pt x="270" y="315"/>
                    <a:pt x="284" y="305"/>
                    <a:pt x="287" y="290"/>
                  </a:cubicBezTo>
                  <a:cubicBezTo>
                    <a:pt x="289" y="275"/>
                    <a:pt x="279" y="260"/>
                    <a:pt x="264" y="258"/>
                  </a:cubicBezTo>
                  <a:close/>
                  <a:moveTo>
                    <a:pt x="110" y="233"/>
                  </a:moveTo>
                  <a:cubicBezTo>
                    <a:pt x="95" y="231"/>
                    <a:pt x="80" y="241"/>
                    <a:pt x="78" y="256"/>
                  </a:cubicBezTo>
                  <a:cubicBezTo>
                    <a:pt x="75" y="271"/>
                    <a:pt x="86" y="286"/>
                    <a:pt x="101" y="288"/>
                  </a:cubicBezTo>
                  <a:cubicBezTo>
                    <a:pt x="116" y="291"/>
                    <a:pt x="130" y="280"/>
                    <a:pt x="133" y="265"/>
                  </a:cubicBezTo>
                  <a:cubicBezTo>
                    <a:pt x="135" y="250"/>
                    <a:pt x="125" y="236"/>
                    <a:pt x="110" y="233"/>
                  </a:cubicBezTo>
                  <a:close/>
                  <a:moveTo>
                    <a:pt x="311" y="187"/>
                  </a:moveTo>
                  <a:cubicBezTo>
                    <a:pt x="296" y="185"/>
                    <a:pt x="282" y="195"/>
                    <a:pt x="279" y="210"/>
                  </a:cubicBezTo>
                  <a:cubicBezTo>
                    <a:pt x="277" y="225"/>
                    <a:pt x="287" y="239"/>
                    <a:pt x="302" y="242"/>
                  </a:cubicBezTo>
                  <a:cubicBezTo>
                    <a:pt x="318" y="244"/>
                    <a:pt x="332" y="234"/>
                    <a:pt x="334" y="219"/>
                  </a:cubicBezTo>
                  <a:cubicBezTo>
                    <a:pt x="337" y="204"/>
                    <a:pt x="326" y="189"/>
                    <a:pt x="311" y="187"/>
                  </a:cubicBezTo>
                  <a:close/>
                  <a:moveTo>
                    <a:pt x="88" y="150"/>
                  </a:moveTo>
                  <a:cubicBezTo>
                    <a:pt x="72" y="147"/>
                    <a:pt x="58" y="158"/>
                    <a:pt x="56" y="173"/>
                  </a:cubicBezTo>
                  <a:cubicBezTo>
                    <a:pt x="53" y="188"/>
                    <a:pt x="64" y="202"/>
                    <a:pt x="79" y="205"/>
                  </a:cubicBezTo>
                  <a:cubicBezTo>
                    <a:pt x="94" y="207"/>
                    <a:pt x="108" y="197"/>
                    <a:pt x="111" y="182"/>
                  </a:cubicBezTo>
                  <a:cubicBezTo>
                    <a:pt x="113" y="167"/>
                    <a:pt x="103" y="152"/>
                    <a:pt x="88" y="150"/>
                  </a:cubicBezTo>
                  <a:close/>
                  <a:moveTo>
                    <a:pt x="202" y="143"/>
                  </a:moveTo>
                  <a:cubicBezTo>
                    <a:pt x="173" y="139"/>
                    <a:pt x="146" y="158"/>
                    <a:pt x="142" y="187"/>
                  </a:cubicBezTo>
                  <a:cubicBezTo>
                    <a:pt x="137" y="215"/>
                    <a:pt x="157" y="242"/>
                    <a:pt x="185" y="247"/>
                  </a:cubicBezTo>
                  <a:cubicBezTo>
                    <a:pt x="214" y="251"/>
                    <a:pt x="241" y="232"/>
                    <a:pt x="245" y="203"/>
                  </a:cubicBezTo>
                  <a:cubicBezTo>
                    <a:pt x="250" y="175"/>
                    <a:pt x="230" y="148"/>
                    <a:pt x="202" y="143"/>
                  </a:cubicBezTo>
                  <a:close/>
                  <a:moveTo>
                    <a:pt x="286" y="106"/>
                  </a:moveTo>
                  <a:cubicBezTo>
                    <a:pt x="271" y="103"/>
                    <a:pt x="257" y="114"/>
                    <a:pt x="254" y="129"/>
                  </a:cubicBezTo>
                  <a:cubicBezTo>
                    <a:pt x="252" y="144"/>
                    <a:pt x="262" y="158"/>
                    <a:pt x="277" y="161"/>
                  </a:cubicBezTo>
                  <a:cubicBezTo>
                    <a:pt x="292" y="163"/>
                    <a:pt x="307" y="153"/>
                    <a:pt x="309" y="138"/>
                  </a:cubicBezTo>
                  <a:cubicBezTo>
                    <a:pt x="312" y="123"/>
                    <a:pt x="301" y="108"/>
                    <a:pt x="286" y="106"/>
                  </a:cubicBezTo>
                  <a:close/>
                  <a:moveTo>
                    <a:pt x="135" y="80"/>
                  </a:moveTo>
                  <a:cubicBezTo>
                    <a:pt x="120" y="77"/>
                    <a:pt x="106" y="88"/>
                    <a:pt x="103" y="103"/>
                  </a:cubicBezTo>
                  <a:cubicBezTo>
                    <a:pt x="101" y="118"/>
                    <a:pt x="111" y="132"/>
                    <a:pt x="126" y="135"/>
                  </a:cubicBezTo>
                  <a:cubicBezTo>
                    <a:pt x="142" y="137"/>
                    <a:pt x="156" y="127"/>
                    <a:pt x="158" y="111"/>
                  </a:cubicBezTo>
                  <a:cubicBezTo>
                    <a:pt x="161" y="96"/>
                    <a:pt x="150" y="82"/>
                    <a:pt x="135" y="80"/>
                  </a:cubicBezTo>
                  <a:close/>
                  <a:moveTo>
                    <a:pt x="216" y="57"/>
                  </a:moveTo>
                  <a:cubicBezTo>
                    <a:pt x="200" y="55"/>
                    <a:pt x="186" y="65"/>
                    <a:pt x="184" y="80"/>
                  </a:cubicBezTo>
                  <a:cubicBezTo>
                    <a:pt x="181" y="96"/>
                    <a:pt x="192" y="110"/>
                    <a:pt x="207" y="112"/>
                  </a:cubicBezTo>
                  <a:cubicBezTo>
                    <a:pt x="222" y="115"/>
                    <a:pt x="236" y="104"/>
                    <a:pt x="239" y="89"/>
                  </a:cubicBezTo>
                  <a:cubicBezTo>
                    <a:pt x="241" y="74"/>
                    <a:pt x="231" y="60"/>
                    <a:pt x="216" y="57"/>
                  </a:cubicBezTo>
                  <a:close/>
                  <a:moveTo>
                    <a:pt x="207" y="1"/>
                  </a:moveTo>
                  <a:cubicBezTo>
                    <a:pt x="207" y="1"/>
                    <a:pt x="207" y="1"/>
                    <a:pt x="216" y="22"/>
                  </a:cubicBezTo>
                  <a:cubicBezTo>
                    <a:pt x="217" y="22"/>
                    <a:pt x="219" y="22"/>
                    <a:pt x="222" y="23"/>
                  </a:cubicBezTo>
                  <a:cubicBezTo>
                    <a:pt x="223" y="23"/>
                    <a:pt x="225" y="23"/>
                    <a:pt x="226" y="23"/>
                  </a:cubicBezTo>
                  <a:cubicBezTo>
                    <a:pt x="226" y="23"/>
                    <a:pt x="226" y="23"/>
                    <a:pt x="241" y="6"/>
                  </a:cubicBezTo>
                  <a:cubicBezTo>
                    <a:pt x="248" y="8"/>
                    <a:pt x="255" y="10"/>
                    <a:pt x="261" y="12"/>
                  </a:cubicBezTo>
                  <a:cubicBezTo>
                    <a:pt x="261" y="13"/>
                    <a:pt x="261" y="13"/>
                    <a:pt x="264" y="35"/>
                  </a:cubicBezTo>
                  <a:cubicBezTo>
                    <a:pt x="267" y="37"/>
                    <a:pt x="270" y="38"/>
                    <a:pt x="273" y="40"/>
                  </a:cubicBezTo>
                  <a:cubicBezTo>
                    <a:pt x="273" y="40"/>
                    <a:pt x="273" y="40"/>
                    <a:pt x="293" y="28"/>
                  </a:cubicBezTo>
                  <a:cubicBezTo>
                    <a:pt x="298" y="30"/>
                    <a:pt x="305" y="34"/>
                    <a:pt x="310" y="38"/>
                  </a:cubicBezTo>
                  <a:cubicBezTo>
                    <a:pt x="310" y="38"/>
                    <a:pt x="310" y="39"/>
                    <a:pt x="307" y="62"/>
                  </a:cubicBezTo>
                  <a:cubicBezTo>
                    <a:pt x="309" y="63"/>
                    <a:pt x="312" y="65"/>
                    <a:pt x="313" y="69"/>
                  </a:cubicBezTo>
                  <a:cubicBezTo>
                    <a:pt x="313" y="69"/>
                    <a:pt x="313" y="68"/>
                    <a:pt x="336" y="62"/>
                  </a:cubicBezTo>
                  <a:cubicBezTo>
                    <a:pt x="340" y="67"/>
                    <a:pt x="345" y="72"/>
                    <a:pt x="349" y="77"/>
                  </a:cubicBezTo>
                  <a:cubicBezTo>
                    <a:pt x="349" y="77"/>
                    <a:pt x="349" y="78"/>
                    <a:pt x="339" y="100"/>
                  </a:cubicBezTo>
                  <a:cubicBezTo>
                    <a:pt x="341" y="101"/>
                    <a:pt x="343" y="105"/>
                    <a:pt x="344" y="108"/>
                  </a:cubicBezTo>
                  <a:cubicBezTo>
                    <a:pt x="344" y="108"/>
                    <a:pt x="344" y="108"/>
                    <a:pt x="368" y="107"/>
                  </a:cubicBezTo>
                  <a:cubicBezTo>
                    <a:pt x="371" y="114"/>
                    <a:pt x="373" y="120"/>
                    <a:pt x="375" y="126"/>
                  </a:cubicBezTo>
                  <a:cubicBezTo>
                    <a:pt x="375" y="126"/>
                    <a:pt x="375" y="126"/>
                    <a:pt x="361" y="143"/>
                  </a:cubicBezTo>
                  <a:cubicBezTo>
                    <a:pt x="362" y="146"/>
                    <a:pt x="363" y="150"/>
                    <a:pt x="364" y="153"/>
                  </a:cubicBezTo>
                  <a:cubicBezTo>
                    <a:pt x="364" y="153"/>
                    <a:pt x="364" y="153"/>
                    <a:pt x="385" y="161"/>
                  </a:cubicBezTo>
                  <a:cubicBezTo>
                    <a:pt x="387" y="167"/>
                    <a:pt x="387" y="174"/>
                    <a:pt x="388" y="180"/>
                  </a:cubicBezTo>
                  <a:cubicBezTo>
                    <a:pt x="388" y="180"/>
                    <a:pt x="387" y="180"/>
                    <a:pt x="368" y="192"/>
                  </a:cubicBezTo>
                  <a:cubicBezTo>
                    <a:pt x="369" y="197"/>
                    <a:pt x="368" y="200"/>
                    <a:pt x="368" y="203"/>
                  </a:cubicBezTo>
                  <a:cubicBezTo>
                    <a:pt x="368" y="203"/>
                    <a:pt x="368" y="203"/>
                    <a:pt x="388" y="216"/>
                  </a:cubicBezTo>
                  <a:cubicBezTo>
                    <a:pt x="387" y="219"/>
                    <a:pt x="387" y="222"/>
                    <a:pt x="386" y="226"/>
                  </a:cubicBezTo>
                  <a:cubicBezTo>
                    <a:pt x="386" y="229"/>
                    <a:pt x="385" y="232"/>
                    <a:pt x="385" y="237"/>
                  </a:cubicBezTo>
                  <a:cubicBezTo>
                    <a:pt x="361" y="242"/>
                    <a:pt x="361" y="242"/>
                    <a:pt x="361" y="242"/>
                  </a:cubicBezTo>
                  <a:cubicBezTo>
                    <a:pt x="361" y="245"/>
                    <a:pt x="360" y="249"/>
                    <a:pt x="358" y="252"/>
                  </a:cubicBezTo>
                  <a:cubicBezTo>
                    <a:pt x="358" y="252"/>
                    <a:pt x="359" y="252"/>
                    <a:pt x="373" y="269"/>
                  </a:cubicBezTo>
                  <a:cubicBezTo>
                    <a:pt x="371" y="276"/>
                    <a:pt x="369" y="282"/>
                    <a:pt x="364" y="289"/>
                  </a:cubicBezTo>
                  <a:cubicBezTo>
                    <a:pt x="364" y="289"/>
                    <a:pt x="364" y="289"/>
                    <a:pt x="342" y="288"/>
                  </a:cubicBezTo>
                  <a:cubicBezTo>
                    <a:pt x="340" y="291"/>
                    <a:pt x="338" y="293"/>
                    <a:pt x="336" y="296"/>
                  </a:cubicBezTo>
                  <a:cubicBezTo>
                    <a:pt x="336" y="296"/>
                    <a:pt x="336" y="296"/>
                    <a:pt x="345" y="317"/>
                  </a:cubicBezTo>
                  <a:cubicBezTo>
                    <a:pt x="341" y="322"/>
                    <a:pt x="337" y="327"/>
                    <a:pt x="332" y="333"/>
                  </a:cubicBezTo>
                  <a:cubicBezTo>
                    <a:pt x="332" y="333"/>
                    <a:pt x="332" y="332"/>
                    <a:pt x="309" y="326"/>
                  </a:cubicBezTo>
                  <a:cubicBezTo>
                    <a:pt x="308" y="327"/>
                    <a:pt x="304" y="330"/>
                    <a:pt x="302" y="332"/>
                  </a:cubicBezTo>
                  <a:cubicBezTo>
                    <a:pt x="302" y="332"/>
                    <a:pt x="302" y="333"/>
                    <a:pt x="305" y="355"/>
                  </a:cubicBezTo>
                  <a:cubicBezTo>
                    <a:pt x="300" y="359"/>
                    <a:pt x="293" y="362"/>
                    <a:pt x="288" y="366"/>
                  </a:cubicBezTo>
                  <a:cubicBezTo>
                    <a:pt x="288" y="366"/>
                    <a:pt x="288" y="366"/>
                    <a:pt x="268" y="354"/>
                  </a:cubicBezTo>
                  <a:cubicBezTo>
                    <a:pt x="266" y="355"/>
                    <a:pt x="263" y="356"/>
                    <a:pt x="260" y="357"/>
                  </a:cubicBezTo>
                  <a:cubicBezTo>
                    <a:pt x="260" y="357"/>
                    <a:pt x="260" y="357"/>
                    <a:pt x="256" y="380"/>
                  </a:cubicBezTo>
                  <a:cubicBezTo>
                    <a:pt x="250" y="382"/>
                    <a:pt x="242" y="384"/>
                    <a:pt x="236" y="386"/>
                  </a:cubicBezTo>
                  <a:cubicBezTo>
                    <a:pt x="236" y="386"/>
                    <a:pt x="235" y="386"/>
                    <a:pt x="221" y="367"/>
                  </a:cubicBezTo>
                  <a:cubicBezTo>
                    <a:pt x="217" y="368"/>
                    <a:pt x="214" y="369"/>
                    <a:pt x="211" y="369"/>
                  </a:cubicBezTo>
                  <a:cubicBezTo>
                    <a:pt x="211" y="369"/>
                    <a:pt x="211" y="369"/>
                    <a:pt x="201" y="389"/>
                  </a:cubicBezTo>
                  <a:cubicBezTo>
                    <a:pt x="195" y="390"/>
                    <a:pt x="187" y="390"/>
                    <a:pt x="180" y="389"/>
                  </a:cubicBezTo>
                  <a:cubicBezTo>
                    <a:pt x="180" y="389"/>
                    <a:pt x="180" y="389"/>
                    <a:pt x="171" y="368"/>
                  </a:cubicBezTo>
                  <a:cubicBezTo>
                    <a:pt x="170" y="368"/>
                    <a:pt x="168" y="368"/>
                    <a:pt x="167" y="367"/>
                  </a:cubicBezTo>
                  <a:cubicBezTo>
                    <a:pt x="164" y="367"/>
                    <a:pt x="162" y="367"/>
                    <a:pt x="161" y="366"/>
                  </a:cubicBezTo>
                  <a:cubicBezTo>
                    <a:pt x="161" y="366"/>
                    <a:pt x="161" y="367"/>
                    <a:pt x="146" y="384"/>
                  </a:cubicBezTo>
                  <a:cubicBezTo>
                    <a:pt x="139" y="382"/>
                    <a:pt x="132" y="380"/>
                    <a:pt x="127" y="377"/>
                  </a:cubicBezTo>
                  <a:cubicBezTo>
                    <a:pt x="127" y="377"/>
                    <a:pt x="126" y="377"/>
                    <a:pt x="123" y="354"/>
                  </a:cubicBezTo>
                  <a:cubicBezTo>
                    <a:pt x="120" y="354"/>
                    <a:pt x="117" y="352"/>
                    <a:pt x="114" y="350"/>
                  </a:cubicBezTo>
                  <a:cubicBezTo>
                    <a:pt x="114" y="350"/>
                    <a:pt x="114" y="350"/>
                    <a:pt x="94" y="363"/>
                  </a:cubicBezTo>
                  <a:cubicBezTo>
                    <a:pt x="89" y="359"/>
                    <a:pt x="82" y="355"/>
                    <a:pt x="77" y="352"/>
                  </a:cubicBezTo>
                  <a:cubicBezTo>
                    <a:pt x="77" y="352"/>
                    <a:pt x="77" y="351"/>
                    <a:pt x="81" y="328"/>
                  </a:cubicBezTo>
                  <a:cubicBezTo>
                    <a:pt x="78" y="326"/>
                    <a:pt x="77" y="325"/>
                    <a:pt x="74" y="323"/>
                  </a:cubicBezTo>
                  <a:cubicBezTo>
                    <a:pt x="74" y="323"/>
                    <a:pt x="74" y="323"/>
                    <a:pt x="51" y="328"/>
                  </a:cubicBezTo>
                  <a:cubicBezTo>
                    <a:pt x="47" y="323"/>
                    <a:pt x="42" y="318"/>
                    <a:pt x="38" y="313"/>
                  </a:cubicBezTo>
                  <a:cubicBezTo>
                    <a:pt x="38" y="313"/>
                    <a:pt x="38" y="312"/>
                    <a:pt x="48" y="292"/>
                  </a:cubicBezTo>
                  <a:cubicBezTo>
                    <a:pt x="47" y="289"/>
                    <a:pt x="44" y="285"/>
                    <a:pt x="43" y="284"/>
                  </a:cubicBezTo>
                  <a:cubicBezTo>
                    <a:pt x="43" y="284"/>
                    <a:pt x="43" y="284"/>
                    <a:pt x="19" y="283"/>
                  </a:cubicBezTo>
                  <a:cubicBezTo>
                    <a:pt x="17" y="276"/>
                    <a:pt x="14" y="270"/>
                    <a:pt x="12" y="264"/>
                  </a:cubicBezTo>
                  <a:cubicBezTo>
                    <a:pt x="12" y="264"/>
                    <a:pt x="12" y="263"/>
                    <a:pt x="26" y="247"/>
                  </a:cubicBezTo>
                  <a:cubicBezTo>
                    <a:pt x="25" y="243"/>
                    <a:pt x="24" y="240"/>
                    <a:pt x="24" y="237"/>
                  </a:cubicBezTo>
                  <a:cubicBezTo>
                    <a:pt x="24" y="237"/>
                    <a:pt x="23" y="237"/>
                    <a:pt x="2" y="231"/>
                  </a:cubicBezTo>
                  <a:cubicBezTo>
                    <a:pt x="0" y="223"/>
                    <a:pt x="0" y="217"/>
                    <a:pt x="0" y="210"/>
                  </a:cubicBezTo>
                  <a:cubicBezTo>
                    <a:pt x="0" y="210"/>
                    <a:pt x="0" y="209"/>
                    <a:pt x="19" y="198"/>
                  </a:cubicBezTo>
                  <a:cubicBezTo>
                    <a:pt x="18" y="195"/>
                    <a:pt x="19" y="190"/>
                    <a:pt x="20" y="187"/>
                  </a:cubicBezTo>
                  <a:cubicBezTo>
                    <a:pt x="20" y="187"/>
                    <a:pt x="19" y="187"/>
                    <a:pt x="1" y="175"/>
                  </a:cubicBezTo>
                  <a:cubicBezTo>
                    <a:pt x="0" y="171"/>
                    <a:pt x="0" y="168"/>
                    <a:pt x="1" y="165"/>
                  </a:cubicBezTo>
                  <a:cubicBezTo>
                    <a:pt x="1" y="161"/>
                    <a:pt x="2" y="158"/>
                    <a:pt x="4" y="155"/>
                  </a:cubicBezTo>
                  <a:cubicBezTo>
                    <a:pt x="4" y="155"/>
                    <a:pt x="4" y="155"/>
                    <a:pt x="26" y="148"/>
                  </a:cubicBezTo>
                  <a:cubicBezTo>
                    <a:pt x="26" y="145"/>
                    <a:pt x="27" y="142"/>
                    <a:pt x="29" y="138"/>
                  </a:cubicBezTo>
                  <a:cubicBezTo>
                    <a:pt x="29" y="138"/>
                    <a:pt x="29" y="138"/>
                    <a:pt x="14" y="121"/>
                  </a:cubicBezTo>
                  <a:cubicBezTo>
                    <a:pt x="16" y="115"/>
                    <a:pt x="19" y="108"/>
                    <a:pt x="23" y="103"/>
                  </a:cubicBezTo>
                  <a:cubicBezTo>
                    <a:pt x="23" y="103"/>
                    <a:pt x="23" y="103"/>
                    <a:pt x="45" y="102"/>
                  </a:cubicBezTo>
                  <a:cubicBezTo>
                    <a:pt x="47" y="99"/>
                    <a:pt x="49" y="97"/>
                    <a:pt x="51" y="94"/>
                  </a:cubicBezTo>
                  <a:cubicBezTo>
                    <a:pt x="51" y="94"/>
                    <a:pt x="51" y="94"/>
                    <a:pt x="42" y="73"/>
                  </a:cubicBezTo>
                  <a:cubicBezTo>
                    <a:pt x="46" y="68"/>
                    <a:pt x="51" y="63"/>
                    <a:pt x="55" y="57"/>
                  </a:cubicBezTo>
                  <a:cubicBezTo>
                    <a:pt x="55" y="57"/>
                    <a:pt x="55" y="57"/>
                    <a:pt x="78" y="65"/>
                  </a:cubicBezTo>
                  <a:cubicBezTo>
                    <a:pt x="80" y="63"/>
                    <a:pt x="83" y="60"/>
                    <a:pt x="85" y="59"/>
                  </a:cubicBezTo>
                  <a:cubicBezTo>
                    <a:pt x="85" y="59"/>
                    <a:pt x="85" y="59"/>
                    <a:pt x="83" y="35"/>
                  </a:cubicBezTo>
                  <a:cubicBezTo>
                    <a:pt x="88" y="31"/>
                    <a:pt x="94" y="28"/>
                    <a:pt x="99" y="24"/>
                  </a:cubicBezTo>
                  <a:cubicBezTo>
                    <a:pt x="99" y="24"/>
                    <a:pt x="99" y="24"/>
                    <a:pt x="119" y="38"/>
                  </a:cubicBezTo>
                  <a:cubicBezTo>
                    <a:pt x="123" y="35"/>
                    <a:pt x="124" y="34"/>
                    <a:pt x="128" y="33"/>
                  </a:cubicBezTo>
                  <a:cubicBezTo>
                    <a:pt x="128" y="33"/>
                    <a:pt x="128" y="33"/>
                    <a:pt x="131" y="10"/>
                  </a:cubicBezTo>
                  <a:cubicBezTo>
                    <a:pt x="138" y="8"/>
                    <a:pt x="145" y="6"/>
                    <a:pt x="151" y="6"/>
                  </a:cubicBezTo>
                  <a:cubicBezTo>
                    <a:pt x="151" y="6"/>
                    <a:pt x="152" y="6"/>
                    <a:pt x="167" y="23"/>
                  </a:cubicBezTo>
                  <a:cubicBezTo>
                    <a:pt x="170" y="22"/>
                    <a:pt x="173" y="22"/>
                    <a:pt x="176" y="21"/>
                  </a:cubicBezTo>
                  <a:cubicBezTo>
                    <a:pt x="176" y="21"/>
                    <a:pt x="176" y="21"/>
                    <a:pt x="186" y="1"/>
                  </a:cubicBezTo>
                  <a:cubicBezTo>
                    <a:pt x="193" y="0"/>
                    <a:pt x="200" y="0"/>
                    <a:pt x="207" y="1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>
                <a:latin typeface="+mj-lt"/>
              </a:endParaRPr>
            </a:p>
          </p:txBody>
        </p:sp>
        <p:sp>
          <p:nvSpPr>
            <p:cNvPr id="286" name="Freeform 32">
              <a:extLst>
                <a:ext uri="{FF2B5EF4-FFF2-40B4-BE49-F238E27FC236}">
                  <a16:creationId xmlns:a16="http://schemas.microsoft.com/office/drawing/2014/main" id="{8EC93631-17AD-4A4C-944E-BADC64C6B4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59912" y="5186397"/>
              <a:ext cx="312473" cy="313080"/>
            </a:xfrm>
            <a:custGeom>
              <a:avLst/>
              <a:gdLst>
                <a:gd name="T0" fmla="*/ 73 w 436"/>
                <a:gd name="T1" fmla="*/ 235 h 437"/>
                <a:gd name="T2" fmla="*/ 363 w 436"/>
                <a:gd name="T3" fmla="*/ 202 h 437"/>
                <a:gd name="T4" fmla="*/ 196 w 436"/>
                <a:gd name="T5" fmla="*/ 1 h 437"/>
                <a:gd name="T6" fmla="*/ 232 w 436"/>
                <a:gd name="T7" fmla="*/ 23 h 437"/>
                <a:gd name="T8" fmla="*/ 259 w 436"/>
                <a:gd name="T9" fmla="*/ 4 h 437"/>
                <a:gd name="T10" fmla="*/ 286 w 436"/>
                <a:gd name="T11" fmla="*/ 35 h 437"/>
                <a:gd name="T12" fmla="*/ 318 w 436"/>
                <a:gd name="T13" fmla="*/ 23 h 437"/>
                <a:gd name="T14" fmla="*/ 336 w 436"/>
                <a:gd name="T15" fmla="*/ 62 h 437"/>
                <a:gd name="T16" fmla="*/ 369 w 436"/>
                <a:gd name="T17" fmla="*/ 59 h 437"/>
                <a:gd name="T18" fmla="*/ 375 w 436"/>
                <a:gd name="T19" fmla="*/ 100 h 437"/>
                <a:gd name="T20" fmla="*/ 407 w 436"/>
                <a:gd name="T21" fmla="*/ 109 h 437"/>
                <a:gd name="T22" fmla="*/ 401 w 436"/>
                <a:gd name="T23" fmla="*/ 149 h 437"/>
                <a:gd name="T24" fmla="*/ 431 w 436"/>
                <a:gd name="T25" fmla="*/ 167 h 437"/>
                <a:gd name="T26" fmla="*/ 436 w 436"/>
                <a:gd name="T27" fmla="*/ 190 h 437"/>
                <a:gd name="T28" fmla="*/ 414 w 436"/>
                <a:gd name="T29" fmla="*/ 216 h 437"/>
                <a:gd name="T30" fmla="*/ 434 w 436"/>
                <a:gd name="T31" fmla="*/ 252 h 437"/>
                <a:gd name="T32" fmla="*/ 407 w 436"/>
                <a:gd name="T33" fmla="*/ 271 h 437"/>
                <a:gd name="T34" fmla="*/ 417 w 436"/>
                <a:gd name="T35" fmla="*/ 311 h 437"/>
                <a:gd name="T36" fmla="*/ 385 w 436"/>
                <a:gd name="T37" fmla="*/ 322 h 437"/>
                <a:gd name="T38" fmla="*/ 383 w 436"/>
                <a:gd name="T39" fmla="*/ 363 h 437"/>
                <a:gd name="T40" fmla="*/ 349 w 436"/>
                <a:gd name="T41" fmla="*/ 364 h 437"/>
                <a:gd name="T42" fmla="*/ 335 w 436"/>
                <a:gd name="T43" fmla="*/ 404 h 437"/>
                <a:gd name="T44" fmla="*/ 303 w 436"/>
                <a:gd name="T45" fmla="*/ 395 h 437"/>
                <a:gd name="T46" fmla="*/ 278 w 436"/>
                <a:gd name="T47" fmla="*/ 429 h 437"/>
                <a:gd name="T48" fmla="*/ 256 w 436"/>
                <a:gd name="T49" fmla="*/ 411 h 437"/>
                <a:gd name="T50" fmla="*/ 240 w 436"/>
                <a:gd name="T51" fmla="*/ 436 h 437"/>
                <a:gd name="T52" fmla="*/ 204 w 436"/>
                <a:gd name="T53" fmla="*/ 414 h 437"/>
                <a:gd name="T54" fmla="*/ 177 w 436"/>
                <a:gd name="T55" fmla="*/ 434 h 437"/>
                <a:gd name="T56" fmla="*/ 149 w 436"/>
                <a:gd name="T57" fmla="*/ 403 h 437"/>
                <a:gd name="T58" fmla="*/ 118 w 436"/>
                <a:gd name="T59" fmla="*/ 414 h 437"/>
                <a:gd name="T60" fmla="*/ 101 w 436"/>
                <a:gd name="T61" fmla="*/ 377 h 437"/>
                <a:gd name="T62" fmla="*/ 67 w 436"/>
                <a:gd name="T63" fmla="*/ 378 h 437"/>
                <a:gd name="T64" fmla="*/ 61 w 436"/>
                <a:gd name="T65" fmla="*/ 337 h 437"/>
                <a:gd name="T66" fmla="*/ 29 w 436"/>
                <a:gd name="T67" fmla="*/ 330 h 437"/>
                <a:gd name="T68" fmla="*/ 35 w 436"/>
                <a:gd name="T69" fmla="*/ 288 h 437"/>
                <a:gd name="T70" fmla="*/ 7 w 436"/>
                <a:gd name="T71" fmla="*/ 272 h 437"/>
                <a:gd name="T72" fmla="*/ 2 w 436"/>
                <a:gd name="T73" fmla="*/ 249 h 437"/>
                <a:gd name="T74" fmla="*/ 22 w 436"/>
                <a:gd name="T75" fmla="*/ 221 h 437"/>
                <a:gd name="T76" fmla="*/ 2 w 436"/>
                <a:gd name="T77" fmla="*/ 186 h 437"/>
                <a:gd name="T78" fmla="*/ 29 w 436"/>
                <a:gd name="T79" fmla="*/ 166 h 437"/>
                <a:gd name="T80" fmla="*/ 19 w 436"/>
                <a:gd name="T81" fmla="*/ 126 h 437"/>
                <a:gd name="T82" fmla="*/ 51 w 436"/>
                <a:gd name="T83" fmla="*/ 117 h 437"/>
                <a:gd name="T84" fmla="*/ 53 w 436"/>
                <a:gd name="T85" fmla="*/ 74 h 437"/>
                <a:gd name="T86" fmla="*/ 87 w 436"/>
                <a:gd name="T87" fmla="*/ 73 h 437"/>
                <a:gd name="T88" fmla="*/ 101 w 436"/>
                <a:gd name="T89" fmla="*/ 35 h 437"/>
                <a:gd name="T90" fmla="*/ 133 w 436"/>
                <a:gd name="T91" fmla="*/ 42 h 437"/>
                <a:gd name="T92" fmla="*/ 159 w 436"/>
                <a:gd name="T93" fmla="*/ 8 h 437"/>
                <a:gd name="T94" fmla="*/ 182 w 436"/>
                <a:gd name="T95" fmla="*/ 26 h 437"/>
                <a:gd name="T96" fmla="*/ 196 w 436"/>
                <a:gd name="T97" fmla="*/ 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36" h="437">
                  <a:moveTo>
                    <a:pt x="201" y="74"/>
                  </a:moveTo>
                  <a:cubicBezTo>
                    <a:pt x="121" y="83"/>
                    <a:pt x="64" y="155"/>
                    <a:pt x="73" y="235"/>
                  </a:cubicBezTo>
                  <a:cubicBezTo>
                    <a:pt x="82" y="315"/>
                    <a:pt x="155" y="373"/>
                    <a:pt x="235" y="363"/>
                  </a:cubicBezTo>
                  <a:cubicBezTo>
                    <a:pt x="315" y="354"/>
                    <a:pt x="372" y="282"/>
                    <a:pt x="363" y="202"/>
                  </a:cubicBezTo>
                  <a:cubicBezTo>
                    <a:pt x="354" y="122"/>
                    <a:pt x="281" y="64"/>
                    <a:pt x="201" y="74"/>
                  </a:cubicBezTo>
                  <a:close/>
                  <a:moveTo>
                    <a:pt x="196" y="1"/>
                  </a:moveTo>
                  <a:cubicBezTo>
                    <a:pt x="204" y="0"/>
                    <a:pt x="212" y="0"/>
                    <a:pt x="219" y="0"/>
                  </a:cubicBezTo>
                  <a:cubicBezTo>
                    <a:pt x="219" y="0"/>
                    <a:pt x="219" y="0"/>
                    <a:pt x="232" y="23"/>
                  </a:cubicBezTo>
                  <a:cubicBezTo>
                    <a:pt x="236" y="24"/>
                    <a:pt x="239" y="23"/>
                    <a:pt x="242" y="24"/>
                  </a:cubicBezTo>
                  <a:cubicBezTo>
                    <a:pt x="242" y="24"/>
                    <a:pt x="242" y="24"/>
                    <a:pt x="259" y="4"/>
                  </a:cubicBezTo>
                  <a:cubicBezTo>
                    <a:pt x="266" y="5"/>
                    <a:pt x="274" y="7"/>
                    <a:pt x="282" y="9"/>
                  </a:cubicBezTo>
                  <a:cubicBezTo>
                    <a:pt x="282" y="9"/>
                    <a:pt x="282" y="9"/>
                    <a:pt x="286" y="35"/>
                  </a:cubicBezTo>
                  <a:cubicBezTo>
                    <a:pt x="290" y="36"/>
                    <a:pt x="294" y="37"/>
                    <a:pt x="296" y="39"/>
                  </a:cubicBezTo>
                  <a:cubicBezTo>
                    <a:pt x="296" y="39"/>
                    <a:pt x="296" y="39"/>
                    <a:pt x="318" y="23"/>
                  </a:cubicBezTo>
                  <a:cubicBezTo>
                    <a:pt x="324" y="27"/>
                    <a:pt x="331" y="31"/>
                    <a:pt x="337" y="35"/>
                  </a:cubicBezTo>
                  <a:cubicBezTo>
                    <a:pt x="337" y="35"/>
                    <a:pt x="337" y="35"/>
                    <a:pt x="336" y="62"/>
                  </a:cubicBezTo>
                  <a:cubicBezTo>
                    <a:pt x="338" y="64"/>
                    <a:pt x="341" y="66"/>
                    <a:pt x="344" y="69"/>
                  </a:cubicBezTo>
                  <a:cubicBezTo>
                    <a:pt x="344" y="69"/>
                    <a:pt x="344" y="69"/>
                    <a:pt x="369" y="59"/>
                  </a:cubicBezTo>
                  <a:cubicBezTo>
                    <a:pt x="375" y="65"/>
                    <a:pt x="379" y="71"/>
                    <a:pt x="384" y="77"/>
                  </a:cubicBezTo>
                  <a:cubicBezTo>
                    <a:pt x="384" y="77"/>
                    <a:pt x="384" y="77"/>
                    <a:pt x="375" y="100"/>
                  </a:cubicBezTo>
                  <a:cubicBezTo>
                    <a:pt x="377" y="103"/>
                    <a:pt x="379" y="106"/>
                    <a:pt x="382" y="109"/>
                  </a:cubicBezTo>
                  <a:cubicBezTo>
                    <a:pt x="382" y="109"/>
                    <a:pt x="382" y="109"/>
                    <a:pt x="407" y="109"/>
                  </a:cubicBezTo>
                  <a:cubicBezTo>
                    <a:pt x="411" y="115"/>
                    <a:pt x="415" y="123"/>
                    <a:pt x="417" y="129"/>
                  </a:cubicBezTo>
                  <a:cubicBezTo>
                    <a:pt x="417" y="129"/>
                    <a:pt x="417" y="129"/>
                    <a:pt x="401" y="149"/>
                  </a:cubicBezTo>
                  <a:cubicBezTo>
                    <a:pt x="404" y="154"/>
                    <a:pt x="404" y="157"/>
                    <a:pt x="405" y="160"/>
                  </a:cubicBezTo>
                  <a:cubicBezTo>
                    <a:pt x="405" y="160"/>
                    <a:pt x="405" y="160"/>
                    <a:pt x="431" y="167"/>
                  </a:cubicBezTo>
                  <a:cubicBezTo>
                    <a:pt x="432" y="170"/>
                    <a:pt x="433" y="173"/>
                    <a:pt x="434" y="178"/>
                  </a:cubicBezTo>
                  <a:cubicBezTo>
                    <a:pt x="434" y="181"/>
                    <a:pt x="435" y="185"/>
                    <a:pt x="436" y="190"/>
                  </a:cubicBezTo>
                  <a:cubicBezTo>
                    <a:pt x="413" y="204"/>
                    <a:pt x="413" y="204"/>
                    <a:pt x="413" y="204"/>
                  </a:cubicBezTo>
                  <a:cubicBezTo>
                    <a:pt x="414" y="207"/>
                    <a:pt x="415" y="212"/>
                    <a:pt x="414" y="216"/>
                  </a:cubicBezTo>
                  <a:cubicBezTo>
                    <a:pt x="414" y="216"/>
                    <a:pt x="414" y="216"/>
                    <a:pt x="436" y="228"/>
                  </a:cubicBezTo>
                  <a:cubicBezTo>
                    <a:pt x="436" y="237"/>
                    <a:pt x="436" y="243"/>
                    <a:pt x="434" y="252"/>
                  </a:cubicBezTo>
                  <a:cubicBezTo>
                    <a:pt x="434" y="252"/>
                    <a:pt x="434" y="252"/>
                    <a:pt x="410" y="260"/>
                  </a:cubicBezTo>
                  <a:cubicBezTo>
                    <a:pt x="409" y="264"/>
                    <a:pt x="408" y="267"/>
                    <a:pt x="407" y="271"/>
                  </a:cubicBezTo>
                  <a:cubicBezTo>
                    <a:pt x="407" y="271"/>
                    <a:pt x="407" y="271"/>
                    <a:pt x="424" y="289"/>
                  </a:cubicBezTo>
                  <a:cubicBezTo>
                    <a:pt x="422" y="297"/>
                    <a:pt x="420" y="304"/>
                    <a:pt x="417" y="311"/>
                  </a:cubicBezTo>
                  <a:cubicBezTo>
                    <a:pt x="417" y="311"/>
                    <a:pt x="417" y="311"/>
                    <a:pt x="390" y="313"/>
                  </a:cubicBezTo>
                  <a:cubicBezTo>
                    <a:pt x="389" y="315"/>
                    <a:pt x="386" y="319"/>
                    <a:pt x="385" y="322"/>
                  </a:cubicBezTo>
                  <a:cubicBezTo>
                    <a:pt x="385" y="322"/>
                    <a:pt x="385" y="322"/>
                    <a:pt x="396" y="345"/>
                  </a:cubicBezTo>
                  <a:cubicBezTo>
                    <a:pt x="392" y="351"/>
                    <a:pt x="387" y="357"/>
                    <a:pt x="383" y="363"/>
                  </a:cubicBezTo>
                  <a:cubicBezTo>
                    <a:pt x="383" y="363"/>
                    <a:pt x="383" y="363"/>
                    <a:pt x="357" y="358"/>
                  </a:cubicBezTo>
                  <a:cubicBezTo>
                    <a:pt x="355" y="360"/>
                    <a:pt x="352" y="362"/>
                    <a:pt x="349" y="364"/>
                  </a:cubicBezTo>
                  <a:cubicBezTo>
                    <a:pt x="349" y="364"/>
                    <a:pt x="349" y="364"/>
                    <a:pt x="354" y="390"/>
                  </a:cubicBezTo>
                  <a:cubicBezTo>
                    <a:pt x="349" y="395"/>
                    <a:pt x="341" y="400"/>
                    <a:pt x="335" y="404"/>
                  </a:cubicBezTo>
                  <a:cubicBezTo>
                    <a:pt x="335" y="404"/>
                    <a:pt x="335" y="404"/>
                    <a:pt x="312" y="390"/>
                  </a:cubicBezTo>
                  <a:cubicBezTo>
                    <a:pt x="309" y="392"/>
                    <a:pt x="306" y="395"/>
                    <a:pt x="303" y="395"/>
                  </a:cubicBezTo>
                  <a:cubicBezTo>
                    <a:pt x="303" y="395"/>
                    <a:pt x="303" y="395"/>
                    <a:pt x="300" y="421"/>
                  </a:cubicBezTo>
                  <a:cubicBezTo>
                    <a:pt x="293" y="424"/>
                    <a:pt x="286" y="427"/>
                    <a:pt x="278" y="429"/>
                  </a:cubicBezTo>
                  <a:cubicBezTo>
                    <a:pt x="278" y="429"/>
                    <a:pt x="278" y="429"/>
                    <a:pt x="260" y="410"/>
                  </a:cubicBezTo>
                  <a:cubicBezTo>
                    <a:pt x="259" y="410"/>
                    <a:pt x="257" y="411"/>
                    <a:pt x="256" y="411"/>
                  </a:cubicBezTo>
                  <a:cubicBezTo>
                    <a:pt x="252" y="412"/>
                    <a:pt x="251" y="412"/>
                    <a:pt x="249" y="412"/>
                  </a:cubicBezTo>
                  <a:cubicBezTo>
                    <a:pt x="249" y="412"/>
                    <a:pt x="249" y="412"/>
                    <a:pt x="240" y="436"/>
                  </a:cubicBezTo>
                  <a:cubicBezTo>
                    <a:pt x="232" y="437"/>
                    <a:pt x="224" y="437"/>
                    <a:pt x="217" y="437"/>
                  </a:cubicBezTo>
                  <a:cubicBezTo>
                    <a:pt x="217" y="437"/>
                    <a:pt x="217" y="437"/>
                    <a:pt x="204" y="414"/>
                  </a:cubicBezTo>
                  <a:cubicBezTo>
                    <a:pt x="201" y="415"/>
                    <a:pt x="197" y="414"/>
                    <a:pt x="194" y="413"/>
                  </a:cubicBezTo>
                  <a:cubicBezTo>
                    <a:pt x="194" y="413"/>
                    <a:pt x="194" y="413"/>
                    <a:pt x="177" y="434"/>
                  </a:cubicBezTo>
                  <a:cubicBezTo>
                    <a:pt x="170" y="432"/>
                    <a:pt x="162" y="431"/>
                    <a:pt x="154" y="429"/>
                  </a:cubicBezTo>
                  <a:cubicBezTo>
                    <a:pt x="154" y="429"/>
                    <a:pt x="154" y="429"/>
                    <a:pt x="149" y="403"/>
                  </a:cubicBezTo>
                  <a:cubicBezTo>
                    <a:pt x="146" y="402"/>
                    <a:pt x="144" y="400"/>
                    <a:pt x="140" y="399"/>
                  </a:cubicBezTo>
                  <a:cubicBezTo>
                    <a:pt x="140" y="399"/>
                    <a:pt x="140" y="399"/>
                    <a:pt x="118" y="414"/>
                  </a:cubicBezTo>
                  <a:cubicBezTo>
                    <a:pt x="112" y="410"/>
                    <a:pt x="105" y="406"/>
                    <a:pt x="99" y="402"/>
                  </a:cubicBezTo>
                  <a:cubicBezTo>
                    <a:pt x="99" y="402"/>
                    <a:pt x="99" y="402"/>
                    <a:pt x="101" y="377"/>
                  </a:cubicBezTo>
                  <a:cubicBezTo>
                    <a:pt x="98" y="374"/>
                    <a:pt x="95" y="371"/>
                    <a:pt x="93" y="370"/>
                  </a:cubicBezTo>
                  <a:cubicBezTo>
                    <a:pt x="93" y="370"/>
                    <a:pt x="93" y="370"/>
                    <a:pt x="67" y="378"/>
                  </a:cubicBezTo>
                  <a:cubicBezTo>
                    <a:pt x="63" y="372"/>
                    <a:pt x="57" y="366"/>
                    <a:pt x="52" y="361"/>
                  </a:cubicBezTo>
                  <a:cubicBezTo>
                    <a:pt x="52" y="361"/>
                    <a:pt x="52" y="361"/>
                    <a:pt x="61" y="337"/>
                  </a:cubicBezTo>
                  <a:cubicBezTo>
                    <a:pt x="59" y="334"/>
                    <a:pt x="57" y="331"/>
                    <a:pt x="54" y="328"/>
                  </a:cubicBezTo>
                  <a:cubicBezTo>
                    <a:pt x="54" y="328"/>
                    <a:pt x="54" y="328"/>
                    <a:pt x="29" y="330"/>
                  </a:cubicBezTo>
                  <a:cubicBezTo>
                    <a:pt x="25" y="322"/>
                    <a:pt x="22" y="316"/>
                    <a:pt x="19" y="308"/>
                  </a:cubicBezTo>
                  <a:cubicBezTo>
                    <a:pt x="19" y="308"/>
                    <a:pt x="19" y="308"/>
                    <a:pt x="35" y="288"/>
                  </a:cubicBezTo>
                  <a:cubicBezTo>
                    <a:pt x="33" y="285"/>
                    <a:pt x="32" y="280"/>
                    <a:pt x="31" y="277"/>
                  </a:cubicBezTo>
                  <a:cubicBezTo>
                    <a:pt x="31" y="277"/>
                    <a:pt x="31" y="277"/>
                    <a:pt x="7" y="272"/>
                  </a:cubicBezTo>
                  <a:cubicBezTo>
                    <a:pt x="4" y="267"/>
                    <a:pt x="3" y="264"/>
                    <a:pt x="3" y="260"/>
                  </a:cubicBezTo>
                  <a:cubicBezTo>
                    <a:pt x="2" y="256"/>
                    <a:pt x="1" y="252"/>
                    <a:pt x="2" y="249"/>
                  </a:cubicBezTo>
                  <a:cubicBezTo>
                    <a:pt x="2" y="249"/>
                    <a:pt x="2" y="249"/>
                    <a:pt x="23" y="233"/>
                  </a:cubicBezTo>
                  <a:cubicBezTo>
                    <a:pt x="22" y="230"/>
                    <a:pt x="22" y="227"/>
                    <a:pt x="22" y="221"/>
                  </a:cubicBezTo>
                  <a:cubicBezTo>
                    <a:pt x="22" y="221"/>
                    <a:pt x="22" y="221"/>
                    <a:pt x="0" y="209"/>
                  </a:cubicBezTo>
                  <a:cubicBezTo>
                    <a:pt x="0" y="202"/>
                    <a:pt x="0" y="194"/>
                    <a:pt x="2" y="186"/>
                  </a:cubicBezTo>
                  <a:cubicBezTo>
                    <a:pt x="2" y="186"/>
                    <a:pt x="2" y="186"/>
                    <a:pt x="26" y="177"/>
                  </a:cubicBezTo>
                  <a:cubicBezTo>
                    <a:pt x="27" y="173"/>
                    <a:pt x="28" y="170"/>
                    <a:pt x="29" y="166"/>
                  </a:cubicBezTo>
                  <a:cubicBezTo>
                    <a:pt x="29" y="166"/>
                    <a:pt x="29" y="166"/>
                    <a:pt x="12" y="148"/>
                  </a:cubicBezTo>
                  <a:cubicBezTo>
                    <a:pt x="14" y="141"/>
                    <a:pt x="17" y="133"/>
                    <a:pt x="19" y="126"/>
                  </a:cubicBezTo>
                  <a:cubicBezTo>
                    <a:pt x="19" y="126"/>
                    <a:pt x="19" y="126"/>
                    <a:pt x="46" y="126"/>
                  </a:cubicBezTo>
                  <a:cubicBezTo>
                    <a:pt x="47" y="122"/>
                    <a:pt x="50" y="118"/>
                    <a:pt x="51" y="117"/>
                  </a:cubicBezTo>
                  <a:cubicBezTo>
                    <a:pt x="51" y="117"/>
                    <a:pt x="51" y="117"/>
                    <a:pt x="40" y="92"/>
                  </a:cubicBezTo>
                  <a:cubicBezTo>
                    <a:pt x="44" y="86"/>
                    <a:pt x="49" y="80"/>
                    <a:pt x="53" y="74"/>
                  </a:cubicBezTo>
                  <a:cubicBezTo>
                    <a:pt x="53" y="74"/>
                    <a:pt x="53" y="74"/>
                    <a:pt x="80" y="81"/>
                  </a:cubicBezTo>
                  <a:cubicBezTo>
                    <a:pt x="82" y="77"/>
                    <a:pt x="84" y="75"/>
                    <a:pt x="87" y="73"/>
                  </a:cubicBezTo>
                  <a:cubicBezTo>
                    <a:pt x="87" y="73"/>
                    <a:pt x="87" y="73"/>
                    <a:pt x="82" y="47"/>
                  </a:cubicBezTo>
                  <a:cubicBezTo>
                    <a:pt x="87" y="42"/>
                    <a:pt x="95" y="37"/>
                    <a:pt x="101" y="35"/>
                  </a:cubicBezTo>
                  <a:cubicBezTo>
                    <a:pt x="101" y="35"/>
                    <a:pt x="101" y="35"/>
                    <a:pt x="124" y="47"/>
                  </a:cubicBezTo>
                  <a:cubicBezTo>
                    <a:pt x="127" y="45"/>
                    <a:pt x="130" y="44"/>
                    <a:pt x="133" y="42"/>
                  </a:cubicBezTo>
                  <a:cubicBezTo>
                    <a:pt x="133" y="42"/>
                    <a:pt x="133" y="42"/>
                    <a:pt x="136" y="16"/>
                  </a:cubicBezTo>
                  <a:cubicBezTo>
                    <a:pt x="143" y="13"/>
                    <a:pt x="150" y="10"/>
                    <a:pt x="159" y="8"/>
                  </a:cubicBezTo>
                  <a:cubicBezTo>
                    <a:pt x="159" y="8"/>
                    <a:pt x="159" y="8"/>
                    <a:pt x="176" y="27"/>
                  </a:cubicBezTo>
                  <a:cubicBezTo>
                    <a:pt x="177" y="27"/>
                    <a:pt x="179" y="26"/>
                    <a:pt x="182" y="26"/>
                  </a:cubicBezTo>
                  <a:cubicBezTo>
                    <a:pt x="184" y="26"/>
                    <a:pt x="185" y="25"/>
                    <a:pt x="187" y="25"/>
                  </a:cubicBezTo>
                  <a:cubicBezTo>
                    <a:pt x="187" y="25"/>
                    <a:pt x="187" y="25"/>
                    <a:pt x="196" y="1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>
                <a:latin typeface="+mj-lt"/>
              </a:endParaRPr>
            </a:p>
          </p:txBody>
        </p:sp>
        <p:sp>
          <p:nvSpPr>
            <p:cNvPr id="287" name="Freeform 36">
              <a:extLst>
                <a:ext uri="{FF2B5EF4-FFF2-40B4-BE49-F238E27FC236}">
                  <a16:creationId xmlns:a16="http://schemas.microsoft.com/office/drawing/2014/main" id="{FF78E7D1-30EC-44D8-B9C1-ABA5C867296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34255" y="5504803"/>
              <a:ext cx="432209" cy="429216"/>
            </a:xfrm>
            <a:custGeom>
              <a:avLst/>
              <a:gdLst>
                <a:gd name="T0" fmla="*/ 293 w 428"/>
                <a:gd name="T1" fmla="*/ 326 h 425"/>
                <a:gd name="T2" fmla="*/ 173 w 428"/>
                <a:gd name="T3" fmla="*/ 337 h 425"/>
                <a:gd name="T4" fmla="*/ 142 w 428"/>
                <a:gd name="T5" fmla="*/ 299 h 425"/>
                <a:gd name="T6" fmla="*/ 149 w 428"/>
                <a:gd name="T7" fmla="*/ 290 h 425"/>
                <a:gd name="T8" fmla="*/ 313 w 428"/>
                <a:gd name="T9" fmla="*/ 228 h 425"/>
                <a:gd name="T10" fmla="*/ 257 w 428"/>
                <a:gd name="T11" fmla="*/ 298 h 425"/>
                <a:gd name="T12" fmla="*/ 313 w 428"/>
                <a:gd name="T13" fmla="*/ 228 h 425"/>
                <a:gd name="T14" fmla="*/ 219 w 428"/>
                <a:gd name="T15" fmla="*/ 272 h 425"/>
                <a:gd name="T16" fmla="*/ 328 w 428"/>
                <a:gd name="T17" fmla="*/ 133 h 425"/>
                <a:gd name="T18" fmla="*/ 339 w 428"/>
                <a:gd name="T19" fmla="*/ 253 h 425"/>
                <a:gd name="T20" fmla="*/ 328 w 428"/>
                <a:gd name="T21" fmla="*/ 133 h 425"/>
                <a:gd name="T22" fmla="*/ 101 w 428"/>
                <a:gd name="T23" fmla="*/ 292 h 425"/>
                <a:gd name="T24" fmla="*/ 89 w 428"/>
                <a:gd name="T25" fmla="*/ 171 h 425"/>
                <a:gd name="T26" fmla="*/ 126 w 428"/>
                <a:gd name="T27" fmla="*/ 142 h 425"/>
                <a:gd name="T28" fmla="*/ 135 w 428"/>
                <a:gd name="T29" fmla="*/ 149 h 425"/>
                <a:gd name="T30" fmla="*/ 166 w 428"/>
                <a:gd name="T31" fmla="*/ 115 h 425"/>
                <a:gd name="T32" fmla="*/ 238 w 428"/>
                <a:gd name="T33" fmla="*/ 118 h 425"/>
                <a:gd name="T34" fmla="*/ 307 w 428"/>
                <a:gd name="T35" fmla="*/ 174 h 425"/>
                <a:gd name="T36" fmla="*/ 199 w 428"/>
                <a:gd name="T37" fmla="*/ 61 h 425"/>
                <a:gd name="T38" fmla="*/ 201 w 428"/>
                <a:gd name="T39" fmla="*/ 77 h 425"/>
                <a:gd name="T40" fmla="*/ 199 w 428"/>
                <a:gd name="T41" fmla="*/ 61 h 425"/>
                <a:gd name="T42" fmla="*/ 208 w 428"/>
                <a:gd name="T43" fmla="*/ 21 h 425"/>
                <a:gd name="T44" fmla="*/ 232 w 428"/>
                <a:gd name="T45" fmla="*/ 0 h 425"/>
                <a:gd name="T46" fmla="*/ 273 w 428"/>
                <a:gd name="T47" fmla="*/ 30 h 425"/>
                <a:gd name="T48" fmla="*/ 313 w 428"/>
                <a:gd name="T49" fmla="*/ 48 h 425"/>
                <a:gd name="T50" fmla="*/ 361 w 428"/>
                <a:gd name="T51" fmla="*/ 58 h 425"/>
                <a:gd name="T52" fmla="*/ 387 w 428"/>
                <a:gd name="T53" fmla="*/ 87 h 425"/>
                <a:gd name="T54" fmla="*/ 391 w 428"/>
                <a:gd name="T55" fmla="*/ 137 h 425"/>
                <a:gd name="T56" fmla="*/ 402 w 428"/>
                <a:gd name="T57" fmla="*/ 179 h 425"/>
                <a:gd name="T58" fmla="*/ 428 w 428"/>
                <a:gd name="T59" fmla="*/ 213 h 425"/>
                <a:gd name="T60" fmla="*/ 402 w 428"/>
                <a:gd name="T61" fmla="*/ 245 h 425"/>
                <a:gd name="T62" fmla="*/ 391 w 428"/>
                <a:gd name="T63" fmla="*/ 287 h 425"/>
                <a:gd name="T64" fmla="*/ 387 w 428"/>
                <a:gd name="T65" fmla="*/ 338 h 425"/>
                <a:gd name="T66" fmla="*/ 361 w 428"/>
                <a:gd name="T67" fmla="*/ 367 h 425"/>
                <a:gd name="T68" fmla="*/ 313 w 428"/>
                <a:gd name="T69" fmla="*/ 376 h 425"/>
                <a:gd name="T70" fmla="*/ 273 w 428"/>
                <a:gd name="T71" fmla="*/ 394 h 425"/>
                <a:gd name="T72" fmla="*/ 232 w 428"/>
                <a:gd name="T73" fmla="*/ 425 h 425"/>
                <a:gd name="T74" fmla="*/ 208 w 428"/>
                <a:gd name="T75" fmla="*/ 404 h 425"/>
                <a:gd name="T76" fmla="*/ 164 w 428"/>
                <a:gd name="T77" fmla="*/ 397 h 425"/>
                <a:gd name="T78" fmla="*/ 114 w 428"/>
                <a:gd name="T79" fmla="*/ 402 h 425"/>
                <a:gd name="T80" fmla="*/ 82 w 428"/>
                <a:gd name="T81" fmla="*/ 381 h 425"/>
                <a:gd name="T82" fmla="*/ 66 w 428"/>
                <a:gd name="T83" fmla="*/ 334 h 425"/>
                <a:gd name="T84" fmla="*/ 42 w 428"/>
                <a:gd name="T85" fmla="*/ 297 h 425"/>
                <a:gd name="T86" fmla="*/ 6 w 428"/>
                <a:gd name="T87" fmla="*/ 262 h 425"/>
                <a:gd name="T88" fmla="*/ 1 w 428"/>
                <a:gd name="T89" fmla="*/ 224 h 425"/>
                <a:gd name="T90" fmla="*/ 24 w 428"/>
                <a:gd name="T91" fmla="*/ 190 h 425"/>
                <a:gd name="T92" fmla="*/ 12 w 428"/>
                <a:gd name="T93" fmla="*/ 142 h 425"/>
                <a:gd name="T94" fmla="*/ 29 w 428"/>
                <a:gd name="T95" fmla="*/ 106 h 425"/>
                <a:gd name="T96" fmla="*/ 72 w 428"/>
                <a:gd name="T97" fmla="*/ 84 h 425"/>
                <a:gd name="T98" fmla="*/ 106 w 428"/>
                <a:gd name="T99" fmla="*/ 55 h 425"/>
                <a:gd name="T100" fmla="*/ 135 w 428"/>
                <a:gd name="T101" fmla="*/ 14 h 425"/>
                <a:gd name="T102" fmla="*/ 172 w 428"/>
                <a:gd name="T103" fmla="*/ 3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28" h="425">
                  <a:moveTo>
                    <a:pt x="157" y="339"/>
                  </a:moveTo>
                  <a:cubicBezTo>
                    <a:pt x="159" y="356"/>
                    <a:pt x="191" y="367"/>
                    <a:pt x="228" y="363"/>
                  </a:cubicBezTo>
                  <a:cubicBezTo>
                    <a:pt x="266" y="360"/>
                    <a:pt x="295" y="343"/>
                    <a:pt x="293" y="326"/>
                  </a:cubicBezTo>
                  <a:cubicBezTo>
                    <a:pt x="277" y="327"/>
                    <a:pt x="277" y="327"/>
                    <a:pt x="277" y="327"/>
                  </a:cubicBezTo>
                  <a:cubicBezTo>
                    <a:pt x="278" y="336"/>
                    <a:pt x="255" y="345"/>
                    <a:pt x="227" y="348"/>
                  </a:cubicBezTo>
                  <a:cubicBezTo>
                    <a:pt x="198" y="351"/>
                    <a:pt x="174" y="346"/>
                    <a:pt x="173" y="337"/>
                  </a:cubicBezTo>
                  <a:lnTo>
                    <a:pt x="157" y="339"/>
                  </a:lnTo>
                  <a:close/>
                  <a:moveTo>
                    <a:pt x="118" y="249"/>
                  </a:moveTo>
                  <a:cubicBezTo>
                    <a:pt x="110" y="259"/>
                    <a:pt x="121" y="281"/>
                    <a:pt x="142" y="299"/>
                  </a:cubicBezTo>
                  <a:cubicBezTo>
                    <a:pt x="164" y="316"/>
                    <a:pt x="188" y="322"/>
                    <a:pt x="196" y="312"/>
                  </a:cubicBezTo>
                  <a:cubicBezTo>
                    <a:pt x="187" y="305"/>
                    <a:pt x="187" y="305"/>
                    <a:pt x="187" y="305"/>
                  </a:cubicBezTo>
                  <a:cubicBezTo>
                    <a:pt x="183" y="310"/>
                    <a:pt x="166" y="303"/>
                    <a:pt x="149" y="290"/>
                  </a:cubicBezTo>
                  <a:cubicBezTo>
                    <a:pt x="133" y="276"/>
                    <a:pt x="123" y="261"/>
                    <a:pt x="127" y="256"/>
                  </a:cubicBezTo>
                  <a:lnTo>
                    <a:pt x="118" y="249"/>
                  </a:lnTo>
                  <a:close/>
                  <a:moveTo>
                    <a:pt x="313" y="228"/>
                  </a:moveTo>
                  <a:cubicBezTo>
                    <a:pt x="306" y="237"/>
                    <a:pt x="306" y="237"/>
                    <a:pt x="306" y="237"/>
                  </a:cubicBezTo>
                  <a:cubicBezTo>
                    <a:pt x="311" y="241"/>
                    <a:pt x="304" y="258"/>
                    <a:pt x="290" y="275"/>
                  </a:cubicBezTo>
                  <a:cubicBezTo>
                    <a:pt x="277" y="291"/>
                    <a:pt x="262" y="302"/>
                    <a:pt x="257" y="298"/>
                  </a:cubicBezTo>
                  <a:cubicBezTo>
                    <a:pt x="250" y="307"/>
                    <a:pt x="250" y="307"/>
                    <a:pt x="250" y="307"/>
                  </a:cubicBezTo>
                  <a:cubicBezTo>
                    <a:pt x="260" y="314"/>
                    <a:pt x="282" y="303"/>
                    <a:pt x="299" y="282"/>
                  </a:cubicBezTo>
                  <a:cubicBezTo>
                    <a:pt x="317" y="260"/>
                    <a:pt x="323" y="236"/>
                    <a:pt x="313" y="228"/>
                  </a:cubicBezTo>
                  <a:close/>
                  <a:moveTo>
                    <a:pt x="208" y="152"/>
                  </a:moveTo>
                  <a:cubicBezTo>
                    <a:pt x="175" y="156"/>
                    <a:pt x="151" y="185"/>
                    <a:pt x="154" y="218"/>
                  </a:cubicBezTo>
                  <a:cubicBezTo>
                    <a:pt x="157" y="251"/>
                    <a:pt x="186" y="275"/>
                    <a:pt x="219" y="272"/>
                  </a:cubicBezTo>
                  <a:cubicBezTo>
                    <a:pt x="252" y="269"/>
                    <a:pt x="276" y="239"/>
                    <a:pt x="273" y="207"/>
                  </a:cubicBezTo>
                  <a:cubicBezTo>
                    <a:pt x="270" y="174"/>
                    <a:pt x="241" y="149"/>
                    <a:pt x="208" y="152"/>
                  </a:cubicBezTo>
                  <a:close/>
                  <a:moveTo>
                    <a:pt x="328" y="133"/>
                  </a:moveTo>
                  <a:cubicBezTo>
                    <a:pt x="329" y="148"/>
                    <a:pt x="329" y="148"/>
                    <a:pt x="329" y="148"/>
                  </a:cubicBezTo>
                  <a:cubicBezTo>
                    <a:pt x="338" y="147"/>
                    <a:pt x="347" y="170"/>
                    <a:pt x="350" y="199"/>
                  </a:cubicBezTo>
                  <a:cubicBezTo>
                    <a:pt x="352" y="228"/>
                    <a:pt x="348" y="252"/>
                    <a:pt x="339" y="253"/>
                  </a:cubicBezTo>
                  <a:cubicBezTo>
                    <a:pt x="341" y="269"/>
                    <a:pt x="341" y="269"/>
                    <a:pt x="341" y="269"/>
                  </a:cubicBezTo>
                  <a:cubicBezTo>
                    <a:pt x="358" y="267"/>
                    <a:pt x="369" y="235"/>
                    <a:pt x="365" y="198"/>
                  </a:cubicBezTo>
                  <a:cubicBezTo>
                    <a:pt x="361" y="160"/>
                    <a:pt x="345" y="131"/>
                    <a:pt x="328" y="133"/>
                  </a:cubicBezTo>
                  <a:close/>
                  <a:moveTo>
                    <a:pt x="88" y="156"/>
                  </a:moveTo>
                  <a:cubicBezTo>
                    <a:pt x="71" y="157"/>
                    <a:pt x="60" y="189"/>
                    <a:pt x="63" y="227"/>
                  </a:cubicBezTo>
                  <a:cubicBezTo>
                    <a:pt x="67" y="264"/>
                    <a:pt x="84" y="293"/>
                    <a:pt x="101" y="292"/>
                  </a:cubicBezTo>
                  <a:cubicBezTo>
                    <a:pt x="99" y="276"/>
                    <a:pt x="99" y="276"/>
                    <a:pt x="99" y="276"/>
                  </a:cubicBezTo>
                  <a:cubicBezTo>
                    <a:pt x="91" y="277"/>
                    <a:pt x="82" y="254"/>
                    <a:pt x="79" y="225"/>
                  </a:cubicBezTo>
                  <a:cubicBezTo>
                    <a:pt x="76" y="196"/>
                    <a:pt x="81" y="172"/>
                    <a:pt x="89" y="171"/>
                  </a:cubicBezTo>
                  <a:lnTo>
                    <a:pt x="88" y="156"/>
                  </a:lnTo>
                  <a:close/>
                  <a:moveTo>
                    <a:pt x="166" y="115"/>
                  </a:moveTo>
                  <a:cubicBezTo>
                    <a:pt x="155" y="115"/>
                    <a:pt x="139" y="126"/>
                    <a:pt x="126" y="142"/>
                  </a:cubicBezTo>
                  <a:cubicBezTo>
                    <a:pt x="109" y="163"/>
                    <a:pt x="102" y="187"/>
                    <a:pt x="112" y="195"/>
                  </a:cubicBezTo>
                  <a:cubicBezTo>
                    <a:pt x="119" y="186"/>
                    <a:pt x="119" y="186"/>
                    <a:pt x="119" y="186"/>
                  </a:cubicBezTo>
                  <a:cubicBezTo>
                    <a:pt x="115" y="182"/>
                    <a:pt x="121" y="166"/>
                    <a:pt x="135" y="149"/>
                  </a:cubicBezTo>
                  <a:cubicBezTo>
                    <a:pt x="148" y="132"/>
                    <a:pt x="163" y="122"/>
                    <a:pt x="168" y="126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3" y="115"/>
                    <a:pt x="169" y="114"/>
                    <a:pt x="166" y="115"/>
                  </a:cubicBezTo>
                  <a:close/>
                  <a:moveTo>
                    <a:pt x="237" y="107"/>
                  </a:moveTo>
                  <a:cubicBezTo>
                    <a:pt x="234" y="107"/>
                    <a:pt x="231" y="109"/>
                    <a:pt x="229" y="111"/>
                  </a:cubicBezTo>
                  <a:cubicBezTo>
                    <a:pt x="238" y="118"/>
                    <a:pt x="238" y="118"/>
                    <a:pt x="238" y="118"/>
                  </a:cubicBezTo>
                  <a:cubicBezTo>
                    <a:pt x="242" y="113"/>
                    <a:pt x="258" y="120"/>
                    <a:pt x="275" y="134"/>
                  </a:cubicBezTo>
                  <a:cubicBezTo>
                    <a:pt x="292" y="147"/>
                    <a:pt x="302" y="162"/>
                    <a:pt x="298" y="167"/>
                  </a:cubicBezTo>
                  <a:cubicBezTo>
                    <a:pt x="307" y="174"/>
                    <a:pt x="307" y="174"/>
                    <a:pt x="307" y="174"/>
                  </a:cubicBezTo>
                  <a:cubicBezTo>
                    <a:pt x="315" y="164"/>
                    <a:pt x="304" y="142"/>
                    <a:pt x="282" y="125"/>
                  </a:cubicBezTo>
                  <a:cubicBezTo>
                    <a:pt x="266" y="112"/>
                    <a:pt x="249" y="105"/>
                    <a:pt x="237" y="107"/>
                  </a:cubicBezTo>
                  <a:close/>
                  <a:moveTo>
                    <a:pt x="199" y="61"/>
                  </a:moveTo>
                  <a:cubicBezTo>
                    <a:pt x="162" y="65"/>
                    <a:pt x="133" y="82"/>
                    <a:pt x="134" y="99"/>
                  </a:cubicBezTo>
                  <a:cubicBezTo>
                    <a:pt x="150" y="97"/>
                    <a:pt x="150" y="97"/>
                    <a:pt x="150" y="97"/>
                  </a:cubicBezTo>
                  <a:cubicBezTo>
                    <a:pt x="149" y="89"/>
                    <a:pt x="172" y="80"/>
                    <a:pt x="201" y="77"/>
                  </a:cubicBezTo>
                  <a:cubicBezTo>
                    <a:pt x="230" y="74"/>
                    <a:pt x="254" y="79"/>
                    <a:pt x="254" y="87"/>
                  </a:cubicBezTo>
                  <a:cubicBezTo>
                    <a:pt x="270" y="86"/>
                    <a:pt x="270" y="86"/>
                    <a:pt x="270" y="86"/>
                  </a:cubicBezTo>
                  <a:cubicBezTo>
                    <a:pt x="268" y="69"/>
                    <a:pt x="237" y="58"/>
                    <a:pt x="199" y="61"/>
                  </a:cubicBezTo>
                  <a:close/>
                  <a:moveTo>
                    <a:pt x="183" y="1"/>
                  </a:moveTo>
                  <a:cubicBezTo>
                    <a:pt x="187" y="0"/>
                    <a:pt x="191" y="0"/>
                    <a:pt x="195" y="0"/>
                  </a:cubicBezTo>
                  <a:cubicBezTo>
                    <a:pt x="195" y="0"/>
                    <a:pt x="195" y="0"/>
                    <a:pt x="208" y="21"/>
                  </a:cubicBezTo>
                  <a:cubicBezTo>
                    <a:pt x="210" y="21"/>
                    <a:pt x="211" y="21"/>
                    <a:pt x="214" y="21"/>
                  </a:cubicBezTo>
                  <a:cubicBezTo>
                    <a:pt x="216" y="21"/>
                    <a:pt x="218" y="21"/>
                    <a:pt x="219" y="21"/>
                  </a:cubicBezTo>
                  <a:cubicBezTo>
                    <a:pt x="219" y="21"/>
                    <a:pt x="219" y="20"/>
                    <a:pt x="232" y="0"/>
                  </a:cubicBezTo>
                  <a:cubicBezTo>
                    <a:pt x="240" y="0"/>
                    <a:pt x="248" y="1"/>
                    <a:pt x="255" y="3"/>
                  </a:cubicBezTo>
                  <a:cubicBezTo>
                    <a:pt x="255" y="3"/>
                    <a:pt x="255" y="3"/>
                    <a:pt x="263" y="27"/>
                  </a:cubicBezTo>
                  <a:cubicBezTo>
                    <a:pt x="266" y="29"/>
                    <a:pt x="269" y="29"/>
                    <a:pt x="273" y="30"/>
                  </a:cubicBezTo>
                  <a:cubicBezTo>
                    <a:pt x="273" y="30"/>
                    <a:pt x="273" y="30"/>
                    <a:pt x="292" y="14"/>
                  </a:cubicBezTo>
                  <a:cubicBezTo>
                    <a:pt x="298" y="16"/>
                    <a:pt x="306" y="19"/>
                    <a:pt x="313" y="22"/>
                  </a:cubicBezTo>
                  <a:cubicBezTo>
                    <a:pt x="313" y="22"/>
                    <a:pt x="313" y="23"/>
                    <a:pt x="313" y="48"/>
                  </a:cubicBezTo>
                  <a:cubicBezTo>
                    <a:pt x="316" y="50"/>
                    <a:pt x="319" y="51"/>
                    <a:pt x="321" y="55"/>
                  </a:cubicBezTo>
                  <a:cubicBezTo>
                    <a:pt x="321" y="55"/>
                    <a:pt x="321" y="54"/>
                    <a:pt x="345" y="43"/>
                  </a:cubicBezTo>
                  <a:cubicBezTo>
                    <a:pt x="350" y="48"/>
                    <a:pt x="357" y="53"/>
                    <a:pt x="361" y="58"/>
                  </a:cubicBezTo>
                  <a:cubicBezTo>
                    <a:pt x="361" y="58"/>
                    <a:pt x="361" y="58"/>
                    <a:pt x="355" y="84"/>
                  </a:cubicBezTo>
                  <a:cubicBezTo>
                    <a:pt x="357" y="85"/>
                    <a:pt x="360" y="89"/>
                    <a:pt x="361" y="92"/>
                  </a:cubicBezTo>
                  <a:cubicBezTo>
                    <a:pt x="361" y="92"/>
                    <a:pt x="362" y="92"/>
                    <a:pt x="387" y="87"/>
                  </a:cubicBezTo>
                  <a:cubicBezTo>
                    <a:pt x="392" y="93"/>
                    <a:pt x="395" y="100"/>
                    <a:pt x="399" y="106"/>
                  </a:cubicBezTo>
                  <a:cubicBezTo>
                    <a:pt x="399" y="106"/>
                    <a:pt x="398" y="107"/>
                    <a:pt x="386" y="127"/>
                  </a:cubicBezTo>
                  <a:cubicBezTo>
                    <a:pt x="387" y="131"/>
                    <a:pt x="389" y="134"/>
                    <a:pt x="391" y="137"/>
                  </a:cubicBezTo>
                  <a:cubicBezTo>
                    <a:pt x="391" y="137"/>
                    <a:pt x="391" y="137"/>
                    <a:pt x="415" y="142"/>
                  </a:cubicBezTo>
                  <a:cubicBezTo>
                    <a:pt x="418" y="148"/>
                    <a:pt x="420" y="156"/>
                    <a:pt x="421" y="163"/>
                  </a:cubicBezTo>
                  <a:cubicBezTo>
                    <a:pt x="421" y="163"/>
                    <a:pt x="421" y="163"/>
                    <a:pt x="402" y="179"/>
                  </a:cubicBezTo>
                  <a:cubicBezTo>
                    <a:pt x="403" y="184"/>
                    <a:pt x="403" y="187"/>
                    <a:pt x="403" y="190"/>
                  </a:cubicBezTo>
                  <a:cubicBezTo>
                    <a:pt x="403" y="190"/>
                    <a:pt x="404" y="191"/>
                    <a:pt x="428" y="202"/>
                  </a:cubicBezTo>
                  <a:cubicBezTo>
                    <a:pt x="428" y="205"/>
                    <a:pt x="428" y="208"/>
                    <a:pt x="428" y="213"/>
                  </a:cubicBezTo>
                  <a:cubicBezTo>
                    <a:pt x="428" y="216"/>
                    <a:pt x="428" y="220"/>
                    <a:pt x="428" y="224"/>
                  </a:cubicBezTo>
                  <a:cubicBezTo>
                    <a:pt x="403" y="234"/>
                    <a:pt x="403" y="234"/>
                    <a:pt x="403" y="234"/>
                  </a:cubicBezTo>
                  <a:cubicBezTo>
                    <a:pt x="403" y="237"/>
                    <a:pt x="403" y="242"/>
                    <a:pt x="402" y="245"/>
                  </a:cubicBezTo>
                  <a:cubicBezTo>
                    <a:pt x="402" y="245"/>
                    <a:pt x="402" y="246"/>
                    <a:pt x="421" y="262"/>
                  </a:cubicBezTo>
                  <a:cubicBezTo>
                    <a:pt x="420" y="270"/>
                    <a:pt x="418" y="276"/>
                    <a:pt x="415" y="284"/>
                  </a:cubicBezTo>
                  <a:cubicBezTo>
                    <a:pt x="415" y="284"/>
                    <a:pt x="414" y="284"/>
                    <a:pt x="391" y="287"/>
                  </a:cubicBezTo>
                  <a:cubicBezTo>
                    <a:pt x="389" y="291"/>
                    <a:pt x="387" y="294"/>
                    <a:pt x="386" y="297"/>
                  </a:cubicBezTo>
                  <a:cubicBezTo>
                    <a:pt x="386" y="297"/>
                    <a:pt x="386" y="297"/>
                    <a:pt x="399" y="318"/>
                  </a:cubicBezTo>
                  <a:cubicBezTo>
                    <a:pt x="395" y="325"/>
                    <a:pt x="392" y="331"/>
                    <a:pt x="387" y="338"/>
                  </a:cubicBezTo>
                  <a:cubicBezTo>
                    <a:pt x="387" y="338"/>
                    <a:pt x="387" y="338"/>
                    <a:pt x="361" y="334"/>
                  </a:cubicBezTo>
                  <a:cubicBezTo>
                    <a:pt x="360" y="336"/>
                    <a:pt x="357" y="339"/>
                    <a:pt x="355" y="342"/>
                  </a:cubicBezTo>
                  <a:cubicBezTo>
                    <a:pt x="355" y="342"/>
                    <a:pt x="355" y="343"/>
                    <a:pt x="361" y="367"/>
                  </a:cubicBezTo>
                  <a:cubicBezTo>
                    <a:pt x="357" y="372"/>
                    <a:pt x="350" y="376"/>
                    <a:pt x="345" y="381"/>
                  </a:cubicBezTo>
                  <a:cubicBezTo>
                    <a:pt x="345" y="381"/>
                    <a:pt x="345" y="381"/>
                    <a:pt x="321" y="372"/>
                  </a:cubicBezTo>
                  <a:cubicBezTo>
                    <a:pt x="319" y="373"/>
                    <a:pt x="316" y="375"/>
                    <a:pt x="313" y="376"/>
                  </a:cubicBezTo>
                  <a:cubicBezTo>
                    <a:pt x="313" y="376"/>
                    <a:pt x="313" y="377"/>
                    <a:pt x="313" y="402"/>
                  </a:cubicBezTo>
                  <a:cubicBezTo>
                    <a:pt x="306" y="405"/>
                    <a:pt x="298" y="409"/>
                    <a:pt x="292" y="412"/>
                  </a:cubicBezTo>
                  <a:cubicBezTo>
                    <a:pt x="292" y="412"/>
                    <a:pt x="292" y="412"/>
                    <a:pt x="273" y="394"/>
                  </a:cubicBezTo>
                  <a:cubicBezTo>
                    <a:pt x="269" y="396"/>
                    <a:pt x="266" y="397"/>
                    <a:pt x="263" y="397"/>
                  </a:cubicBezTo>
                  <a:cubicBezTo>
                    <a:pt x="263" y="397"/>
                    <a:pt x="263" y="398"/>
                    <a:pt x="255" y="422"/>
                  </a:cubicBezTo>
                  <a:cubicBezTo>
                    <a:pt x="248" y="423"/>
                    <a:pt x="240" y="425"/>
                    <a:pt x="232" y="425"/>
                  </a:cubicBezTo>
                  <a:cubicBezTo>
                    <a:pt x="232" y="425"/>
                    <a:pt x="232" y="425"/>
                    <a:pt x="219" y="404"/>
                  </a:cubicBezTo>
                  <a:cubicBezTo>
                    <a:pt x="218" y="404"/>
                    <a:pt x="216" y="404"/>
                    <a:pt x="214" y="404"/>
                  </a:cubicBezTo>
                  <a:cubicBezTo>
                    <a:pt x="211" y="404"/>
                    <a:pt x="210" y="404"/>
                    <a:pt x="208" y="404"/>
                  </a:cubicBezTo>
                  <a:cubicBezTo>
                    <a:pt x="208" y="404"/>
                    <a:pt x="208" y="404"/>
                    <a:pt x="195" y="425"/>
                  </a:cubicBezTo>
                  <a:cubicBezTo>
                    <a:pt x="187" y="425"/>
                    <a:pt x="179" y="423"/>
                    <a:pt x="172" y="422"/>
                  </a:cubicBezTo>
                  <a:cubicBezTo>
                    <a:pt x="172" y="422"/>
                    <a:pt x="172" y="421"/>
                    <a:pt x="164" y="397"/>
                  </a:cubicBezTo>
                  <a:cubicBezTo>
                    <a:pt x="161" y="397"/>
                    <a:pt x="158" y="396"/>
                    <a:pt x="155" y="394"/>
                  </a:cubicBezTo>
                  <a:cubicBezTo>
                    <a:pt x="155" y="394"/>
                    <a:pt x="154" y="394"/>
                    <a:pt x="135" y="412"/>
                  </a:cubicBezTo>
                  <a:cubicBezTo>
                    <a:pt x="129" y="409"/>
                    <a:pt x="121" y="405"/>
                    <a:pt x="114" y="402"/>
                  </a:cubicBezTo>
                  <a:cubicBezTo>
                    <a:pt x="114" y="402"/>
                    <a:pt x="114" y="402"/>
                    <a:pt x="114" y="376"/>
                  </a:cubicBezTo>
                  <a:cubicBezTo>
                    <a:pt x="111" y="375"/>
                    <a:pt x="109" y="373"/>
                    <a:pt x="106" y="372"/>
                  </a:cubicBezTo>
                  <a:cubicBezTo>
                    <a:pt x="106" y="372"/>
                    <a:pt x="106" y="372"/>
                    <a:pt x="82" y="381"/>
                  </a:cubicBezTo>
                  <a:cubicBezTo>
                    <a:pt x="77" y="376"/>
                    <a:pt x="71" y="372"/>
                    <a:pt x="66" y="367"/>
                  </a:cubicBezTo>
                  <a:cubicBezTo>
                    <a:pt x="66" y="367"/>
                    <a:pt x="66" y="366"/>
                    <a:pt x="72" y="342"/>
                  </a:cubicBezTo>
                  <a:cubicBezTo>
                    <a:pt x="71" y="339"/>
                    <a:pt x="67" y="336"/>
                    <a:pt x="66" y="334"/>
                  </a:cubicBezTo>
                  <a:cubicBezTo>
                    <a:pt x="66" y="334"/>
                    <a:pt x="65" y="334"/>
                    <a:pt x="40" y="338"/>
                  </a:cubicBezTo>
                  <a:cubicBezTo>
                    <a:pt x="37" y="331"/>
                    <a:pt x="32" y="325"/>
                    <a:pt x="29" y="318"/>
                  </a:cubicBezTo>
                  <a:cubicBezTo>
                    <a:pt x="29" y="318"/>
                    <a:pt x="29" y="318"/>
                    <a:pt x="42" y="297"/>
                  </a:cubicBezTo>
                  <a:cubicBezTo>
                    <a:pt x="40" y="294"/>
                    <a:pt x="38" y="291"/>
                    <a:pt x="37" y="287"/>
                  </a:cubicBezTo>
                  <a:cubicBezTo>
                    <a:pt x="37" y="287"/>
                    <a:pt x="36" y="287"/>
                    <a:pt x="12" y="284"/>
                  </a:cubicBezTo>
                  <a:cubicBezTo>
                    <a:pt x="9" y="276"/>
                    <a:pt x="8" y="270"/>
                    <a:pt x="6" y="262"/>
                  </a:cubicBezTo>
                  <a:cubicBezTo>
                    <a:pt x="6" y="262"/>
                    <a:pt x="6" y="261"/>
                    <a:pt x="25" y="245"/>
                  </a:cubicBezTo>
                  <a:cubicBezTo>
                    <a:pt x="24" y="242"/>
                    <a:pt x="24" y="237"/>
                    <a:pt x="24" y="234"/>
                  </a:cubicBezTo>
                  <a:cubicBezTo>
                    <a:pt x="24" y="234"/>
                    <a:pt x="23" y="234"/>
                    <a:pt x="1" y="224"/>
                  </a:cubicBezTo>
                  <a:cubicBezTo>
                    <a:pt x="0" y="220"/>
                    <a:pt x="0" y="216"/>
                    <a:pt x="0" y="213"/>
                  </a:cubicBezTo>
                  <a:cubicBezTo>
                    <a:pt x="0" y="208"/>
                    <a:pt x="0" y="205"/>
                    <a:pt x="1" y="202"/>
                  </a:cubicBezTo>
                  <a:cubicBezTo>
                    <a:pt x="1" y="202"/>
                    <a:pt x="1" y="202"/>
                    <a:pt x="24" y="190"/>
                  </a:cubicBezTo>
                  <a:cubicBezTo>
                    <a:pt x="24" y="187"/>
                    <a:pt x="24" y="184"/>
                    <a:pt x="25" y="179"/>
                  </a:cubicBezTo>
                  <a:cubicBezTo>
                    <a:pt x="25" y="179"/>
                    <a:pt x="25" y="179"/>
                    <a:pt x="6" y="163"/>
                  </a:cubicBezTo>
                  <a:cubicBezTo>
                    <a:pt x="8" y="156"/>
                    <a:pt x="9" y="148"/>
                    <a:pt x="12" y="142"/>
                  </a:cubicBezTo>
                  <a:cubicBezTo>
                    <a:pt x="12" y="142"/>
                    <a:pt x="13" y="142"/>
                    <a:pt x="37" y="137"/>
                  </a:cubicBezTo>
                  <a:cubicBezTo>
                    <a:pt x="38" y="134"/>
                    <a:pt x="40" y="131"/>
                    <a:pt x="42" y="127"/>
                  </a:cubicBezTo>
                  <a:cubicBezTo>
                    <a:pt x="42" y="127"/>
                    <a:pt x="41" y="127"/>
                    <a:pt x="29" y="106"/>
                  </a:cubicBezTo>
                  <a:cubicBezTo>
                    <a:pt x="32" y="100"/>
                    <a:pt x="37" y="93"/>
                    <a:pt x="40" y="87"/>
                  </a:cubicBezTo>
                  <a:cubicBezTo>
                    <a:pt x="40" y="87"/>
                    <a:pt x="40" y="87"/>
                    <a:pt x="66" y="92"/>
                  </a:cubicBezTo>
                  <a:cubicBezTo>
                    <a:pt x="67" y="89"/>
                    <a:pt x="71" y="85"/>
                    <a:pt x="72" y="84"/>
                  </a:cubicBezTo>
                  <a:cubicBezTo>
                    <a:pt x="72" y="84"/>
                    <a:pt x="72" y="83"/>
                    <a:pt x="66" y="58"/>
                  </a:cubicBezTo>
                  <a:cubicBezTo>
                    <a:pt x="71" y="53"/>
                    <a:pt x="77" y="48"/>
                    <a:pt x="82" y="43"/>
                  </a:cubicBezTo>
                  <a:cubicBezTo>
                    <a:pt x="82" y="43"/>
                    <a:pt x="82" y="43"/>
                    <a:pt x="106" y="55"/>
                  </a:cubicBezTo>
                  <a:cubicBezTo>
                    <a:pt x="109" y="51"/>
                    <a:pt x="111" y="50"/>
                    <a:pt x="114" y="48"/>
                  </a:cubicBezTo>
                  <a:cubicBezTo>
                    <a:pt x="114" y="48"/>
                    <a:pt x="114" y="48"/>
                    <a:pt x="114" y="22"/>
                  </a:cubicBezTo>
                  <a:cubicBezTo>
                    <a:pt x="121" y="19"/>
                    <a:pt x="129" y="16"/>
                    <a:pt x="135" y="14"/>
                  </a:cubicBezTo>
                  <a:cubicBezTo>
                    <a:pt x="135" y="14"/>
                    <a:pt x="135" y="14"/>
                    <a:pt x="155" y="30"/>
                  </a:cubicBezTo>
                  <a:cubicBezTo>
                    <a:pt x="158" y="29"/>
                    <a:pt x="161" y="29"/>
                    <a:pt x="164" y="27"/>
                  </a:cubicBezTo>
                  <a:cubicBezTo>
                    <a:pt x="164" y="27"/>
                    <a:pt x="164" y="27"/>
                    <a:pt x="172" y="3"/>
                  </a:cubicBezTo>
                  <a:cubicBezTo>
                    <a:pt x="176" y="2"/>
                    <a:pt x="179" y="1"/>
                    <a:pt x="183" y="1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>
                <a:latin typeface="+mj-lt"/>
              </a:endParaRPr>
            </a:p>
          </p:txBody>
        </p:sp>
      </p:grpSp>
      <p:sp>
        <p:nvSpPr>
          <p:cNvPr id="299" name="TextBox 298">
            <a:extLst>
              <a:ext uri="{FF2B5EF4-FFF2-40B4-BE49-F238E27FC236}">
                <a16:creationId xmlns:a16="http://schemas.microsoft.com/office/drawing/2014/main" id="{D8ECC743-FC09-4823-9823-32A670800658}"/>
              </a:ext>
            </a:extLst>
          </p:cNvPr>
          <p:cNvSpPr txBox="1"/>
          <p:nvPr/>
        </p:nvSpPr>
        <p:spPr>
          <a:xfrm>
            <a:off x="1172565" y="4466751"/>
            <a:ext cx="118800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TOTALE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A9BAF902-25C7-4C97-87EF-8FC05A630222}"/>
              </a:ext>
            </a:extLst>
          </p:cNvPr>
          <p:cNvSpPr txBox="1"/>
          <p:nvPr/>
        </p:nvSpPr>
        <p:spPr>
          <a:xfrm>
            <a:off x="7598042" y="696431"/>
            <a:ext cx="1228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>
                <a:latin typeface="Helvetica" panose="020B0604020202020204" pitchFamily="34" charset="0"/>
              </a:rPr>
              <a:t>Conclusi 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431C246C-FBAB-4770-801C-CBDAA8EF39CE}"/>
              </a:ext>
            </a:extLst>
          </p:cNvPr>
          <p:cNvSpPr txBox="1"/>
          <p:nvPr/>
        </p:nvSpPr>
        <p:spPr>
          <a:xfrm>
            <a:off x="2508506" y="633503"/>
            <a:ext cx="1248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Progetti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complessivi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1025A3-25D0-4489-9E01-99B5CEF9E197}"/>
              </a:ext>
            </a:extLst>
          </p:cNvPr>
          <p:cNvSpPr txBox="1"/>
          <p:nvPr/>
        </p:nvSpPr>
        <p:spPr>
          <a:xfrm>
            <a:off x="2644837" y="1017136"/>
            <a:ext cx="9904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Progetti/M€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0A0D4A05-D7C2-4B4D-93D8-505D8996EA10}"/>
              </a:ext>
            </a:extLst>
          </p:cNvPr>
          <p:cNvSpPr txBox="1"/>
          <p:nvPr/>
        </p:nvSpPr>
        <p:spPr>
          <a:xfrm>
            <a:off x="2706891" y="1273179"/>
            <a:ext cx="758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/>
              <a:t>43</a:t>
            </a:r>
          </a:p>
          <a:p>
            <a:pPr algn="ctr"/>
            <a:r>
              <a:rPr lang="it-IT" sz="1200" dirty="0"/>
              <a:t>93,04M€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ACF25D0A-11D3-4C6A-8F5A-52CB0D53B8E2}"/>
              </a:ext>
            </a:extLst>
          </p:cNvPr>
          <p:cNvSpPr txBox="1"/>
          <p:nvPr/>
        </p:nvSpPr>
        <p:spPr>
          <a:xfrm>
            <a:off x="2666408" y="2338957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/>
              <a:t>24</a:t>
            </a:r>
            <a:r>
              <a:rPr lang="it-IT" sz="1200" dirty="0"/>
              <a:t> 29,55M€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E2D234FA-BE23-4DAB-9AC9-5C1D19171761}"/>
              </a:ext>
            </a:extLst>
          </p:cNvPr>
          <p:cNvSpPr txBox="1"/>
          <p:nvPr/>
        </p:nvSpPr>
        <p:spPr>
          <a:xfrm>
            <a:off x="2666408" y="2851168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/>
              <a:t>1</a:t>
            </a:r>
          </a:p>
          <a:p>
            <a:pPr algn="ctr"/>
            <a:r>
              <a:rPr lang="it-IT" sz="1200" dirty="0"/>
              <a:t> 6,69M€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AF935F28-01E6-4904-97FB-EAE9E92847C6}"/>
              </a:ext>
            </a:extLst>
          </p:cNvPr>
          <p:cNvSpPr txBox="1"/>
          <p:nvPr/>
        </p:nvSpPr>
        <p:spPr>
          <a:xfrm>
            <a:off x="2666408" y="3393431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/>
              <a:t>2</a:t>
            </a:r>
          </a:p>
          <a:p>
            <a:pPr algn="ctr"/>
            <a:r>
              <a:rPr lang="it-IT" sz="1200" dirty="0"/>
              <a:t> 1,86M€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22897342-8790-4DCC-8E5C-33632CA8C2E2}"/>
              </a:ext>
            </a:extLst>
          </p:cNvPr>
          <p:cNvSpPr txBox="1"/>
          <p:nvPr/>
        </p:nvSpPr>
        <p:spPr>
          <a:xfrm>
            <a:off x="2666408" y="3875588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/>
              <a:t>1</a:t>
            </a:r>
          </a:p>
          <a:p>
            <a:pPr algn="ctr"/>
            <a:r>
              <a:rPr lang="it-IT" sz="1200" dirty="0"/>
              <a:t> 1,73M€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286A2C43-0388-474C-B81A-A96ED84EFB98}"/>
              </a:ext>
            </a:extLst>
          </p:cNvPr>
          <p:cNvSpPr txBox="1"/>
          <p:nvPr/>
        </p:nvSpPr>
        <p:spPr>
          <a:xfrm>
            <a:off x="2666408" y="1780869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 </a:t>
            </a:r>
            <a:r>
              <a:rPr lang="it-IT" sz="1200" b="1" dirty="0"/>
              <a:t>1</a:t>
            </a:r>
            <a:r>
              <a:rPr lang="it-IT" sz="1200" dirty="0"/>
              <a:t> </a:t>
            </a:r>
          </a:p>
          <a:p>
            <a:pPr algn="ctr"/>
            <a:r>
              <a:rPr lang="it-IT" sz="1200" dirty="0"/>
              <a:t>81,49M€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D02E405D-732B-49BC-BE7D-BAEAF463085C}"/>
              </a:ext>
            </a:extLst>
          </p:cNvPr>
          <p:cNvSpPr txBox="1"/>
          <p:nvPr/>
        </p:nvSpPr>
        <p:spPr>
          <a:xfrm>
            <a:off x="2607305" y="4341714"/>
            <a:ext cx="837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        72 </a:t>
            </a:r>
          </a:p>
          <a:p>
            <a:r>
              <a:rPr lang="it-IT" sz="1200" b="1" dirty="0"/>
              <a:t>214,36M€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5F7A513-19AD-45F5-8692-9FDB1334F1FA}"/>
              </a:ext>
            </a:extLst>
          </p:cNvPr>
          <p:cNvSpPr txBox="1"/>
          <p:nvPr/>
        </p:nvSpPr>
        <p:spPr>
          <a:xfrm>
            <a:off x="3850972" y="1374158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1724A46F-A3FB-4C1F-891C-542C2BAEF24F}"/>
              </a:ext>
            </a:extLst>
          </p:cNvPr>
          <p:cNvSpPr txBox="1"/>
          <p:nvPr/>
        </p:nvSpPr>
        <p:spPr>
          <a:xfrm>
            <a:off x="3857068" y="2380076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460D8510-BF7A-479B-A7C1-307C9B138111}"/>
              </a:ext>
            </a:extLst>
          </p:cNvPr>
          <p:cNvSpPr txBox="1"/>
          <p:nvPr/>
        </p:nvSpPr>
        <p:spPr>
          <a:xfrm>
            <a:off x="3857068" y="1900934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0AEC3EC1-27EA-4BD9-B31A-7016E89B4FD0}"/>
              </a:ext>
            </a:extLst>
          </p:cNvPr>
          <p:cNvSpPr txBox="1"/>
          <p:nvPr/>
        </p:nvSpPr>
        <p:spPr>
          <a:xfrm>
            <a:off x="3857068" y="2929519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EC4ABF8C-7A86-43DD-91A9-D5C9FA71E683}"/>
              </a:ext>
            </a:extLst>
          </p:cNvPr>
          <p:cNvSpPr txBox="1"/>
          <p:nvPr/>
        </p:nvSpPr>
        <p:spPr>
          <a:xfrm>
            <a:off x="5447708" y="2338957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/>
              <a:t>1</a:t>
            </a:r>
          </a:p>
          <a:p>
            <a:pPr algn="ctr"/>
            <a:r>
              <a:rPr lang="it-IT" sz="1200" dirty="0"/>
              <a:t>0,33 </a:t>
            </a:r>
            <a:r>
              <a:rPr lang="it-IT" sz="1200" i="1" dirty="0"/>
              <a:t>M€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522756BF-866C-4651-AB68-6D55E44B68A4}"/>
              </a:ext>
            </a:extLst>
          </p:cNvPr>
          <p:cNvSpPr txBox="1"/>
          <p:nvPr/>
        </p:nvSpPr>
        <p:spPr>
          <a:xfrm>
            <a:off x="4020972" y="3875588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/>
              <a:t>1</a:t>
            </a:r>
          </a:p>
          <a:p>
            <a:pPr algn="ctr"/>
            <a:r>
              <a:rPr lang="it-IT" sz="1200" i="1" dirty="0"/>
              <a:t> 1,73M€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1C6D3F65-C0FB-4798-B4A3-8C4148314C79}"/>
              </a:ext>
            </a:extLst>
          </p:cNvPr>
          <p:cNvSpPr txBox="1"/>
          <p:nvPr/>
        </p:nvSpPr>
        <p:spPr>
          <a:xfrm>
            <a:off x="5447708" y="1780869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 </a:t>
            </a:r>
            <a:r>
              <a:rPr lang="it-IT" sz="1200" b="1" i="1" dirty="0"/>
              <a:t>1</a:t>
            </a:r>
            <a:r>
              <a:rPr lang="it-IT" sz="1200" i="1" dirty="0"/>
              <a:t> </a:t>
            </a:r>
          </a:p>
          <a:p>
            <a:pPr algn="ctr"/>
            <a:r>
              <a:rPr lang="it-IT" sz="1200" i="1" dirty="0"/>
              <a:t>81,49M€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A8A30C18-F071-476C-9841-B27EDD333669}"/>
              </a:ext>
            </a:extLst>
          </p:cNvPr>
          <p:cNvSpPr txBox="1"/>
          <p:nvPr/>
        </p:nvSpPr>
        <p:spPr>
          <a:xfrm>
            <a:off x="5388605" y="4341714"/>
            <a:ext cx="837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i="1" dirty="0"/>
              <a:t>       9</a:t>
            </a:r>
          </a:p>
          <a:p>
            <a:r>
              <a:rPr lang="it-IT" sz="1200" b="1" i="1" dirty="0"/>
              <a:t>96,19M€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AB067196-2D9F-41D3-BD14-EBE9B23181D5}"/>
              </a:ext>
            </a:extLst>
          </p:cNvPr>
          <p:cNvSpPr txBox="1"/>
          <p:nvPr/>
        </p:nvSpPr>
        <p:spPr>
          <a:xfrm>
            <a:off x="5447708" y="1273179"/>
            <a:ext cx="758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/>
              <a:t>7</a:t>
            </a:r>
          </a:p>
          <a:p>
            <a:pPr algn="ctr"/>
            <a:r>
              <a:rPr lang="it-IT" sz="1200" dirty="0"/>
              <a:t>14,37M</a:t>
            </a:r>
            <a:r>
              <a:rPr lang="it-IT" sz="1200" i="1" dirty="0"/>
              <a:t>€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4B632CA4-E5BD-45CD-9911-B64CD070EC07}"/>
              </a:ext>
            </a:extLst>
          </p:cNvPr>
          <p:cNvSpPr txBox="1"/>
          <p:nvPr/>
        </p:nvSpPr>
        <p:spPr>
          <a:xfrm>
            <a:off x="6674528" y="2338957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/>
              <a:t>8</a:t>
            </a:r>
          </a:p>
          <a:p>
            <a:pPr algn="ctr"/>
            <a:r>
              <a:rPr lang="it-IT" sz="1200" i="1" dirty="0"/>
              <a:t>20,02M€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76FE6405-DAAB-4B11-B315-B89D73568DA5}"/>
              </a:ext>
            </a:extLst>
          </p:cNvPr>
          <p:cNvSpPr txBox="1"/>
          <p:nvPr/>
        </p:nvSpPr>
        <p:spPr>
          <a:xfrm>
            <a:off x="6615425" y="4341714"/>
            <a:ext cx="837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i="1" dirty="0"/>
              <a:t>        29 </a:t>
            </a:r>
          </a:p>
          <a:p>
            <a:r>
              <a:rPr lang="it-IT" sz="1200" b="1" i="1" dirty="0"/>
              <a:t>  87,35M€</a:t>
            </a: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C3B70452-EA92-43EB-9FF2-FF134F87C448}"/>
              </a:ext>
            </a:extLst>
          </p:cNvPr>
          <p:cNvSpPr txBox="1"/>
          <p:nvPr/>
        </p:nvSpPr>
        <p:spPr>
          <a:xfrm>
            <a:off x="6674528" y="1273179"/>
            <a:ext cx="758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/>
              <a:t>20</a:t>
            </a:r>
          </a:p>
          <a:p>
            <a:pPr algn="ctr"/>
            <a:r>
              <a:rPr lang="it-IT" sz="1200" dirty="0"/>
              <a:t>66,90M</a:t>
            </a:r>
            <a:r>
              <a:rPr lang="it-IT" sz="1200" i="1" dirty="0"/>
              <a:t>€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A7023CB7-D127-49F4-BC9A-18DD4A6225D5}"/>
              </a:ext>
            </a:extLst>
          </p:cNvPr>
          <p:cNvSpPr txBox="1"/>
          <p:nvPr/>
        </p:nvSpPr>
        <p:spPr>
          <a:xfrm>
            <a:off x="7832768" y="2338957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/>
              <a:t>15</a:t>
            </a:r>
          </a:p>
          <a:p>
            <a:pPr algn="ctr"/>
            <a:r>
              <a:rPr lang="it-IT" sz="1200" i="1" dirty="0"/>
              <a:t>9,20M€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4D319A35-0E0B-41C7-BAB1-0F41DC4B04BE}"/>
              </a:ext>
            </a:extLst>
          </p:cNvPr>
          <p:cNvSpPr txBox="1"/>
          <p:nvPr/>
        </p:nvSpPr>
        <p:spPr>
          <a:xfrm>
            <a:off x="7832768" y="2851168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/>
              <a:t>1</a:t>
            </a:r>
          </a:p>
          <a:p>
            <a:pPr algn="ctr"/>
            <a:r>
              <a:rPr lang="it-IT" sz="1200" i="1" dirty="0"/>
              <a:t> 6,69M€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2FB98649-BA7B-439C-914A-3DD245297E1A}"/>
              </a:ext>
            </a:extLst>
          </p:cNvPr>
          <p:cNvSpPr txBox="1"/>
          <p:nvPr/>
        </p:nvSpPr>
        <p:spPr>
          <a:xfrm>
            <a:off x="7832768" y="3393431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/>
              <a:t>1</a:t>
            </a:r>
          </a:p>
          <a:p>
            <a:pPr algn="ctr"/>
            <a:r>
              <a:rPr lang="it-IT" sz="1200" i="1" dirty="0"/>
              <a:t> 1,43M€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E8189DF5-3789-47D3-A465-5E3E2DE7F461}"/>
              </a:ext>
            </a:extLst>
          </p:cNvPr>
          <p:cNvSpPr txBox="1"/>
          <p:nvPr/>
        </p:nvSpPr>
        <p:spPr>
          <a:xfrm>
            <a:off x="7842246" y="4340427"/>
            <a:ext cx="8374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i="1" dirty="0"/>
              <a:t>     33</a:t>
            </a:r>
          </a:p>
          <a:p>
            <a:r>
              <a:rPr lang="it-IT" sz="1200" b="1" i="1" dirty="0"/>
              <a:t> 29,09M€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820C252F-36EB-4E69-A0E7-9E86D6B5BCFF}"/>
              </a:ext>
            </a:extLst>
          </p:cNvPr>
          <p:cNvSpPr txBox="1"/>
          <p:nvPr/>
        </p:nvSpPr>
        <p:spPr>
          <a:xfrm>
            <a:off x="7832768" y="1273179"/>
            <a:ext cx="758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/>
              <a:t>16</a:t>
            </a:r>
          </a:p>
          <a:p>
            <a:pPr algn="ctr"/>
            <a:r>
              <a:rPr lang="it-IT" sz="1200" dirty="0"/>
              <a:t>11,77M</a:t>
            </a:r>
            <a:r>
              <a:rPr lang="it-IT" sz="1200" i="1" dirty="0"/>
              <a:t>€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33785D74-AE34-4069-8C3C-A01A7A3C7D52}"/>
              </a:ext>
            </a:extLst>
          </p:cNvPr>
          <p:cNvSpPr txBox="1"/>
          <p:nvPr/>
        </p:nvSpPr>
        <p:spPr>
          <a:xfrm>
            <a:off x="7688185" y="1900934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DD8B45DF-B6C6-46AE-8371-18758248E123}"/>
              </a:ext>
            </a:extLst>
          </p:cNvPr>
          <p:cNvSpPr txBox="1"/>
          <p:nvPr/>
        </p:nvSpPr>
        <p:spPr>
          <a:xfrm>
            <a:off x="6459878" y="1900934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0555F0DF-FF58-416F-96D7-D0CFC64CFF80}"/>
              </a:ext>
            </a:extLst>
          </p:cNvPr>
          <p:cNvSpPr txBox="1"/>
          <p:nvPr/>
        </p:nvSpPr>
        <p:spPr>
          <a:xfrm>
            <a:off x="5238792" y="2929519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A3EB801A-F513-4711-B10D-4D97A7BE2DEF}"/>
              </a:ext>
            </a:extLst>
          </p:cNvPr>
          <p:cNvSpPr txBox="1"/>
          <p:nvPr/>
        </p:nvSpPr>
        <p:spPr>
          <a:xfrm>
            <a:off x="6459878" y="2929519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3DD92849-E761-4A54-B8AF-2D6DB1753BD1}"/>
              </a:ext>
            </a:extLst>
          </p:cNvPr>
          <p:cNvSpPr txBox="1"/>
          <p:nvPr/>
        </p:nvSpPr>
        <p:spPr>
          <a:xfrm>
            <a:off x="3857068" y="3485779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07141EB8-C20A-4892-893F-AD9E198B9C23}"/>
              </a:ext>
            </a:extLst>
          </p:cNvPr>
          <p:cNvSpPr txBox="1"/>
          <p:nvPr/>
        </p:nvSpPr>
        <p:spPr>
          <a:xfrm>
            <a:off x="5238792" y="3485779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F0298B9A-D1C2-4FAD-99C7-070CDA49CC44}"/>
              </a:ext>
            </a:extLst>
          </p:cNvPr>
          <p:cNvSpPr txBox="1"/>
          <p:nvPr/>
        </p:nvSpPr>
        <p:spPr>
          <a:xfrm>
            <a:off x="5238792" y="3958775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B006072E-2C87-4315-8A6E-C027C2DE5A84}"/>
              </a:ext>
            </a:extLst>
          </p:cNvPr>
          <p:cNvSpPr txBox="1"/>
          <p:nvPr/>
        </p:nvSpPr>
        <p:spPr>
          <a:xfrm>
            <a:off x="6459878" y="3958775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AAF9D265-4F9C-4E16-BCFD-8D9033D8C4F1}"/>
              </a:ext>
            </a:extLst>
          </p:cNvPr>
          <p:cNvSpPr txBox="1"/>
          <p:nvPr/>
        </p:nvSpPr>
        <p:spPr>
          <a:xfrm>
            <a:off x="3998113" y="4333439"/>
            <a:ext cx="732384" cy="470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/>
              <a:t>1</a:t>
            </a:r>
          </a:p>
          <a:p>
            <a:pPr algn="ctr"/>
            <a:r>
              <a:rPr lang="it-IT" sz="1200" b="1" i="1" dirty="0"/>
              <a:t> 1,73M€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CEC11B95-EC08-4CC3-B02F-6C11AF0A8A60}"/>
              </a:ext>
            </a:extLst>
          </p:cNvPr>
          <p:cNvSpPr txBox="1"/>
          <p:nvPr/>
        </p:nvSpPr>
        <p:spPr>
          <a:xfrm>
            <a:off x="6667172" y="3393431"/>
            <a:ext cx="766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i="1" dirty="0"/>
              <a:t>1</a:t>
            </a:r>
          </a:p>
          <a:p>
            <a:pPr algn="ctr"/>
            <a:r>
              <a:rPr lang="it-IT" sz="1200" i="1" dirty="0"/>
              <a:t>0,43M€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AB90DD1-7109-4FA5-BFD2-954A1397605A}"/>
              </a:ext>
            </a:extLst>
          </p:cNvPr>
          <p:cNvCxnSpPr/>
          <p:nvPr/>
        </p:nvCxnSpPr>
        <p:spPr>
          <a:xfrm>
            <a:off x="3712464" y="1374158"/>
            <a:ext cx="0" cy="2861616"/>
          </a:xfrm>
          <a:prstGeom prst="line">
            <a:avLst/>
          </a:prstGeom>
          <a:ln>
            <a:solidFill>
              <a:srgbClr val="21996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7" name="TextBox 246">
            <a:extLst>
              <a:ext uri="{FF2B5EF4-FFF2-40B4-BE49-F238E27FC236}">
                <a16:creationId xmlns:a16="http://schemas.microsoft.com/office/drawing/2014/main" id="{B7D5F986-0E6A-4F5B-912A-4EC899307F9B}"/>
              </a:ext>
            </a:extLst>
          </p:cNvPr>
          <p:cNvSpPr txBox="1"/>
          <p:nvPr/>
        </p:nvSpPr>
        <p:spPr>
          <a:xfrm>
            <a:off x="3924607" y="1017136"/>
            <a:ext cx="9904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Progetti/M€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60A480A3-4ED5-42F4-BF14-9B8D410130E9}"/>
              </a:ext>
            </a:extLst>
          </p:cNvPr>
          <p:cNvSpPr txBox="1"/>
          <p:nvPr/>
        </p:nvSpPr>
        <p:spPr>
          <a:xfrm>
            <a:off x="5366289" y="1017136"/>
            <a:ext cx="9904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Progetti/M€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6C9A07E9-1C6D-4DD8-B86C-91B925DDAC3A}"/>
              </a:ext>
            </a:extLst>
          </p:cNvPr>
          <p:cNvSpPr txBox="1"/>
          <p:nvPr/>
        </p:nvSpPr>
        <p:spPr>
          <a:xfrm>
            <a:off x="6635244" y="1017136"/>
            <a:ext cx="9904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Progetti/M€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1A220054-D964-4752-BBFF-E0595F3F6984}"/>
              </a:ext>
            </a:extLst>
          </p:cNvPr>
          <p:cNvSpPr txBox="1"/>
          <p:nvPr/>
        </p:nvSpPr>
        <p:spPr>
          <a:xfrm>
            <a:off x="7779428" y="1017136"/>
            <a:ext cx="9904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Progetti/M€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CB6C952A-C9BF-4371-9167-65659A80DAD1}"/>
              </a:ext>
            </a:extLst>
          </p:cNvPr>
          <p:cNvSpPr txBox="1"/>
          <p:nvPr/>
        </p:nvSpPr>
        <p:spPr>
          <a:xfrm>
            <a:off x="7693614" y="3953657"/>
            <a:ext cx="1081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i="1" dirty="0"/>
              <a:t>-</a:t>
            </a:r>
          </a:p>
        </p:txBody>
      </p:sp>
      <p:sp>
        <p:nvSpPr>
          <p:cNvPr id="252" name="Titolo 1">
            <a:extLst>
              <a:ext uri="{FF2B5EF4-FFF2-40B4-BE49-F238E27FC236}">
                <a16:creationId xmlns:a16="http://schemas.microsoft.com/office/drawing/2014/main" id="{1BD3E9C6-3DEC-4B8B-B34D-23317B444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940" y="17495"/>
            <a:ext cx="8618220" cy="55250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200" dirty="0"/>
              <a:t>Stato di avanzamento procedurale del PSC – Sezione ordinaria aperta </a:t>
            </a:r>
            <a:endParaRPr lang="it-IT" dirty="0"/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3C1DFC08-0E55-48DE-97F7-68C9F83FA0FC}"/>
              </a:ext>
            </a:extLst>
          </p:cNvPr>
          <p:cNvSpPr txBox="1"/>
          <p:nvPr/>
        </p:nvSpPr>
        <p:spPr>
          <a:xfrm>
            <a:off x="0" y="4647391"/>
            <a:ext cx="13838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i="1" dirty="0"/>
              <a:t>Dati al 1.12.2022</a:t>
            </a:r>
          </a:p>
        </p:txBody>
      </p:sp>
    </p:spTree>
    <p:extLst>
      <p:ext uri="{BB962C8B-B14F-4D97-AF65-F5344CB8AC3E}">
        <p14:creationId xmlns:p14="http://schemas.microsoft.com/office/powerpoint/2010/main" val="3786177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29221"/>
            <a:ext cx="7772400" cy="752093"/>
          </a:xfrm>
        </p:spPr>
        <p:txBody>
          <a:bodyPr>
            <a:normAutofit/>
          </a:bodyPr>
          <a:lstStyle/>
          <a:p>
            <a:pPr algn="ctr"/>
            <a:r>
              <a:rPr lang="it-IT" sz="2200" dirty="0"/>
              <a:t>Ricognizione assunzione OGV ex art. 56 DL 50/2022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36600" y="1077349"/>
            <a:ext cx="7772400" cy="3654307"/>
          </a:xfrm>
        </p:spPr>
        <p:txBody>
          <a:bodyPr/>
          <a:lstStyle/>
          <a:p>
            <a:pPr algn="just"/>
            <a:r>
              <a:rPr lang="it-IT" sz="1300" dirty="0">
                <a:latin typeface="Helvetica" panose="020B0604020202030204" pitchFamily="34" charset="0"/>
              </a:rPr>
              <a:t>Il 15 dicembre è stato dato riscontro al </a:t>
            </a:r>
            <a:r>
              <a:rPr lang="it-IT" sz="1300" dirty="0" err="1">
                <a:latin typeface="Helvetica" panose="020B0604020202030204" pitchFamily="34" charset="0"/>
              </a:rPr>
              <a:t>DPCoe</a:t>
            </a:r>
            <a:r>
              <a:rPr lang="it-IT" sz="1300" dirty="0">
                <a:latin typeface="Helvetica" panose="020B0604020202030204" pitchFamily="34" charset="0"/>
              </a:rPr>
              <a:t> circa le risultanze del monitoraggio sulle tempistiche per l’assunzione delle OGV. </a:t>
            </a:r>
          </a:p>
          <a:p>
            <a:pPr algn="just"/>
            <a:r>
              <a:rPr lang="it-IT" sz="1300" dirty="0">
                <a:latin typeface="Helvetica" panose="020B0604020202030204" pitchFamily="34" charset="0"/>
              </a:rPr>
              <a:t>In particolare, riguardo i progetti in salvaguardia, è stato fatto presente che: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it-IT" sz="1300" dirty="0">
                <a:latin typeface="Helvetica" panose="020B0604020202030204" pitchFamily="34" charset="0"/>
              </a:rPr>
              <a:t>il progetto del </a:t>
            </a:r>
            <a:r>
              <a:rPr lang="it-IT" sz="1300" b="1" dirty="0">
                <a:latin typeface="Helvetica" panose="020B0604020202030204" pitchFamily="34" charset="0"/>
              </a:rPr>
              <a:t>nuovo Campus Universitario nell'Area Mind </a:t>
            </a:r>
            <a:r>
              <a:rPr lang="it-IT" sz="1300" dirty="0">
                <a:latin typeface="Helvetica" panose="020B0604020202030204" pitchFamily="34" charset="0"/>
              </a:rPr>
              <a:t>– con </a:t>
            </a:r>
            <a:r>
              <a:rPr lang="it-IT" sz="1300" b="1" dirty="0">
                <a:latin typeface="Helvetica" panose="020B0604020202030204" pitchFamily="34" charset="0"/>
              </a:rPr>
              <a:t>valore finanziario maggiore di 25M€</a:t>
            </a:r>
            <a:r>
              <a:rPr lang="it-IT" sz="1300" dirty="0">
                <a:latin typeface="Helvetica" panose="020B0604020202030204" pitchFamily="34" charset="0"/>
              </a:rPr>
              <a:t> - è realizzato attraverso le modalità del project financing (ex art. 183, comma 15, del D. Lgs.  50/2016) che ha ad oggetto lo sviluppo della progettazione definitiva ed esecutiva, l'esecuzione dei lavori, la gestione e la manutenzione ordinaria e straordinaria dell'intero complesso. L’11/12/2020 l'Università degli Studi di Milano ha aggiudicato la gara del PF e il concessionario ha concluso il progetto definitivo il 7/9/2022. E' prevista la stipula della concessione a gennaio 2023 previa l’acquisizione di tutte le autorizzazioni di Legge e la verifica e la validazione del progetto da parte dell'Università.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it-IT" sz="1300" dirty="0">
                <a:latin typeface="Helvetica" panose="020B0604020202030204" pitchFamily="34" charset="0"/>
              </a:rPr>
              <a:t>il progetto di </a:t>
            </a:r>
            <a:r>
              <a:rPr lang="it-IT" sz="1300" b="1" dirty="0">
                <a:latin typeface="Helvetica" panose="020B0604020202030204" pitchFamily="34" charset="0"/>
              </a:rPr>
              <a:t>messa in sicurezza e riduzione del rischio da crollo massi in Comune di Cedegolo (BS) </a:t>
            </a:r>
            <a:r>
              <a:rPr lang="it-IT" sz="1300" dirty="0">
                <a:latin typeface="Helvetica" panose="020B0604020202030204" pitchFamily="34" charset="0"/>
              </a:rPr>
              <a:t>rientra nell'Accordo di Programma - 3° Atto Integrativo - finalizzato alla programmazione e al finanziamento di interventi urgenti e prioritari per la mitigazione del rischio idrogeologico sottoscritto da Regione Lombardia e il Ministero dell'Ambiente e della Tutela del Territorio e del Mare il 12/12/2017. Gli interventi </a:t>
            </a:r>
            <a:r>
              <a:rPr lang="it-IT" sz="1300" dirty="0" err="1">
                <a:latin typeface="Helvetica" panose="020B0604020202030204" pitchFamily="34" charset="0"/>
              </a:rPr>
              <a:t>dell'AdP</a:t>
            </a:r>
            <a:r>
              <a:rPr lang="it-IT" sz="1300" dirty="0">
                <a:latin typeface="Helvetica" panose="020B0604020202030204" pitchFamily="34" charset="0"/>
              </a:rPr>
              <a:t> sono gestiti dal </a:t>
            </a:r>
            <a:r>
              <a:rPr lang="it-IT" sz="1300" b="1" dirty="0">
                <a:latin typeface="Helvetica" panose="020B0604020202030204" pitchFamily="34" charset="0"/>
              </a:rPr>
              <a:t>Commissario straordinario</a:t>
            </a:r>
            <a:r>
              <a:rPr lang="it-IT" sz="1300" dirty="0">
                <a:latin typeface="Helvetica" panose="020B0604020202030204" pitchFamily="34" charset="0"/>
              </a:rPr>
              <a:t>. E’ prevista la stipula del contratto d’appalto a febbraio 2023.</a:t>
            </a:r>
          </a:p>
        </p:txBody>
      </p:sp>
    </p:spTree>
    <p:extLst>
      <p:ext uri="{BB962C8B-B14F-4D97-AF65-F5344CB8AC3E}">
        <p14:creationId xmlns:p14="http://schemas.microsoft.com/office/powerpoint/2010/main" val="3557092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87">
            <a:extLst>
              <a:ext uri="{FF2B5EF4-FFF2-40B4-BE49-F238E27FC236}">
                <a16:creationId xmlns:a16="http://schemas.microsoft.com/office/drawing/2014/main" id="{592A8A0B-0860-40CB-8353-E1D79DC11B4F}"/>
              </a:ext>
            </a:extLst>
          </p:cNvPr>
          <p:cNvGrpSpPr/>
          <p:nvPr/>
        </p:nvGrpSpPr>
        <p:grpSpPr>
          <a:xfrm>
            <a:off x="174222" y="1776375"/>
            <a:ext cx="1695621" cy="489876"/>
            <a:chOff x="3466016" y="4013784"/>
            <a:chExt cx="1695621" cy="614987"/>
          </a:xfrm>
        </p:grpSpPr>
        <p:sp>
          <p:nvSpPr>
            <p:cNvPr id="189" name="Freeform 8">
              <a:extLst>
                <a:ext uri="{FF2B5EF4-FFF2-40B4-BE49-F238E27FC236}">
                  <a16:creationId xmlns:a16="http://schemas.microsoft.com/office/drawing/2014/main" id="{437C7C3E-2938-4BDB-B254-2F9E73595FF8}"/>
                </a:ext>
              </a:extLst>
            </p:cNvPr>
            <p:cNvSpPr>
              <a:spLocks noChangeAspect="1"/>
            </p:cNvSpPr>
            <p:nvPr/>
          </p:nvSpPr>
          <p:spPr bwMode="gray">
            <a:xfrm>
              <a:off x="3466016" y="4016845"/>
              <a:ext cx="1695621" cy="610029"/>
            </a:xfrm>
            <a:custGeom>
              <a:avLst/>
              <a:gdLst>
                <a:gd name="T0" fmla="*/ 1028 w 1028"/>
                <a:gd name="T1" fmla="*/ 0 h 420"/>
                <a:gd name="T2" fmla="*/ 118 w 1028"/>
                <a:gd name="T3" fmla="*/ 0 h 420"/>
                <a:gd name="T4" fmla="*/ 72 w 1028"/>
                <a:gd name="T5" fmla="*/ 0 h 420"/>
                <a:gd name="T6" fmla="*/ 0 w 1028"/>
                <a:gd name="T7" fmla="*/ 52 h 420"/>
                <a:gd name="T8" fmla="*/ 0 w 1028"/>
                <a:gd name="T9" fmla="*/ 99 h 420"/>
                <a:gd name="T10" fmla="*/ 51 w 1028"/>
                <a:gd name="T11" fmla="*/ 99 h 420"/>
                <a:gd name="T12" fmla="*/ 51 w 1028"/>
                <a:gd name="T13" fmla="*/ 420 h 420"/>
                <a:gd name="T14" fmla="*/ 1028 w 1028"/>
                <a:gd name="T15" fmla="*/ 420 h 420"/>
                <a:gd name="T16" fmla="*/ 1028 w 1028"/>
                <a:gd name="T17" fmla="*/ 0 h 420"/>
                <a:gd name="connsiteX0" fmla="*/ 11634 w 11634"/>
                <a:gd name="connsiteY0" fmla="*/ 0 h 10000"/>
                <a:gd name="connsiteX1" fmla="*/ 1148 w 11634"/>
                <a:gd name="connsiteY1" fmla="*/ 0 h 10000"/>
                <a:gd name="connsiteX2" fmla="*/ 700 w 11634"/>
                <a:gd name="connsiteY2" fmla="*/ 0 h 10000"/>
                <a:gd name="connsiteX3" fmla="*/ 0 w 11634"/>
                <a:gd name="connsiteY3" fmla="*/ 1238 h 10000"/>
                <a:gd name="connsiteX4" fmla="*/ 0 w 11634"/>
                <a:gd name="connsiteY4" fmla="*/ 2357 h 10000"/>
                <a:gd name="connsiteX5" fmla="*/ 496 w 11634"/>
                <a:gd name="connsiteY5" fmla="*/ 2357 h 10000"/>
                <a:gd name="connsiteX6" fmla="*/ 496 w 11634"/>
                <a:gd name="connsiteY6" fmla="*/ 10000 h 10000"/>
                <a:gd name="connsiteX7" fmla="*/ 10000 w 11634"/>
                <a:gd name="connsiteY7" fmla="*/ 10000 h 10000"/>
                <a:gd name="connsiteX8" fmla="*/ 11634 w 11634"/>
                <a:gd name="connsiteY8" fmla="*/ 0 h 10000"/>
                <a:gd name="connsiteX0" fmla="*/ 11634 w 11634"/>
                <a:gd name="connsiteY0" fmla="*/ 0 h 10000"/>
                <a:gd name="connsiteX1" fmla="*/ 1148 w 11634"/>
                <a:gd name="connsiteY1" fmla="*/ 0 h 10000"/>
                <a:gd name="connsiteX2" fmla="*/ 700 w 11634"/>
                <a:gd name="connsiteY2" fmla="*/ 0 h 10000"/>
                <a:gd name="connsiteX3" fmla="*/ 0 w 11634"/>
                <a:gd name="connsiteY3" fmla="*/ 1238 h 10000"/>
                <a:gd name="connsiteX4" fmla="*/ 0 w 11634"/>
                <a:gd name="connsiteY4" fmla="*/ 2357 h 10000"/>
                <a:gd name="connsiteX5" fmla="*/ 496 w 11634"/>
                <a:gd name="connsiteY5" fmla="*/ 2357 h 10000"/>
                <a:gd name="connsiteX6" fmla="*/ 496 w 11634"/>
                <a:gd name="connsiteY6" fmla="*/ 10000 h 10000"/>
                <a:gd name="connsiteX7" fmla="*/ 11634 w 11634"/>
                <a:gd name="connsiteY7" fmla="*/ 9929 h 10000"/>
                <a:gd name="connsiteX8" fmla="*/ 11634 w 11634"/>
                <a:gd name="connsiteY8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634" h="10000">
                  <a:moveTo>
                    <a:pt x="11634" y="0"/>
                  </a:moveTo>
                  <a:lnTo>
                    <a:pt x="1148" y="0"/>
                  </a:lnTo>
                  <a:lnTo>
                    <a:pt x="700" y="0"/>
                  </a:lnTo>
                  <a:cubicBezTo>
                    <a:pt x="603" y="667"/>
                    <a:pt x="486" y="1238"/>
                    <a:pt x="0" y="1238"/>
                  </a:cubicBezTo>
                  <a:lnTo>
                    <a:pt x="0" y="2357"/>
                  </a:lnTo>
                  <a:lnTo>
                    <a:pt x="496" y="2357"/>
                  </a:lnTo>
                  <a:lnTo>
                    <a:pt x="496" y="10000"/>
                  </a:lnTo>
                  <a:lnTo>
                    <a:pt x="11634" y="9929"/>
                  </a:lnTo>
                  <a:lnTo>
                    <a:pt x="11634" y="0"/>
                  </a:lnTo>
                  <a:close/>
                </a:path>
              </a:pathLst>
            </a:custGeom>
            <a:solidFill>
              <a:srgbClr val="219965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5D3E8A6B-ACF8-4654-A3B0-3B134BE9E756}"/>
                </a:ext>
              </a:extLst>
            </p:cNvPr>
            <p:cNvSpPr/>
            <p:nvPr/>
          </p:nvSpPr>
          <p:spPr>
            <a:xfrm>
              <a:off x="3639828" y="4013784"/>
              <a:ext cx="162000" cy="6100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91" name="Picture 190">
              <a:extLst>
                <a:ext uri="{FF2B5EF4-FFF2-40B4-BE49-F238E27FC236}">
                  <a16:creationId xmlns:a16="http://schemas.microsoft.com/office/drawing/2014/main" id="{9D722CC8-D1D0-46E0-A822-2886D6DBE2F6}"/>
                </a:ext>
              </a:extLst>
            </p:cNvPr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3538312" y="4014948"/>
              <a:ext cx="468000" cy="613823"/>
            </a:xfrm>
            <a:prstGeom prst="rect">
              <a:avLst/>
            </a:prstGeom>
          </p:spPr>
        </p:pic>
      </p:grpSp>
      <p:sp>
        <p:nvSpPr>
          <p:cNvPr id="172" name="Freeform 8">
            <a:extLst>
              <a:ext uri="{FF2B5EF4-FFF2-40B4-BE49-F238E27FC236}">
                <a16:creationId xmlns:a16="http://schemas.microsoft.com/office/drawing/2014/main" id="{E41A0377-9823-4A8A-A376-5FA6409A76BA}"/>
              </a:ext>
            </a:extLst>
          </p:cNvPr>
          <p:cNvSpPr>
            <a:spLocks noChangeAspect="1"/>
          </p:cNvSpPr>
          <p:nvPr/>
        </p:nvSpPr>
        <p:spPr bwMode="gray">
          <a:xfrm>
            <a:off x="195909" y="2319771"/>
            <a:ext cx="1695621" cy="429474"/>
          </a:xfrm>
          <a:custGeom>
            <a:avLst/>
            <a:gdLst>
              <a:gd name="T0" fmla="*/ 1028 w 1028"/>
              <a:gd name="T1" fmla="*/ 0 h 420"/>
              <a:gd name="T2" fmla="*/ 118 w 1028"/>
              <a:gd name="T3" fmla="*/ 0 h 420"/>
              <a:gd name="T4" fmla="*/ 72 w 1028"/>
              <a:gd name="T5" fmla="*/ 0 h 420"/>
              <a:gd name="T6" fmla="*/ 0 w 1028"/>
              <a:gd name="T7" fmla="*/ 52 h 420"/>
              <a:gd name="T8" fmla="*/ 0 w 1028"/>
              <a:gd name="T9" fmla="*/ 99 h 420"/>
              <a:gd name="T10" fmla="*/ 51 w 1028"/>
              <a:gd name="T11" fmla="*/ 99 h 420"/>
              <a:gd name="T12" fmla="*/ 51 w 1028"/>
              <a:gd name="T13" fmla="*/ 420 h 420"/>
              <a:gd name="T14" fmla="*/ 1028 w 1028"/>
              <a:gd name="T15" fmla="*/ 420 h 420"/>
              <a:gd name="T16" fmla="*/ 1028 w 1028"/>
              <a:gd name="T17" fmla="*/ 0 h 42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0000 w 11634"/>
              <a:gd name="connsiteY7" fmla="*/ 10000 h 10000"/>
              <a:gd name="connsiteX8" fmla="*/ 11634 w 11634"/>
              <a:gd name="connsiteY8" fmla="*/ 0 h 1000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1634 w 11634"/>
              <a:gd name="connsiteY7" fmla="*/ 9929 h 10000"/>
              <a:gd name="connsiteX8" fmla="*/ 11634 w 11634"/>
              <a:gd name="connsiteY8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34" h="10000">
                <a:moveTo>
                  <a:pt x="11634" y="0"/>
                </a:moveTo>
                <a:lnTo>
                  <a:pt x="1148" y="0"/>
                </a:lnTo>
                <a:lnTo>
                  <a:pt x="700" y="0"/>
                </a:lnTo>
                <a:cubicBezTo>
                  <a:pt x="603" y="667"/>
                  <a:pt x="486" y="1238"/>
                  <a:pt x="0" y="1238"/>
                </a:cubicBezTo>
                <a:lnTo>
                  <a:pt x="0" y="2357"/>
                </a:lnTo>
                <a:lnTo>
                  <a:pt x="496" y="2357"/>
                </a:lnTo>
                <a:lnTo>
                  <a:pt x="496" y="10000"/>
                </a:lnTo>
                <a:lnTo>
                  <a:pt x="11634" y="9929"/>
                </a:lnTo>
                <a:lnTo>
                  <a:pt x="11634" y="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8">
            <a:extLst>
              <a:ext uri="{FF2B5EF4-FFF2-40B4-BE49-F238E27FC236}">
                <a16:creationId xmlns:a16="http://schemas.microsoft.com/office/drawing/2014/main" id="{426879AE-DB66-4534-A4AF-601FE5AAAF72}"/>
              </a:ext>
            </a:extLst>
          </p:cNvPr>
          <p:cNvSpPr>
            <a:spLocks noChangeAspect="1"/>
          </p:cNvSpPr>
          <p:nvPr/>
        </p:nvSpPr>
        <p:spPr bwMode="gray">
          <a:xfrm>
            <a:off x="358828" y="2310405"/>
            <a:ext cx="249376" cy="455746"/>
          </a:xfrm>
          <a:custGeom>
            <a:avLst/>
            <a:gdLst>
              <a:gd name="T0" fmla="*/ 1028 w 1028"/>
              <a:gd name="T1" fmla="*/ 0 h 420"/>
              <a:gd name="T2" fmla="*/ 118 w 1028"/>
              <a:gd name="T3" fmla="*/ 0 h 420"/>
              <a:gd name="T4" fmla="*/ 72 w 1028"/>
              <a:gd name="T5" fmla="*/ 0 h 420"/>
              <a:gd name="T6" fmla="*/ 0 w 1028"/>
              <a:gd name="T7" fmla="*/ 52 h 420"/>
              <a:gd name="T8" fmla="*/ 0 w 1028"/>
              <a:gd name="T9" fmla="*/ 99 h 420"/>
              <a:gd name="T10" fmla="*/ 51 w 1028"/>
              <a:gd name="T11" fmla="*/ 99 h 420"/>
              <a:gd name="T12" fmla="*/ 51 w 1028"/>
              <a:gd name="T13" fmla="*/ 420 h 420"/>
              <a:gd name="T14" fmla="*/ 1028 w 1028"/>
              <a:gd name="T15" fmla="*/ 420 h 420"/>
              <a:gd name="T16" fmla="*/ 1028 w 1028"/>
              <a:gd name="T17" fmla="*/ 0 h 42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0000 w 11634"/>
              <a:gd name="connsiteY7" fmla="*/ 10000 h 10000"/>
              <a:gd name="connsiteX8" fmla="*/ 11634 w 11634"/>
              <a:gd name="connsiteY8" fmla="*/ 0 h 1000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1634 w 11634"/>
              <a:gd name="connsiteY7" fmla="*/ 9929 h 10000"/>
              <a:gd name="connsiteX8" fmla="*/ 11634 w 11634"/>
              <a:gd name="connsiteY8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34" h="10000">
                <a:moveTo>
                  <a:pt x="11634" y="0"/>
                </a:moveTo>
                <a:lnTo>
                  <a:pt x="1148" y="0"/>
                </a:lnTo>
                <a:lnTo>
                  <a:pt x="700" y="0"/>
                </a:lnTo>
                <a:cubicBezTo>
                  <a:pt x="603" y="667"/>
                  <a:pt x="486" y="1238"/>
                  <a:pt x="0" y="1238"/>
                </a:cubicBezTo>
                <a:lnTo>
                  <a:pt x="0" y="2357"/>
                </a:lnTo>
                <a:lnTo>
                  <a:pt x="496" y="2357"/>
                </a:lnTo>
                <a:lnTo>
                  <a:pt x="496" y="10000"/>
                </a:lnTo>
                <a:lnTo>
                  <a:pt x="11634" y="9929"/>
                </a:lnTo>
                <a:lnTo>
                  <a:pt x="1163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4" name="Freeform 8">
            <a:extLst>
              <a:ext uri="{FF2B5EF4-FFF2-40B4-BE49-F238E27FC236}">
                <a16:creationId xmlns:a16="http://schemas.microsoft.com/office/drawing/2014/main" id="{B699F600-AD88-4ED2-91EA-D45A14869A9A}"/>
              </a:ext>
            </a:extLst>
          </p:cNvPr>
          <p:cNvSpPr>
            <a:spLocks noChangeAspect="1"/>
          </p:cNvSpPr>
          <p:nvPr/>
        </p:nvSpPr>
        <p:spPr bwMode="gray">
          <a:xfrm>
            <a:off x="385811" y="2310405"/>
            <a:ext cx="1695621" cy="461620"/>
          </a:xfrm>
          <a:custGeom>
            <a:avLst/>
            <a:gdLst>
              <a:gd name="T0" fmla="*/ 1028 w 1028"/>
              <a:gd name="T1" fmla="*/ 0 h 420"/>
              <a:gd name="T2" fmla="*/ 118 w 1028"/>
              <a:gd name="T3" fmla="*/ 0 h 420"/>
              <a:gd name="T4" fmla="*/ 72 w 1028"/>
              <a:gd name="T5" fmla="*/ 0 h 420"/>
              <a:gd name="T6" fmla="*/ 0 w 1028"/>
              <a:gd name="T7" fmla="*/ 52 h 420"/>
              <a:gd name="T8" fmla="*/ 0 w 1028"/>
              <a:gd name="T9" fmla="*/ 99 h 420"/>
              <a:gd name="T10" fmla="*/ 51 w 1028"/>
              <a:gd name="T11" fmla="*/ 99 h 420"/>
              <a:gd name="T12" fmla="*/ 51 w 1028"/>
              <a:gd name="T13" fmla="*/ 420 h 420"/>
              <a:gd name="T14" fmla="*/ 1028 w 1028"/>
              <a:gd name="T15" fmla="*/ 420 h 420"/>
              <a:gd name="T16" fmla="*/ 1028 w 1028"/>
              <a:gd name="T17" fmla="*/ 0 h 42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0000 w 11634"/>
              <a:gd name="connsiteY7" fmla="*/ 10000 h 10000"/>
              <a:gd name="connsiteX8" fmla="*/ 11634 w 11634"/>
              <a:gd name="connsiteY8" fmla="*/ 0 h 10000"/>
              <a:gd name="connsiteX0" fmla="*/ 11634 w 11634"/>
              <a:gd name="connsiteY0" fmla="*/ 0 h 10000"/>
              <a:gd name="connsiteX1" fmla="*/ 1148 w 11634"/>
              <a:gd name="connsiteY1" fmla="*/ 0 h 10000"/>
              <a:gd name="connsiteX2" fmla="*/ 700 w 11634"/>
              <a:gd name="connsiteY2" fmla="*/ 0 h 10000"/>
              <a:gd name="connsiteX3" fmla="*/ 0 w 11634"/>
              <a:gd name="connsiteY3" fmla="*/ 1238 h 10000"/>
              <a:gd name="connsiteX4" fmla="*/ 0 w 11634"/>
              <a:gd name="connsiteY4" fmla="*/ 2357 h 10000"/>
              <a:gd name="connsiteX5" fmla="*/ 496 w 11634"/>
              <a:gd name="connsiteY5" fmla="*/ 2357 h 10000"/>
              <a:gd name="connsiteX6" fmla="*/ 496 w 11634"/>
              <a:gd name="connsiteY6" fmla="*/ 10000 h 10000"/>
              <a:gd name="connsiteX7" fmla="*/ 11634 w 11634"/>
              <a:gd name="connsiteY7" fmla="*/ 9929 h 10000"/>
              <a:gd name="connsiteX8" fmla="*/ 11634 w 11634"/>
              <a:gd name="connsiteY8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634" h="10000">
                <a:moveTo>
                  <a:pt x="11634" y="0"/>
                </a:moveTo>
                <a:lnTo>
                  <a:pt x="1148" y="0"/>
                </a:lnTo>
                <a:lnTo>
                  <a:pt x="700" y="0"/>
                </a:lnTo>
                <a:cubicBezTo>
                  <a:pt x="603" y="667"/>
                  <a:pt x="486" y="1238"/>
                  <a:pt x="0" y="1238"/>
                </a:cubicBezTo>
                <a:lnTo>
                  <a:pt x="0" y="2357"/>
                </a:lnTo>
                <a:lnTo>
                  <a:pt x="496" y="2357"/>
                </a:lnTo>
                <a:lnTo>
                  <a:pt x="496" y="10000"/>
                </a:lnTo>
                <a:lnTo>
                  <a:pt x="11634" y="9929"/>
                </a:lnTo>
                <a:lnTo>
                  <a:pt x="11634" y="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21">
            <a:extLst>
              <a:ext uri="{FF2B5EF4-FFF2-40B4-BE49-F238E27FC236}">
                <a16:creationId xmlns:a16="http://schemas.microsoft.com/office/drawing/2014/main" id="{CBD8AFBB-C3DF-4500-A4D9-06FC7EB2E227}"/>
              </a:ext>
            </a:extLst>
          </p:cNvPr>
          <p:cNvSpPr>
            <a:spLocks noChangeAspect="1"/>
          </p:cNvSpPr>
          <p:nvPr/>
        </p:nvSpPr>
        <p:spPr bwMode="gray">
          <a:xfrm>
            <a:off x="260565" y="3361903"/>
            <a:ext cx="1383824" cy="472907"/>
          </a:xfrm>
          <a:custGeom>
            <a:avLst/>
            <a:gdLst>
              <a:gd name="T0" fmla="*/ 472 w 2849"/>
              <a:gd name="T1" fmla="*/ 0 h 999"/>
              <a:gd name="T2" fmla="*/ 472 w 2849"/>
              <a:gd name="T3" fmla="*/ 0 h 999"/>
              <a:gd name="T4" fmla="*/ 0 w 2849"/>
              <a:gd name="T5" fmla="*/ 0 h 999"/>
              <a:gd name="T6" fmla="*/ 0 w 2849"/>
              <a:gd name="T7" fmla="*/ 141 h 999"/>
              <a:gd name="T8" fmla="*/ 170 w 2849"/>
              <a:gd name="T9" fmla="*/ 141 h 999"/>
              <a:gd name="T10" fmla="*/ 314 w 2849"/>
              <a:gd name="T11" fmla="*/ 141 h 999"/>
              <a:gd name="T12" fmla="*/ 170 w 2849"/>
              <a:gd name="T13" fmla="*/ 678 h 999"/>
              <a:gd name="T14" fmla="*/ 85 w 2849"/>
              <a:gd name="T15" fmla="*/ 999 h 999"/>
              <a:gd name="T16" fmla="*/ 170 w 2849"/>
              <a:gd name="T17" fmla="*/ 999 h 999"/>
              <a:gd name="T18" fmla="*/ 170 w 2849"/>
              <a:gd name="T19" fmla="*/ 999 h 999"/>
              <a:gd name="T20" fmla="*/ 2849 w 2849"/>
              <a:gd name="T21" fmla="*/ 999 h 999"/>
              <a:gd name="T22" fmla="*/ 2849 w 2849"/>
              <a:gd name="T23" fmla="*/ 0 h 999"/>
              <a:gd name="T24" fmla="*/ 472 w 2849"/>
              <a:gd name="T25" fmla="*/ 0 h 999"/>
              <a:gd name="connsiteX0" fmla="*/ 1657 w 10000"/>
              <a:gd name="connsiteY0" fmla="*/ 0 h 10000"/>
              <a:gd name="connsiteX1" fmla="*/ 1657 w 10000"/>
              <a:gd name="connsiteY1" fmla="*/ 0 h 10000"/>
              <a:gd name="connsiteX2" fmla="*/ 0 w 10000"/>
              <a:gd name="connsiteY2" fmla="*/ 0 h 10000"/>
              <a:gd name="connsiteX3" fmla="*/ 0 w 10000"/>
              <a:gd name="connsiteY3" fmla="*/ 1411 h 10000"/>
              <a:gd name="connsiteX4" fmla="*/ 597 w 10000"/>
              <a:gd name="connsiteY4" fmla="*/ 1411 h 10000"/>
              <a:gd name="connsiteX5" fmla="*/ 1102 w 10000"/>
              <a:gd name="connsiteY5" fmla="*/ 1411 h 10000"/>
              <a:gd name="connsiteX6" fmla="*/ 597 w 10000"/>
              <a:gd name="connsiteY6" fmla="*/ 6787 h 10000"/>
              <a:gd name="connsiteX7" fmla="*/ 298 w 10000"/>
              <a:gd name="connsiteY7" fmla="*/ 10000 h 10000"/>
              <a:gd name="connsiteX8" fmla="*/ 597 w 10000"/>
              <a:gd name="connsiteY8" fmla="*/ 10000 h 10000"/>
              <a:gd name="connsiteX9" fmla="*/ 597 w 10000"/>
              <a:gd name="connsiteY9" fmla="*/ 10000 h 10000"/>
              <a:gd name="connsiteX10" fmla="*/ 10000 w 10000"/>
              <a:gd name="connsiteY10" fmla="*/ 10000 h 10000"/>
              <a:gd name="connsiteX11" fmla="*/ 6255 w 10000"/>
              <a:gd name="connsiteY11" fmla="*/ 0 h 10000"/>
              <a:gd name="connsiteX12" fmla="*/ 1657 w 10000"/>
              <a:gd name="connsiteY12" fmla="*/ 0 h 10000"/>
              <a:gd name="connsiteX0" fmla="*/ 1657 w 6255"/>
              <a:gd name="connsiteY0" fmla="*/ 0 h 10000"/>
              <a:gd name="connsiteX1" fmla="*/ 1657 w 6255"/>
              <a:gd name="connsiteY1" fmla="*/ 0 h 10000"/>
              <a:gd name="connsiteX2" fmla="*/ 0 w 6255"/>
              <a:gd name="connsiteY2" fmla="*/ 0 h 10000"/>
              <a:gd name="connsiteX3" fmla="*/ 0 w 6255"/>
              <a:gd name="connsiteY3" fmla="*/ 1411 h 10000"/>
              <a:gd name="connsiteX4" fmla="*/ 597 w 6255"/>
              <a:gd name="connsiteY4" fmla="*/ 1411 h 10000"/>
              <a:gd name="connsiteX5" fmla="*/ 1102 w 6255"/>
              <a:gd name="connsiteY5" fmla="*/ 1411 h 10000"/>
              <a:gd name="connsiteX6" fmla="*/ 597 w 6255"/>
              <a:gd name="connsiteY6" fmla="*/ 6787 h 10000"/>
              <a:gd name="connsiteX7" fmla="*/ 298 w 6255"/>
              <a:gd name="connsiteY7" fmla="*/ 10000 h 10000"/>
              <a:gd name="connsiteX8" fmla="*/ 597 w 6255"/>
              <a:gd name="connsiteY8" fmla="*/ 10000 h 10000"/>
              <a:gd name="connsiteX9" fmla="*/ 597 w 6255"/>
              <a:gd name="connsiteY9" fmla="*/ 10000 h 10000"/>
              <a:gd name="connsiteX10" fmla="*/ 6253 w 6255"/>
              <a:gd name="connsiteY10" fmla="*/ 9928 h 10000"/>
              <a:gd name="connsiteX11" fmla="*/ 6255 w 6255"/>
              <a:gd name="connsiteY11" fmla="*/ 0 h 10000"/>
              <a:gd name="connsiteX12" fmla="*/ 1657 w 6255"/>
              <a:gd name="connsiteY12" fmla="*/ 0 h 10000"/>
              <a:gd name="connsiteX0" fmla="*/ 2649 w 10000"/>
              <a:gd name="connsiteY0" fmla="*/ 0 h 10000"/>
              <a:gd name="connsiteX1" fmla="*/ 2649 w 10000"/>
              <a:gd name="connsiteY1" fmla="*/ 0 h 10000"/>
              <a:gd name="connsiteX2" fmla="*/ 0 w 10000"/>
              <a:gd name="connsiteY2" fmla="*/ 0 h 10000"/>
              <a:gd name="connsiteX3" fmla="*/ 0 w 10000"/>
              <a:gd name="connsiteY3" fmla="*/ 1411 h 10000"/>
              <a:gd name="connsiteX4" fmla="*/ 954 w 10000"/>
              <a:gd name="connsiteY4" fmla="*/ 1411 h 10000"/>
              <a:gd name="connsiteX5" fmla="*/ 1762 w 10000"/>
              <a:gd name="connsiteY5" fmla="*/ 1411 h 10000"/>
              <a:gd name="connsiteX6" fmla="*/ 954 w 10000"/>
              <a:gd name="connsiteY6" fmla="*/ 6787 h 10000"/>
              <a:gd name="connsiteX7" fmla="*/ 476 w 10000"/>
              <a:gd name="connsiteY7" fmla="*/ 10000 h 10000"/>
              <a:gd name="connsiteX8" fmla="*/ 954 w 10000"/>
              <a:gd name="connsiteY8" fmla="*/ 10000 h 10000"/>
              <a:gd name="connsiteX9" fmla="*/ 954 w 10000"/>
              <a:gd name="connsiteY9" fmla="*/ 10000 h 10000"/>
              <a:gd name="connsiteX10" fmla="*/ 9997 w 10000"/>
              <a:gd name="connsiteY10" fmla="*/ 9928 h 10000"/>
              <a:gd name="connsiteX11" fmla="*/ 10000 w 10000"/>
              <a:gd name="connsiteY11" fmla="*/ 0 h 10000"/>
              <a:gd name="connsiteX12" fmla="*/ 2649 w 10000"/>
              <a:gd name="connsiteY1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00" h="10000">
                <a:moveTo>
                  <a:pt x="2649" y="0"/>
                </a:moveTo>
                <a:lnTo>
                  <a:pt x="2649" y="0"/>
                </a:lnTo>
                <a:lnTo>
                  <a:pt x="0" y="0"/>
                </a:lnTo>
                <a:lnTo>
                  <a:pt x="0" y="1411"/>
                </a:lnTo>
                <a:lnTo>
                  <a:pt x="954" y="1411"/>
                </a:lnTo>
                <a:lnTo>
                  <a:pt x="1762" y="1411"/>
                </a:lnTo>
                <a:lnTo>
                  <a:pt x="954" y="6787"/>
                </a:lnTo>
                <a:cubicBezTo>
                  <a:pt x="795" y="7858"/>
                  <a:pt x="636" y="8929"/>
                  <a:pt x="476" y="10000"/>
                </a:cubicBezTo>
                <a:lnTo>
                  <a:pt x="954" y="10000"/>
                </a:lnTo>
                <a:lnTo>
                  <a:pt x="954" y="10000"/>
                </a:lnTo>
                <a:lnTo>
                  <a:pt x="9997" y="9928"/>
                </a:lnTo>
                <a:cubicBezTo>
                  <a:pt x="9998" y="6619"/>
                  <a:pt x="9999" y="3309"/>
                  <a:pt x="10000" y="0"/>
                </a:cubicBezTo>
                <a:lnTo>
                  <a:pt x="2649" y="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Freeform 13">
            <a:extLst>
              <a:ext uri="{FF2B5EF4-FFF2-40B4-BE49-F238E27FC236}">
                <a16:creationId xmlns:a16="http://schemas.microsoft.com/office/drawing/2014/main" id="{5427DAED-D388-47B3-BE13-131D78E0F649}"/>
              </a:ext>
            </a:extLst>
          </p:cNvPr>
          <p:cNvSpPr>
            <a:spLocks noChangeAspect="1" noEditPoints="1"/>
          </p:cNvSpPr>
          <p:nvPr/>
        </p:nvSpPr>
        <p:spPr bwMode="gray">
          <a:xfrm>
            <a:off x="254405" y="2820227"/>
            <a:ext cx="1836320" cy="492446"/>
          </a:xfrm>
          <a:custGeom>
            <a:avLst/>
            <a:gdLst>
              <a:gd name="T0" fmla="*/ 187 w 1821"/>
              <a:gd name="T1" fmla="*/ 627 h 627"/>
              <a:gd name="T2" fmla="*/ 1821 w 1821"/>
              <a:gd name="T3" fmla="*/ 627 h 627"/>
              <a:gd name="T4" fmla="*/ 1821 w 1821"/>
              <a:gd name="T5" fmla="*/ 0 h 627"/>
              <a:gd name="T6" fmla="*/ 187 w 1821"/>
              <a:gd name="T7" fmla="*/ 0 h 627"/>
              <a:gd name="T8" fmla="*/ 178 w 1821"/>
              <a:gd name="T9" fmla="*/ 0 h 627"/>
              <a:gd name="T10" fmla="*/ 178 w 1821"/>
              <a:gd name="T11" fmla="*/ 2 h 627"/>
              <a:gd name="T12" fmla="*/ 0 w 1821"/>
              <a:gd name="T13" fmla="*/ 424 h 627"/>
              <a:gd name="T14" fmla="*/ 0 w 1821"/>
              <a:gd name="T15" fmla="*/ 512 h 627"/>
              <a:gd name="T16" fmla="*/ 187 w 1821"/>
              <a:gd name="T17" fmla="*/ 512 h 627"/>
              <a:gd name="T18" fmla="*/ 187 w 1821"/>
              <a:gd name="T19" fmla="*/ 627 h 627"/>
              <a:gd name="T20" fmla="*/ 187 w 1821"/>
              <a:gd name="T21" fmla="*/ 424 h 627"/>
              <a:gd name="T22" fmla="*/ 90 w 1821"/>
              <a:gd name="T23" fmla="*/ 424 h 627"/>
              <a:gd name="T24" fmla="*/ 187 w 1821"/>
              <a:gd name="T25" fmla="*/ 192 h 627"/>
              <a:gd name="T26" fmla="*/ 187 w 1821"/>
              <a:gd name="T27" fmla="*/ 424 h 6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821" h="627">
                <a:moveTo>
                  <a:pt x="187" y="627"/>
                </a:moveTo>
                <a:lnTo>
                  <a:pt x="1821" y="627"/>
                </a:lnTo>
                <a:lnTo>
                  <a:pt x="1821" y="0"/>
                </a:lnTo>
                <a:lnTo>
                  <a:pt x="187" y="0"/>
                </a:lnTo>
                <a:lnTo>
                  <a:pt x="178" y="0"/>
                </a:lnTo>
                <a:lnTo>
                  <a:pt x="178" y="2"/>
                </a:lnTo>
                <a:lnTo>
                  <a:pt x="0" y="424"/>
                </a:lnTo>
                <a:lnTo>
                  <a:pt x="0" y="512"/>
                </a:lnTo>
                <a:lnTo>
                  <a:pt x="187" y="512"/>
                </a:lnTo>
                <a:lnTo>
                  <a:pt x="187" y="627"/>
                </a:lnTo>
                <a:close/>
                <a:moveTo>
                  <a:pt x="187" y="424"/>
                </a:moveTo>
                <a:lnTo>
                  <a:pt x="90" y="424"/>
                </a:lnTo>
                <a:lnTo>
                  <a:pt x="187" y="192"/>
                </a:lnTo>
                <a:lnTo>
                  <a:pt x="187" y="424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Freeform 7">
            <a:extLst>
              <a:ext uri="{FF2B5EF4-FFF2-40B4-BE49-F238E27FC236}">
                <a16:creationId xmlns:a16="http://schemas.microsoft.com/office/drawing/2014/main" id="{988ED3F2-4DBE-4626-89B2-A2DFA0C1C054}"/>
              </a:ext>
            </a:extLst>
          </p:cNvPr>
          <p:cNvSpPr>
            <a:spLocks noChangeAspect="1"/>
          </p:cNvSpPr>
          <p:nvPr/>
        </p:nvSpPr>
        <p:spPr bwMode="gray">
          <a:xfrm>
            <a:off x="301363" y="1251437"/>
            <a:ext cx="1658908" cy="494204"/>
          </a:xfrm>
          <a:custGeom>
            <a:avLst/>
            <a:gdLst>
              <a:gd name="T0" fmla="*/ 1073 w 1073"/>
              <a:gd name="T1" fmla="*/ 0 h 431"/>
              <a:gd name="T2" fmla="*/ 86 w 1073"/>
              <a:gd name="T3" fmla="*/ 0 h 431"/>
              <a:gd name="T4" fmla="*/ 0 w 1073"/>
              <a:gd name="T5" fmla="*/ 106 h 431"/>
              <a:gd name="T6" fmla="*/ 0 w 1073"/>
              <a:gd name="T7" fmla="*/ 129 h 431"/>
              <a:gd name="T8" fmla="*/ 63 w 1073"/>
              <a:gd name="T9" fmla="*/ 129 h 431"/>
              <a:gd name="T10" fmla="*/ 63 w 1073"/>
              <a:gd name="T11" fmla="*/ 101 h 431"/>
              <a:gd name="T12" fmla="*/ 89 w 1073"/>
              <a:gd name="T13" fmla="*/ 60 h 431"/>
              <a:gd name="T14" fmla="*/ 97 w 1073"/>
              <a:gd name="T15" fmla="*/ 60 h 431"/>
              <a:gd name="T16" fmla="*/ 132 w 1073"/>
              <a:gd name="T17" fmla="*/ 108 h 431"/>
              <a:gd name="T18" fmla="*/ 132 w 1073"/>
              <a:gd name="T19" fmla="*/ 132 h 431"/>
              <a:gd name="T20" fmla="*/ 92 w 1073"/>
              <a:gd name="T21" fmla="*/ 176 h 431"/>
              <a:gd name="T22" fmla="*/ 89 w 1073"/>
              <a:gd name="T23" fmla="*/ 176 h 431"/>
              <a:gd name="T24" fmla="*/ 66 w 1073"/>
              <a:gd name="T25" fmla="*/ 176 h 431"/>
              <a:gd name="T26" fmla="*/ 66 w 1073"/>
              <a:gd name="T27" fmla="*/ 237 h 431"/>
              <a:gd name="T28" fmla="*/ 88 w 1073"/>
              <a:gd name="T29" fmla="*/ 237 h 431"/>
              <a:gd name="T30" fmla="*/ 89 w 1073"/>
              <a:gd name="T31" fmla="*/ 237 h 431"/>
              <a:gd name="T32" fmla="*/ 132 w 1073"/>
              <a:gd name="T33" fmla="*/ 290 h 431"/>
              <a:gd name="T34" fmla="*/ 132 w 1073"/>
              <a:gd name="T35" fmla="*/ 324 h 431"/>
              <a:gd name="T36" fmla="*/ 97 w 1073"/>
              <a:gd name="T37" fmla="*/ 371 h 431"/>
              <a:gd name="T38" fmla="*/ 89 w 1073"/>
              <a:gd name="T39" fmla="*/ 371 h 431"/>
              <a:gd name="T40" fmla="*/ 63 w 1073"/>
              <a:gd name="T41" fmla="*/ 330 h 431"/>
              <a:gd name="T42" fmla="*/ 63 w 1073"/>
              <a:gd name="T43" fmla="*/ 290 h 431"/>
              <a:gd name="T44" fmla="*/ 0 w 1073"/>
              <a:gd name="T45" fmla="*/ 290 h 431"/>
              <a:gd name="T46" fmla="*/ 0 w 1073"/>
              <a:gd name="T47" fmla="*/ 326 h 431"/>
              <a:gd name="T48" fmla="*/ 85 w 1073"/>
              <a:gd name="T49" fmla="*/ 431 h 431"/>
              <a:gd name="T50" fmla="*/ 1073 w 1073"/>
              <a:gd name="T51" fmla="*/ 431 h 431"/>
              <a:gd name="T52" fmla="*/ 1073 w 1073"/>
              <a:gd name="T53" fmla="*/ 0 h 431"/>
              <a:gd name="connsiteX0" fmla="*/ 11192 w 11192"/>
              <a:gd name="connsiteY0" fmla="*/ 0 h 10000"/>
              <a:gd name="connsiteX1" fmla="*/ 801 w 11192"/>
              <a:gd name="connsiteY1" fmla="*/ 0 h 10000"/>
              <a:gd name="connsiteX2" fmla="*/ 0 w 11192"/>
              <a:gd name="connsiteY2" fmla="*/ 2459 h 10000"/>
              <a:gd name="connsiteX3" fmla="*/ 0 w 11192"/>
              <a:gd name="connsiteY3" fmla="*/ 2993 h 10000"/>
              <a:gd name="connsiteX4" fmla="*/ 587 w 11192"/>
              <a:gd name="connsiteY4" fmla="*/ 2993 h 10000"/>
              <a:gd name="connsiteX5" fmla="*/ 587 w 11192"/>
              <a:gd name="connsiteY5" fmla="*/ 2343 h 10000"/>
              <a:gd name="connsiteX6" fmla="*/ 829 w 11192"/>
              <a:gd name="connsiteY6" fmla="*/ 1392 h 10000"/>
              <a:gd name="connsiteX7" fmla="*/ 904 w 11192"/>
              <a:gd name="connsiteY7" fmla="*/ 1392 h 10000"/>
              <a:gd name="connsiteX8" fmla="*/ 1230 w 11192"/>
              <a:gd name="connsiteY8" fmla="*/ 2506 h 10000"/>
              <a:gd name="connsiteX9" fmla="*/ 1230 w 11192"/>
              <a:gd name="connsiteY9" fmla="*/ 3063 h 10000"/>
              <a:gd name="connsiteX10" fmla="*/ 857 w 11192"/>
              <a:gd name="connsiteY10" fmla="*/ 4084 h 10000"/>
              <a:gd name="connsiteX11" fmla="*/ 829 w 11192"/>
              <a:gd name="connsiteY11" fmla="*/ 4084 h 10000"/>
              <a:gd name="connsiteX12" fmla="*/ 615 w 11192"/>
              <a:gd name="connsiteY12" fmla="*/ 4084 h 10000"/>
              <a:gd name="connsiteX13" fmla="*/ 615 w 11192"/>
              <a:gd name="connsiteY13" fmla="*/ 5499 h 10000"/>
              <a:gd name="connsiteX14" fmla="*/ 820 w 11192"/>
              <a:gd name="connsiteY14" fmla="*/ 5499 h 10000"/>
              <a:gd name="connsiteX15" fmla="*/ 829 w 11192"/>
              <a:gd name="connsiteY15" fmla="*/ 5499 h 10000"/>
              <a:gd name="connsiteX16" fmla="*/ 1230 w 11192"/>
              <a:gd name="connsiteY16" fmla="*/ 6729 h 10000"/>
              <a:gd name="connsiteX17" fmla="*/ 1230 w 11192"/>
              <a:gd name="connsiteY17" fmla="*/ 7517 h 10000"/>
              <a:gd name="connsiteX18" fmla="*/ 904 w 11192"/>
              <a:gd name="connsiteY18" fmla="*/ 8608 h 10000"/>
              <a:gd name="connsiteX19" fmla="*/ 829 w 11192"/>
              <a:gd name="connsiteY19" fmla="*/ 8608 h 10000"/>
              <a:gd name="connsiteX20" fmla="*/ 587 w 11192"/>
              <a:gd name="connsiteY20" fmla="*/ 7657 h 10000"/>
              <a:gd name="connsiteX21" fmla="*/ 587 w 11192"/>
              <a:gd name="connsiteY21" fmla="*/ 6729 h 10000"/>
              <a:gd name="connsiteX22" fmla="*/ 0 w 11192"/>
              <a:gd name="connsiteY22" fmla="*/ 6729 h 10000"/>
              <a:gd name="connsiteX23" fmla="*/ 0 w 11192"/>
              <a:gd name="connsiteY23" fmla="*/ 7564 h 10000"/>
              <a:gd name="connsiteX24" fmla="*/ 792 w 11192"/>
              <a:gd name="connsiteY24" fmla="*/ 10000 h 10000"/>
              <a:gd name="connsiteX25" fmla="*/ 10000 w 11192"/>
              <a:gd name="connsiteY25" fmla="*/ 10000 h 10000"/>
              <a:gd name="connsiteX26" fmla="*/ 11192 w 11192"/>
              <a:gd name="connsiteY26" fmla="*/ 0 h 10000"/>
              <a:gd name="connsiteX0" fmla="*/ 11192 w 11192"/>
              <a:gd name="connsiteY0" fmla="*/ 0 h 10000"/>
              <a:gd name="connsiteX1" fmla="*/ 801 w 11192"/>
              <a:gd name="connsiteY1" fmla="*/ 0 h 10000"/>
              <a:gd name="connsiteX2" fmla="*/ 0 w 11192"/>
              <a:gd name="connsiteY2" fmla="*/ 2459 h 10000"/>
              <a:gd name="connsiteX3" fmla="*/ 0 w 11192"/>
              <a:gd name="connsiteY3" fmla="*/ 2993 h 10000"/>
              <a:gd name="connsiteX4" fmla="*/ 587 w 11192"/>
              <a:gd name="connsiteY4" fmla="*/ 2993 h 10000"/>
              <a:gd name="connsiteX5" fmla="*/ 587 w 11192"/>
              <a:gd name="connsiteY5" fmla="*/ 2343 h 10000"/>
              <a:gd name="connsiteX6" fmla="*/ 829 w 11192"/>
              <a:gd name="connsiteY6" fmla="*/ 1392 h 10000"/>
              <a:gd name="connsiteX7" fmla="*/ 904 w 11192"/>
              <a:gd name="connsiteY7" fmla="*/ 1392 h 10000"/>
              <a:gd name="connsiteX8" fmla="*/ 1230 w 11192"/>
              <a:gd name="connsiteY8" fmla="*/ 2506 h 10000"/>
              <a:gd name="connsiteX9" fmla="*/ 1230 w 11192"/>
              <a:gd name="connsiteY9" fmla="*/ 3063 h 10000"/>
              <a:gd name="connsiteX10" fmla="*/ 857 w 11192"/>
              <a:gd name="connsiteY10" fmla="*/ 4084 h 10000"/>
              <a:gd name="connsiteX11" fmla="*/ 829 w 11192"/>
              <a:gd name="connsiteY11" fmla="*/ 4084 h 10000"/>
              <a:gd name="connsiteX12" fmla="*/ 615 w 11192"/>
              <a:gd name="connsiteY12" fmla="*/ 4084 h 10000"/>
              <a:gd name="connsiteX13" fmla="*/ 615 w 11192"/>
              <a:gd name="connsiteY13" fmla="*/ 5499 h 10000"/>
              <a:gd name="connsiteX14" fmla="*/ 820 w 11192"/>
              <a:gd name="connsiteY14" fmla="*/ 5499 h 10000"/>
              <a:gd name="connsiteX15" fmla="*/ 829 w 11192"/>
              <a:gd name="connsiteY15" fmla="*/ 5499 h 10000"/>
              <a:gd name="connsiteX16" fmla="*/ 1230 w 11192"/>
              <a:gd name="connsiteY16" fmla="*/ 6729 h 10000"/>
              <a:gd name="connsiteX17" fmla="*/ 1230 w 11192"/>
              <a:gd name="connsiteY17" fmla="*/ 7517 h 10000"/>
              <a:gd name="connsiteX18" fmla="*/ 904 w 11192"/>
              <a:gd name="connsiteY18" fmla="*/ 8608 h 10000"/>
              <a:gd name="connsiteX19" fmla="*/ 829 w 11192"/>
              <a:gd name="connsiteY19" fmla="*/ 8608 h 10000"/>
              <a:gd name="connsiteX20" fmla="*/ 587 w 11192"/>
              <a:gd name="connsiteY20" fmla="*/ 7657 h 10000"/>
              <a:gd name="connsiteX21" fmla="*/ 587 w 11192"/>
              <a:gd name="connsiteY21" fmla="*/ 6729 h 10000"/>
              <a:gd name="connsiteX22" fmla="*/ 0 w 11192"/>
              <a:gd name="connsiteY22" fmla="*/ 6729 h 10000"/>
              <a:gd name="connsiteX23" fmla="*/ 0 w 11192"/>
              <a:gd name="connsiteY23" fmla="*/ 7564 h 10000"/>
              <a:gd name="connsiteX24" fmla="*/ 792 w 11192"/>
              <a:gd name="connsiteY24" fmla="*/ 10000 h 10000"/>
              <a:gd name="connsiteX25" fmla="*/ 11150 w 11192"/>
              <a:gd name="connsiteY25" fmla="*/ 10000 h 10000"/>
              <a:gd name="connsiteX26" fmla="*/ 11192 w 11192"/>
              <a:gd name="connsiteY2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1192" h="10000">
                <a:moveTo>
                  <a:pt x="11192" y="0"/>
                </a:moveTo>
                <a:lnTo>
                  <a:pt x="801" y="0"/>
                </a:lnTo>
                <a:cubicBezTo>
                  <a:pt x="280" y="116"/>
                  <a:pt x="0" y="998"/>
                  <a:pt x="0" y="2459"/>
                </a:cubicBezTo>
                <a:lnTo>
                  <a:pt x="0" y="2993"/>
                </a:lnTo>
                <a:lnTo>
                  <a:pt x="587" y="2993"/>
                </a:lnTo>
                <a:lnTo>
                  <a:pt x="587" y="2343"/>
                </a:lnTo>
                <a:cubicBezTo>
                  <a:pt x="587" y="1740"/>
                  <a:pt x="680" y="1462"/>
                  <a:pt x="829" y="1392"/>
                </a:cubicBezTo>
                <a:lnTo>
                  <a:pt x="904" y="1392"/>
                </a:lnTo>
                <a:cubicBezTo>
                  <a:pt x="1100" y="1392"/>
                  <a:pt x="1230" y="1624"/>
                  <a:pt x="1230" y="2506"/>
                </a:cubicBezTo>
                <a:lnTo>
                  <a:pt x="1230" y="3063"/>
                </a:lnTo>
                <a:cubicBezTo>
                  <a:pt x="1230" y="3828"/>
                  <a:pt x="1090" y="4084"/>
                  <a:pt x="857" y="4084"/>
                </a:cubicBezTo>
                <a:lnTo>
                  <a:pt x="829" y="4084"/>
                </a:lnTo>
                <a:lnTo>
                  <a:pt x="615" y="4084"/>
                </a:lnTo>
                <a:lnTo>
                  <a:pt x="615" y="5499"/>
                </a:lnTo>
                <a:lnTo>
                  <a:pt x="820" y="5499"/>
                </a:lnTo>
                <a:lnTo>
                  <a:pt x="829" y="5499"/>
                </a:lnTo>
                <a:cubicBezTo>
                  <a:pt x="1109" y="5499"/>
                  <a:pt x="1230" y="5847"/>
                  <a:pt x="1230" y="6729"/>
                </a:cubicBezTo>
                <a:lnTo>
                  <a:pt x="1230" y="7517"/>
                </a:lnTo>
                <a:cubicBezTo>
                  <a:pt x="1230" y="8376"/>
                  <a:pt x="1100" y="8608"/>
                  <a:pt x="904" y="8608"/>
                </a:cubicBezTo>
                <a:lnTo>
                  <a:pt x="829" y="8608"/>
                </a:lnTo>
                <a:cubicBezTo>
                  <a:pt x="680" y="8538"/>
                  <a:pt x="587" y="8260"/>
                  <a:pt x="587" y="7657"/>
                </a:cubicBezTo>
                <a:lnTo>
                  <a:pt x="587" y="6729"/>
                </a:lnTo>
                <a:lnTo>
                  <a:pt x="0" y="6729"/>
                </a:lnTo>
                <a:lnTo>
                  <a:pt x="0" y="7564"/>
                </a:lnTo>
                <a:cubicBezTo>
                  <a:pt x="0" y="9002"/>
                  <a:pt x="270" y="9884"/>
                  <a:pt x="792" y="10000"/>
                </a:cubicBezTo>
                <a:lnTo>
                  <a:pt x="11150" y="10000"/>
                </a:lnTo>
                <a:cubicBezTo>
                  <a:pt x="11164" y="6667"/>
                  <a:pt x="11178" y="3333"/>
                  <a:pt x="11192" y="0"/>
                </a:cubicBezTo>
                <a:close/>
              </a:path>
            </a:pathLst>
          </a:custGeom>
          <a:solidFill>
            <a:srgbClr val="219965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82457F-8009-4B2C-80A2-A77F8EBCCCA5}"/>
              </a:ext>
            </a:extLst>
          </p:cNvPr>
          <p:cNvSpPr txBox="1"/>
          <p:nvPr/>
        </p:nvSpPr>
        <p:spPr>
          <a:xfrm>
            <a:off x="625763" y="725710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Area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tematica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397024F3-5BF3-4867-A111-2E012BA1CD4E}"/>
              </a:ext>
            </a:extLst>
          </p:cNvPr>
          <p:cNvSpPr txBox="1"/>
          <p:nvPr/>
        </p:nvSpPr>
        <p:spPr>
          <a:xfrm>
            <a:off x="2272287" y="725710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Risorse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Assegnate [A]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4626069-8BAB-4CBD-B285-785EFAACDE0E}"/>
              </a:ext>
            </a:extLst>
          </p:cNvPr>
          <p:cNvSpPr txBox="1"/>
          <p:nvPr/>
        </p:nvSpPr>
        <p:spPr>
          <a:xfrm>
            <a:off x="4190703" y="711673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Risorse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Impegnate [B]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D9E8092-ACE6-451B-9937-7230B19DCE1B}"/>
              </a:ext>
            </a:extLst>
          </p:cNvPr>
          <p:cNvSpPr txBox="1"/>
          <p:nvPr/>
        </p:nvSpPr>
        <p:spPr>
          <a:xfrm>
            <a:off x="6417172" y="697539"/>
            <a:ext cx="17873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Risorse 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Liquidate [C]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BCE970-E905-4110-87C5-092BCD69EA51}"/>
              </a:ext>
            </a:extLst>
          </p:cNvPr>
          <p:cNvSpPr txBox="1"/>
          <p:nvPr/>
        </p:nvSpPr>
        <p:spPr>
          <a:xfrm>
            <a:off x="5893980" y="982859"/>
            <a:ext cx="5753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[B/A]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DC31AB80-B874-4849-90B3-F2D0BEC76E96}"/>
              </a:ext>
            </a:extLst>
          </p:cNvPr>
          <p:cNvSpPr txBox="1"/>
          <p:nvPr/>
        </p:nvSpPr>
        <p:spPr>
          <a:xfrm>
            <a:off x="8101980" y="975369"/>
            <a:ext cx="514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sz="1200" b="1"/>
            </a:lvl1pPr>
          </a:lstStyle>
          <a:p>
            <a:r>
              <a:rPr lang="it-IT" dirty="0"/>
              <a:t>[C/B]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DF29265-9675-4552-B125-4E943C77ECA0}"/>
              </a:ext>
            </a:extLst>
          </p:cNvPr>
          <p:cNvSpPr txBox="1"/>
          <p:nvPr/>
        </p:nvSpPr>
        <p:spPr>
          <a:xfrm>
            <a:off x="510034" y="1238977"/>
            <a:ext cx="8352000" cy="50400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763B696-0482-47E3-8F02-7B514A7DBA75}"/>
              </a:ext>
            </a:extLst>
          </p:cNvPr>
          <p:cNvGraphicFramePr/>
          <p:nvPr/>
        </p:nvGraphicFramePr>
        <p:xfrm>
          <a:off x="4679287" y="1091351"/>
          <a:ext cx="1100002" cy="621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3" name="TextBox 222">
            <a:extLst>
              <a:ext uri="{FF2B5EF4-FFF2-40B4-BE49-F238E27FC236}">
                <a16:creationId xmlns:a16="http://schemas.microsoft.com/office/drawing/2014/main" id="{65F7D87A-30BB-48DE-A5D8-B37125A3A8E1}"/>
              </a:ext>
            </a:extLst>
          </p:cNvPr>
          <p:cNvSpPr txBox="1"/>
          <p:nvPr/>
        </p:nvSpPr>
        <p:spPr>
          <a:xfrm>
            <a:off x="2488824" y="1384738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52,70 M€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C86DA03-BB73-4D23-8A61-AF1EDF4B1DB9}"/>
              </a:ext>
            </a:extLst>
          </p:cNvPr>
          <p:cNvSpPr txBox="1"/>
          <p:nvPr/>
        </p:nvSpPr>
        <p:spPr>
          <a:xfrm>
            <a:off x="518400" y="1766047"/>
            <a:ext cx="8352000" cy="50400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F36B0945-9E92-4024-94D5-F7574B4937FD}"/>
              </a:ext>
            </a:extLst>
          </p:cNvPr>
          <p:cNvSpPr txBox="1"/>
          <p:nvPr/>
        </p:nvSpPr>
        <p:spPr>
          <a:xfrm>
            <a:off x="2488824" y="1872865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31,55 M€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5DE544E-43C3-4135-9B43-EA5F6BC0C5EE}"/>
              </a:ext>
            </a:extLst>
          </p:cNvPr>
          <p:cNvSpPr txBox="1"/>
          <p:nvPr/>
        </p:nvSpPr>
        <p:spPr>
          <a:xfrm>
            <a:off x="528083" y="2289851"/>
            <a:ext cx="8352000" cy="50400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>
            <a:defPPr>
              <a:defRPr lang="it-IT"/>
            </a:defPPr>
            <a:lvl1pPr>
              <a:defRPr sz="1400" b="1" i="1">
                <a:solidFill>
                  <a:schemeClr val="tx1">
                    <a:alpha val="93000"/>
                  </a:schemeClr>
                </a:solidFill>
                <a:latin typeface="Helvetica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F501B232-86F5-44FB-A31F-EDFC4D672E07}"/>
              </a:ext>
            </a:extLst>
          </p:cNvPr>
          <p:cNvSpPr txBox="1"/>
          <p:nvPr/>
        </p:nvSpPr>
        <p:spPr>
          <a:xfrm>
            <a:off x="2488823" y="2402777"/>
            <a:ext cx="1139747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30,00 M€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96B6DDE-E200-48F4-9E4B-B9A471116831}"/>
              </a:ext>
            </a:extLst>
          </p:cNvPr>
          <p:cNvSpPr txBox="1"/>
          <p:nvPr/>
        </p:nvSpPr>
        <p:spPr>
          <a:xfrm>
            <a:off x="518400" y="2813655"/>
            <a:ext cx="8352000" cy="50400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highlight>
                <a:srgbClr val="FFFF00"/>
              </a:highlight>
              <a:latin typeface="Helvetica" panose="020B0604020202020204" pitchFamily="34" charset="0"/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227FE0FF-A61F-4FB0-9487-4314E955C931}"/>
              </a:ext>
            </a:extLst>
          </p:cNvPr>
          <p:cNvSpPr txBox="1"/>
          <p:nvPr/>
        </p:nvSpPr>
        <p:spPr>
          <a:xfrm>
            <a:off x="2488824" y="2927611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18,15 M€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EBCC97E-304C-49D7-AF03-FC246B3F2CFA}"/>
              </a:ext>
            </a:extLst>
          </p:cNvPr>
          <p:cNvSpPr txBox="1"/>
          <p:nvPr/>
        </p:nvSpPr>
        <p:spPr>
          <a:xfrm>
            <a:off x="518400" y="3337459"/>
            <a:ext cx="8352000" cy="504000"/>
          </a:xfrm>
          <a:prstGeom prst="round2DiagRect">
            <a:avLst/>
          </a:prstGeom>
          <a:solidFill>
            <a:srgbClr val="BCE0D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endParaRPr lang="it-IT" sz="1400" b="1" i="1" dirty="0">
              <a:solidFill>
                <a:schemeClr val="tx1">
                  <a:alpha val="93000"/>
                </a:schemeClr>
              </a:solidFill>
              <a:latin typeface="Helvetica" panose="020B0604020202020204" pitchFamily="34" charset="0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DCD7A2D-F4FD-43B9-B074-EC353A533D65}"/>
              </a:ext>
            </a:extLst>
          </p:cNvPr>
          <p:cNvSpPr txBox="1"/>
          <p:nvPr/>
        </p:nvSpPr>
        <p:spPr>
          <a:xfrm>
            <a:off x="2488824" y="3455495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10,00M€</a:t>
            </a:r>
          </a:p>
        </p:txBody>
      </p:sp>
      <p:sp>
        <p:nvSpPr>
          <p:cNvPr id="147" name="Shape 1350">
            <a:extLst>
              <a:ext uri="{FF2B5EF4-FFF2-40B4-BE49-F238E27FC236}">
                <a16:creationId xmlns:a16="http://schemas.microsoft.com/office/drawing/2014/main" id="{E058D556-54C7-4BB8-9306-98F492C2C7D4}"/>
              </a:ext>
            </a:extLst>
          </p:cNvPr>
          <p:cNvSpPr>
            <a:spLocks noChangeAspect="1"/>
          </p:cNvSpPr>
          <p:nvPr/>
        </p:nvSpPr>
        <p:spPr>
          <a:xfrm>
            <a:off x="5930023" y="3396610"/>
            <a:ext cx="503312" cy="39752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E4CD6E1E-0463-4CFB-8C7C-98DDA871EFC1}"/>
              </a:ext>
            </a:extLst>
          </p:cNvPr>
          <p:cNvSpPr txBox="1"/>
          <p:nvPr/>
        </p:nvSpPr>
        <p:spPr>
          <a:xfrm>
            <a:off x="4446156" y="1384738"/>
            <a:ext cx="1134587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52,70 M€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5E7D5002-8E8A-443A-92D6-28A7810E3E14}"/>
              </a:ext>
            </a:extLst>
          </p:cNvPr>
          <p:cNvSpPr txBox="1"/>
          <p:nvPr/>
        </p:nvSpPr>
        <p:spPr>
          <a:xfrm>
            <a:off x="4446156" y="1872865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25,55M€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090CD30-3075-4A00-B794-C3487E88B93E}"/>
              </a:ext>
            </a:extLst>
          </p:cNvPr>
          <p:cNvSpPr txBox="1"/>
          <p:nvPr/>
        </p:nvSpPr>
        <p:spPr>
          <a:xfrm>
            <a:off x="4446156" y="2406459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30,00 M€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5429A39C-B668-4B22-BA54-4003302FCC94}"/>
              </a:ext>
            </a:extLst>
          </p:cNvPr>
          <p:cNvSpPr txBox="1"/>
          <p:nvPr/>
        </p:nvSpPr>
        <p:spPr>
          <a:xfrm>
            <a:off x="4446156" y="2927611"/>
            <a:ext cx="1162164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18,15 M€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151F0848-4D86-4B34-B709-C53C56CFEF35}"/>
              </a:ext>
            </a:extLst>
          </p:cNvPr>
          <p:cNvSpPr txBox="1"/>
          <p:nvPr/>
        </p:nvSpPr>
        <p:spPr>
          <a:xfrm>
            <a:off x="4446156" y="3455495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10,00 M€</a:t>
            </a:r>
          </a:p>
        </p:txBody>
      </p:sp>
      <p:sp>
        <p:nvSpPr>
          <p:cNvPr id="183" name="Shape 1350">
            <a:extLst>
              <a:ext uri="{FF2B5EF4-FFF2-40B4-BE49-F238E27FC236}">
                <a16:creationId xmlns:a16="http://schemas.microsoft.com/office/drawing/2014/main" id="{539359A4-D22B-4563-90F7-BD47B3C685E7}"/>
              </a:ext>
            </a:extLst>
          </p:cNvPr>
          <p:cNvSpPr>
            <a:spLocks noChangeAspect="1"/>
          </p:cNvSpPr>
          <p:nvPr/>
        </p:nvSpPr>
        <p:spPr>
          <a:xfrm rot="13795263">
            <a:off x="8256113" y="1234378"/>
            <a:ext cx="411986" cy="48564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79018677-E573-4DD3-A73A-53CDBB58623C}"/>
              </a:ext>
            </a:extLst>
          </p:cNvPr>
          <p:cNvSpPr txBox="1"/>
          <p:nvPr/>
        </p:nvSpPr>
        <p:spPr>
          <a:xfrm>
            <a:off x="6728638" y="1354345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39,70 M€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10A4131F-D33F-460C-ABE4-1D14FE3165D4}"/>
              </a:ext>
            </a:extLst>
          </p:cNvPr>
          <p:cNvSpPr txBox="1"/>
          <p:nvPr/>
        </p:nvSpPr>
        <p:spPr>
          <a:xfrm>
            <a:off x="6728638" y="1880804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24,74 M€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3C45318B-DFDC-4E6C-86F1-499DD5695FE9}"/>
              </a:ext>
            </a:extLst>
          </p:cNvPr>
          <p:cNvSpPr txBox="1"/>
          <p:nvPr/>
        </p:nvSpPr>
        <p:spPr>
          <a:xfrm>
            <a:off x="6728638" y="2410221"/>
            <a:ext cx="1158062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30,00 M€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1F90094E-B667-45FD-BD6E-96D6A86EFE91}"/>
              </a:ext>
            </a:extLst>
          </p:cNvPr>
          <p:cNvSpPr txBox="1"/>
          <p:nvPr/>
        </p:nvSpPr>
        <p:spPr>
          <a:xfrm>
            <a:off x="6728638" y="2928206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2,05 M€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204BCA95-20FF-4AB4-9D04-CD7192F5E28B}"/>
              </a:ext>
            </a:extLst>
          </p:cNvPr>
          <p:cNvSpPr txBox="1"/>
          <p:nvPr/>
        </p:nvSpPr>
        <p:spPr>
          <a:xfrm>
            <a:off x="6728638" y="3456872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dirty="0">
                <a:latin typeface="Helvetica" panose="020B0604020202020204" pitchFamily="34" charset="0"/>
              </a:rPr>
              <a:t>10,00 M€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D8ECC743-FC09-4823-9823-32A670800658}"/>
              </a:ext>
            </a:extLst>
          </p:cNvPr>
          <p:cNvSpPr txBox="1"/>
          <p:nvPr/>
        </p:nvSpPr>
        <p:spPr>
          <a:xfrm>
            <a:off x="1172565" y="4035233"/>
            <a:ext cx="118800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TOTALE</a:t>
            </a: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735B9E28-7B27-4990-BF4D-FBD936BCFDF4}"/>
              </a:ext>
            </a:extLst>
          </p:cNvPr>
          <p:cNvSpPr txBox="1"/>
          <p:nvPr/>
        </p:nvSpPr>
        <p:spPr>
          <a:xfrm>
            <a:off x="2547017" y="4035233"/>
            <a:ext cx="1019143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142,40 M€</a:t>
            </a: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BB9714D4-034B-4AFC-A7BE-7E128261A3F3}"/>
              </a:ext>
            </a:extLst>
          </p:cNvPr>
          <p:cNvSpPr txBox="1"/>
          <p:nvPr/>
        </p:nvSpPr>
        <p:spPr>
          <a:xfrm>
            <a:off x="6701524" y="4035233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106,49M</a:t>
            </a:r>
            <a:r>
              <a:rPr lang="it-IT" sz="1200" dirty="0">
                <a:latin typeface="Helvetica" panose="020B0604020202020204" pitchFamily="34" charset="0"/>
              </a:rPr>
              <a:t>€</a:t>
            </a: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B4905919-179D-433E-BF84-EEC05A170AA3}"/>
              </a:ext>
            </a:extLst>
          </p:cNvPr>
          <p:cNvSpPr txBox="1"/>
          <p:nvPr/>
        </p:nvSpPr>
        <p:spPr>
          <a:xfrm>
            <a:off x="4558633" y="4025558"/>
            <a:ext cx="965868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136,40 M€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85E06FF0-A5C4-4656-B8D4-F66A367CB78E}"/>
              </a:ext>
            </a:extLst>
          </p:cNvPr>
          <p:cNvSpPr txBox="1"/>
          <p:nvPr/>
        </p:nvSpPr>
        <p:spPr>
          <a:xfrm>
            <a:off x="1231654" y="1279023"/>
            <a:ext cx="1135380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Competitività imprese</a:t>
            </a:r>
          </a:p>
        </p:txBody>
      </p:sp>
      <p:sp>
        <p:nvSpPr>
          <p:cNvPr id="145" name="Freeform 17">
            <a:extLst>
              <a:ext uri="{FF2B5EF4-FFF2-40B4-BE49-F238E27FC236}">
                <a16:creationId xmlns:a16="http://schemas.microsoft.com/office/drawing/2014/main" id="{452E9E62-CA58-4511-A008-05BF4538B283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690" y="1256280"/>
            <a:ext cx="532132" cy="464389"/>
          </a:xfrm>
          <a:custGeom>
            <a:avLst/>
            <a:gdLst>
              <a:gd name="T0" fmla="*/ 261 w 319"/>
              <a:gd name="T1" fmla="*/ 0 h 288"/>
              <a:gd name="T2" fmla="*/ 165 w 319"/>
              <a:gd name="T3" fmla="*/ 48 h 288"/>
              <a:gd name="T4" fmla="*/ 56 w 319"/>
              <a:gd name="T5" fmla="*/ 48 h 288"/>
              <a:gd name="T6" fmla="*/ 152 w 319"/>
              <a:gd name="T7" fmla="*/ 0 h 288"/>
              <a:gd name="T8" fmla="*/ 56 w 319"/>
              <a:gd name="T9" fmla="*/ 48 h 288"/>
              <a:gd name="T10" fmla="*/ 319 w 319"/>
              <a:gd name="T11" fmla="*/ 288 h 288"/>
              <a:gd name="T12" fmla="*/ 0 w 319"/>
              <a:gd name="T13" fmla="*/ 260 h 288"/>
              <a:gd name="T14" fmla="*/ 9 w 319"/>
              <a:gd name="T15" fmla="*/ 183 h 288"/>
              <a:gd name="T16" fmla="*/ 35 w 319"/>
              <a:gd name="T17" fmla="*/ 71 h 288"/>
              <a:gd name="T18" fmla="*/ 31 w 319"/>
              <a:gd name="T19" fmla="*/ 56 h 288"/>
              <a:gd name="T20" fmla="*/ 89 w 319"/>
              <a:gd name="T21" fmla="*/ 71 h 288"/>
              <a:gd name="T22" fmla="*/ 95 w 319"/>
              <a:gd name="T23" fmla="*/ 183 h 288"/>
              <a:gd name="T24" fmla="*/ 143 w 319"/>
              <a:gd name="T25" fmla="*/ 71 h 288"/>
              <a:gd name="T26" fmla="*/ 140 w 319"/>
              <a:gd name="T27" fmla="*/ 56 h 288"/>
              <a:gd name="T28" fmla="*/ 198 w 319"/>
              <a:gd name="T29" fmla="*/ 71 h 288"/>
              <a:gd name="T30" fmla="*/ 202 w 319"/>
              <a:gd name="T31" fmla="*/ 183 h 288"/>
              <a:gd name="T32" fmla="*/ 311 w 319"/>
              <a:gd name="T33" fmla="*/ 260 h 288"/>
              <a:gd name="T34" fmla="*/ 46 w 319"/>
              <a:gd name="T35" fmla="*/ 203 h 288"/>
              <a:gd name="T36" fmla="*/ 31 w 319"/>
              <a:gd name="T37" fmla="*/ 225 h 288"/>
              <a:gd name="T38" fmla="*/ 46 w 319"/>
              <a:gd name="T39" fmla="*/ 203 h 288"/>
              <a:gd name="T40" fmla="*/ 64 w 319"/>
              <a:gd name="T41" fmla="*/ 203 h 288"/>
              <a:gd name="T42" fmla="*/ 80 w 319"/>
              <a:gd name="T43" fmla="*/ 225 h 288"/>
              <a:gd name="T44" fmla="*/ 114 w 319"/>
              <a:gd name="T45" fmla="*/ 203 h 288"/>
              <a:gd name="T46" fmla="*/ 99 w 319"/>
              <a:gd name="T47" fmla="*/ 225 h 288"/>
              <a:gd name="T48" fmla="*/ 114 w 319"/>
              <a:gd name="T49" fmla="*/ 203 h 288"/>
              <a:gd name="T50" fmla="*/ 132 w 319"/>
              <a:gd name="T51" fmla="*/ 203 h 288"/>
              <a:gd name="T52" fmla="*/ 147 w 319"/>
              <a:gd name="T53" fmla="*/ 225 h 288"/>
              <a:gd name="T54" fmla="*/ 182 w 319"/>
              <a:gd name="T55" fmla="*/ 203 h 288"/>
              <a:gd name="T56" fmla="*/ 167 w 319"/>
              <a:gd name="T57" fmla="*/ 225 h 288"/>
              <a:gd name="T58" fmla="*/ 182 w 319"/>
              <a:gd name="T59" fmla="*/ 203 h 288"/>
              <a:gd name="T60" fmla="*/ 202 w 319"/>
              <a:gd name="T61" fmla="*/ 203 h 288"/>
              <a:gd name="T62" fmla="*/ 218 w 319"/>
              <a:gd name="T63" fmla="*/ 225 h 288"/>
              <a:gd name="T64" fmla="*/ 252 w 319"/>
              <a:gd name="T65" fmla="*/ 203 h 288"/>
              <a:gd name="T66" fmla="*/ 236 w 319"/>
              <a:gd name="T67" fmla="*/ 225 h 288"/>
              <a:gd name="T68" fmla="*/ 252 w 319"/>
              <a:gd name="T69" fmla="*/ 203 h 288"/>
              <a:gd name="T70" fmla="*/ 272 w 319"/>
              <a:gd name="T71" fmla="*/ 203 h 288"/>
              <a:gd name="T72" fmla="*/ 288 w 319"/>
              <a:gd name="T73" fmla="*/ 225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319" h="288">
                <a:moveTo>
                  <a:pt x="207" y="15"/>
                </a:moveTo>
                <a:cubicBezTo>
                  <a:pt x="223" y="15"/>
                  <a:pt x="242" y="18"/>
                  <a:pt x="261" y="0"/>
                </a:cubicBezTo>
                <a:cubicBezTo>
                  <a:pt x="258" y="9"/>
                  <a:pt x="243" y="39"/>
                  <a:pt x="205" y="36"/>
                </a:cubicBezTo>
                <a:cubicBezTo>
                  <a:pt x="199" y="34"/>
                  <a:pt x="174" y="30"/>
                  <a:pt x="165" y="48"/>
                </a:cubicBezTo>
                <a:cubicBezTo>
                  <a:pt x="161" y="56"/>
                  <a:pt x="165" y="14"/>
                  <a:pt x="207" y="15"/>
                </a:cubicBezTo>
                <a:close/>
                <a:moveTo>
                  <a:pt x="56" y="48"/>
                </a:moveTo>
                <a:cubicBezTo>
                  <a:pt x="65" y="30"/>
                  <a:pt x="91" y="34"/>
                  <a:pt x="96" y="36"/>
                </a:cubicBezTo>
                <a:cubicBezTo>
                  <a:pt x="135" y="39"/>
                  <a:pt x="150" y="9"/>
                  <a:pt x="152" y="0"/>
                </a:cubicBezTo>
                <a:cubicBezTo>
                  <a:pt x="134" y="18"/>
                  <a:pt x="114" y="15"/>
                  <a:pt x="99" y="15"/>
                </a:cubicBezTo>
                <a:cubicBezTo>
                  <a:pt x="57" y="14"/>
                  <a:pt x="52" y="56"/>
                  <a:pt x="56" y="48"/>
                </a:cubicBezTo>
                <a:close/>
                <a:moveTo>
                  <a:pt x="319" y="260"/>
                </a:moveTo>
                <a:cubicBezTo>
                  <a:pt x="319" y="288"/>
                  <a:pt x="319" y="288"/>
                  <a:pt x="319" y="288"/>
                </a:cubicBezTo>
                <a:cubicBezTo>
                  <a:pt x="0" y="288"/>
                  <a:pt x="0" y="288"/>
                  <a:pt x="0" y="288"/>
                </a:cubicBezTo>
                <a:cubicBezTo>
                  <a:pt x="0" y="260"/>
                  <a:pt x="0" y="260"/>
                  <a:pt x="0" y="260"/>
                </a:cubicBezTo>
                <a:cubicBezTo>
                  <a:pt x="9" y="260"/>
                  <a:pt x="9" y="260"/>
                  <a:pt x="9" y="260"/>
                </a:cubicBezTo>
                <a:cubicBezTo>
                  <a:pt x="9" y="183"/>
                  <a:pt x="9" y="183"/>
                  <a:pt x="9" y="183"/>
                </a:cubicBezTo>
                <a:cubicBezTo>
                  <a:pt x="25" y="183"/>
                  <a:pt x="25" y="183"/>
                  <a:pt x="25" y="183"/>
                </a:cubicBezTo>
                <a:cubicBezTo>
                  <a:pt x="35" y="71"/>
                  <a:pt x="35" y="71"/>
                  <a:pt x="35" y="71"/>
                </a:cubicBezTo>
                <a:cubicBezTo>
                  <a:pt x="31" y="71"/>
                  <a:pt x="31" y="71"/>
                  <a:pt x="31" y="71"/>
                </a:cubicBezTo>
                <a:cubicBezTo>
                  <a:pt x="31" y="56"/>
                  <a:pt x="31" y="56"/>
                  <a:pt x="31" y="56"/>
                </a:cubicBezTo>
                <a:cubicBezTo>
                  <a:pt x="89" y="56"/>
                  <a:pt x="89" y="56"/>
                  <a:pt x="89" y="56"/>
                </a:cubicBezTo>
                <a:cubicBezTo>
                  <a:pt x="89" y="71"/>
                  <a:pt x="89" y="71"/>
                  <a:pt x="89" y="71"/>
                </a:cubicBezTo>
                <a:cubicBezTo>
                  <a:pt x="86" y="71"/>
                  <a:pt x="86" y="71"/>
                  <a:pt x="86" y="71"/>
                </a:cubicBezTo>
                <a:cubicBezTo>
                  <a:pt x="95" y="183"/>
                  <a:pt x="95" y="183"/>
                  <a:pt x="95" y="183"/>
                </a:cubicBezTo>
                <a:cubicBezTo>
                  <a:pt x="132" y="183"/>
                  <a:pt x="132" y="183"/>
                  <a:pt x="132" y="183"/>
                </a:cubicBezTo>
                <a:cubicBezTo>
                  <a:pt x="143" y="71"/>
                  <a:pt x="143" y="71"/>
                  <a:pt x="143" y="71"/>
                </a:cubicBezTo>
                <a:cubicBezTo>
                  <a:pt x="140" y="71"/>
                  <a:pt x="140" y="71"/>
                  <a:pt x="140" y="71"/>
                </a:cubicBezTo>
                <a:cubicBezTo>
                  <a:pt x="140" y="56"/>
                  <a:pt x="140" y="56"/>
                  <a:pt x="140" y="56"/>
                </a:cubicBezTo>
                <a:cubicBezTo>
                  <a:pt x="198" y="56"/>
                  <a:pt x="198" y="56"/>
                  <a:pt x="198" y="56"/>
                </a:cubicBezTo>
                <a:cubicBezTo>
                  <a:pt x="198" y="71"/>
                  <a:pt x="198" y="71"/>
                  <a:pt x="198" y="71"/>
                </a:cubicBezTo>
                <a:cubicBezTo>
                  <a:pt x="193" y="71"/>
                  <a:pt x="193" y="71"/>
                  <a:pt x="193" y="71"/>
                </a:cubicBezTo>
                <a:cubicBezTo>
                  <a:pt x="202" y="183"/>
                  <a:pt x="202" y="183"/>
                  <a:pt x="202" y="183"/>
                </a:cubicBezTo>
                <a:cubicBezTo>
                  <a:pt x="311" y="183"/>
                  <a:pt x="311" y="183"/>
                  <a:pt x="311" y="183"/>
                </a:cubicBezTo>
                <a:cubicBezTo>
                  <a:pt x="311" y="260"/>
                  <a:pt x="311" y="260"/>
                  <a:pt x="311" y="260"/>
                </a:cubicBezTo>
                <a:lnTo>
                  <a:pt x="319" y="260"/>
                </a:lnTo>
                <a:close/>
                <a:moveTo>
                  <a:pt x="46" y="203"/>
                </a:moveTo>
                <a:cubicBezTo>
                  <a:pt x="31" y="203"/>
                  <a:pt x="31" y="203"/>
                  <a:pt x="31" y="203"/>
                </a:cubicBezTo>
                <a:cubicBezTo>
                  <a:pt x="31" y="225"/>
                  <a:pt x="31" y="225"/>
                  <a:pt x="31" y="225"/>
                </a:cubicBezTo>
                <a:cubicBezTo>
                  <a:pt x="46" y="225"/>
                  <a:pt x="46" y="225"/>
                  <a:pt x="46" y="225"/>
                </a:cubicBezTo>
                <a:lnTo>
                  <a:pt x="46" y="203"/>
                </a:lnTo>
                <a:close/>
                <a:moveTo>
                  <a:pt x="80" y="203"/>
                </a:moveTo>
                <a:cubicBezTo>
                  <a:pt x="64" y="203"/>
                  <a:pt x="64" y="203"/>
                  <a:pt x="64" y="203"/>
                </a:cubicBezTo>
                <a:cubicBezTo>
                  <a:pt x="64" y="225"/>
                  <a:pt x="64" y="225"/>
                  <a:pt x="64" y="225"/>
                </a:cubicBezTo>
                <a:cubicBezTo>
                  <a:pt x="80" y="225"/>
                  <a:pt x="80" y="225"/>
                  <a:pt x="80" y="225"/>
                </a:cubicBezTo>
                <a:lnTo>
                  <a:pt x="80" y="203"/>
                </a:lnTo>
                <a:close/>
                <a:moveTo>
                  <a:pt x="114" y="203"/>
                </a:moveTo>
                <a:cubicBezTo>
                  <a:pt x="99" y="203"/>
                  <a:pt x="99" y="203"/>
                  <a:pt x="99" y="203"/>
                </a:cubicBezTo>
                <a:cubicBezTo>
                  <a:pt x="99" y="225"/>
                  <a:pt x="99" y="225"/>
                  <a:pt x="99" y="225"/>
                </a:cubicBezTo>
                <a:cubicBezTo>
                  <a:pt x="114" y="225"/>
                  <a:pt x="114" y="225"/>
                  <a:pt x="114" y="225"/>
                </a:cubicBezTo>
                <a:lnTo>
                  <a:pt x="114" y="203"/>
                </a:lnTo>
                <a:close/>
                <a:moveTo>
                  <a:pt x="147" y="203"/>
                </a:moveTo>
                <a:cubicBezTo>
                  <a:pt x="132" y="203"/>
                  <a:pt x="132" y="203"/>
                  <a:pt x="132" y="203"/>
                </a:cubicBezTo>
                <a:cubicBezTo>
                  <a:pt x="132" y="225"/>
                  <a:pt x="132" y="225"/>
                  <a:pt x="132" y="225"/>
                </a:cubicBezTo>
                <a:cubicBezTo>
                  <a:pt x="147" y="225"/>
                  <a:pt x="147" y="225"/>
                  <a:pt x="147" y="225"/>
                </a:cubicBezTo>
                <a:lnTo>
                  <a:pt x="147" y="203"/>
                </a:lnTo>
                <a:close/>
                <a:moveTo>
                  <a:pt x="182" y="203"/>
                </a:moveTo>
                <a:cubicBezTo>
                  <a:pt x="167" y="203"/>
                  <a:pt x="167" y="203"/>
                  <a:pt x="167" y="203"/>
                </a:cubicBezTo>
                <a:cubicBezTo>
                  <a:pt x="167" y="225"/>
                  <a:pt x="167" y="225"/>
                  <a:pt x="167" y="225"/>
                </a:cubicBezTo>
                <a:cubicBezTo>
                  <a:pt x="182" y="225"/>
                  <a:pt x="182" y="225"/>
                  <a:pt x="182" y="225"/>
                </a:cubicBezTo>
                <a:lnTo>
                  <a:pt x="182" y="203"/>
                </a:lnTo>
                <a:close/>
                <a:moveTo>
                  <a:pt x="218" y="203"/>
                </a:moveTo>
                <a:cubicBezTo>
                  <a:pt x="202" y="203"/>
                  <a:pt x="202" y="203"/>
                  <a:pt x="202" y="203"/>
                </a:cubicBezTo>
                <a:cubicBezTo>
                  <a:pt x="202" y="225"/>
                  <a:pt x="202" y="225"/>
                  <a:pt x="202" y="225"/>
                </a:cubicBezTo>
                <a:cubicBezTo>
                  <a:pt x="218" y="225"/>
                  <a:pt x="218" y="225"/>
                  <a:pt x="218" y="225"/>
                </a:cubicBezTo>
                <a:lnTo>
                  <a:pt x="218" y="203"/>
                </a:lnTo>
                <a:close/>
                <a:moveTo>
                  <a:pt x="252" y="203"/>
                </a:moveTo>
                <a:cubicBezTo>
                  <a:pt x="236" y="203"/>
                  <a:pt x="236" y="203"/>
                  <a:pt x="236" y="203"/>
                </a:cubicBezTo>
                <a:cubicBezTo>
                  <a:pt x="236" y="225"/>
                  <a:pt x="236" y="225"/>
                  <a:pt x="236" y="225"/>
                </a:cubicBezTo>
                <a:cubicBezTo>
                  <a:pt x="252" y="225"/>
                  <a:pt x="252" y="225"/>
                  <a:pt x="252" y="225"/>
                </a:cubicBezTo>
                <a:lnTo>
                  <a:pt x="252" y="203"/>
                </a:lnTo>
                <a:close/>
                <a:moveTo>
                  <a:pt x="288" y="203"/>
                </a:moveTo>
                <a:cubicBezTo>
                  <a:pt x="272" y="203"/>
                  <a:pt x="272" y="203"/>
                  <a:pt x="272" y="203"/>
                </a:cubicBezTo>
                <a:cubicBezTo>
                  <a:pt x="272" y="225"/>
                  <a:pt x="272" y="225"/>
                  <a:pt x="272" y="225"/>
                </a:cubicBezTo>
                <a:cubicBezTo>
                  <a:pt x="288" y="225"/>
                  <a:pt x="288" y="225"/>
                  <a:pt x="288" y="225"/>
                </a:cubicBezTo>
                <a:lnTo>
                  <a:pt x="288" y="203"/>
                </a:lnTo>
                <a:close/>
              </a:path>
            </a:pathLst>
          </a:custGeom>
          <a:solidFill>
            <a:srgbClr val="219965"/>
          </a:solidFill>
          <a:ln w="14288" cap="flat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>
              <a:latin typeface="+mj-lt"/>
            </a:endParaRPr>
          </a:p>
        </p:txBody>
      </p:sp>
      <p:pic>
        <p:nvPicPr>
          <p:cNvPr id="148" name="Picture 147">
            <a:extLst>
              <a:ext uri="{FF2B5EF4-FFF2-40B4-BE49-F238E27FC236}">
                <a16:creationId xmlns:a16="http://schemas.microsoft.com/office/drawing/2014/main" id="{AFC9E168-4622-493C-A70B-B6EB78508EC3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544294" y="2913069"/>
            <a:ext cx="611849" cy="375848"/>
          </a:xfrm>
          <a:prstGeom prst="rect">
            <a:avLst/>
          </a:prstGeom>
        </p:spPr>
      </p:pic>
      <p:sp>
        <p:nvSpPr>
          <p:cNvPr id="150" name="TextBox 149">
            <a:extLst>
              <a:ext uri="{FF2B5EF4-FFF2-40B4-BE49-F238E27FC236}">
                <a16:creationId xmlns:a16="http://schemas.microsoft.com/office/drawing/2014/main" id="{72A2346D-A549-44F4-9F32-364B4966A431}"/>
              </a:ext>
            </a:extLst>
          </p:cNvPr>
          <p:cNvSpPr txBox="1"/>
          <p:nvPr/>
        </p:nvSpPr>
        <p:spPr>
          <a:xfrm>
            <a:off x="1143801" y="2941009"/>
            <a:ext cx="1135380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Energia</a:t>
            </a:r>
          </a:p>
        </p:txBody>
      </p:sp>
      <p:sp>
        <p:nvSpPr>
          <p:cNvPr id="152" name="Freeform 16">
            <a:extLst>
              <a:ext uri="{FF2B5EF4-FFF2-40B4-BE49-F238E27FC236}">
                <a16:creationId xmlns:a16="http://schemas.microsoft.com/office/drawing/2014/main" id="{82C887D1-1D67-4598-A61B-052C20F30A00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7739" y="3542778"/>
            <a:ext cx="661046" cy="281776"/>
          </a:xfrm>
          <a:custGeom>
            <a:avLst/>
            <a:gdLst>
              <a:gd name="T0" fmla="*/ 647 w 666"/>
              <a:gd name="T1" fmla="*/ 208 h 238"/>
              <a:gd name="T2" fmla="*/ 587 w 666"/>
              <a:gd name="T3" fmla="*/ 208 h 238"/>
              <a:gd name="T4" fmla="*/ 594 w 666"/>
              <a:gd name="T5" fmla="*/ 138 h 238"/>
              <a:gd name="T6" fmla="*/ 561 w 666"/>
              <a:gd name="T7" fmla="*/ 138 h 238"/>
              <a:gd name="T8" fmla="*/ 561 w 666"/>
              <a:gd name="T9" fmla="*/ 100 h 238"/>
              <a:gd name="T10" fmla="*/ 596 w 666"/>
              <a:gd name="T11" fmla="*/ 100 h 238"/>
              <a:gd name="T12" fmla="*/ 596 w 666"/>
              <a:gd name="T13" fmla="*/ 47 h 238"/>
              <a:gd name="T14" fmla="*/ 549 w 666"/>
              <a:gd name="T15" fmla="*/ 0 h 238"/>
              <a:gd name="T16" fmla="*/ 225 w 666"/>
              <a:gd name="T17" fmla="*/ 0 h 238"/>
              <a:gd name="T18" fmla="*/ 150 w 666"/>
              <a:gd name="T19" fmla="*/ 55 h 238"/>
              <a:gd name="T20" fmla="*/ 152 w 666"/>
              <a:gd name="T21" fmla="*/ 55 h 238"/>
              <a:gd name="T22" fmla="*/ 121 w 666"/>
              <a:gd name="T23" fmla="*/ 84 h 238"/>
              <a:gd name="T24" fmla="*/ 117 w 666"/>
              <a:gd name="T25" fmla="*/ 84 h 238"/>
              <a:gd name="T26" fmla="*/ 63 w 666"/>
              <a:gd name="T27" fmla="*/ 137 h 238"/>
              <a:gd name="T28" fmla="*/ 63 w 666"/>
              <a:gd name="T29" fmla="*/ 197 h 238"/>
              <a:gd name="T30" fmla="*/ 63 w 666"/>
              <a:gd name="T31" fmla="*/ 208 h 238"/>
              <a:gd name="T32" fmla="*/ 23 w 666"/>
              <a:gd name="T33" fmla="*/ 208 h 238"/>
              <a:gd name="T34" fmla="*/ 22 w 666"/>
              <a:gd name="T35" fmla="*/ 208 h 238"/>
              <a:gd name="T36" fmla="*/ 19 w 666"/>
              <a:gd name="T37" fmla="*/ 208 h 238"/>
              <a:gd name="T38" fmla="*/ 0 w 666"/>
              <a:gd name="T39" fmla="*/ 223 h 238"/>
              <a:gd name="T40" fmla="*/ 19 w 666"/>
              <a:gd name="T41" fmla="*/ 238 h 238"/>
              <a:gd name="T42" fmla="*/ 22 w 666"/>
              <a:gd name="T43" fmla="*/ 237 h 238"/>
              <a:gd name="T44" fmla="*/ 23 w 666"/>
              <a:gd name="T45" fmla="*/ 238 h 238"/>
              <a:gd name="T46" fmla="*/ 416 w 666"/>
              <a:gd name="T47" fmla="*/ 238 h 238"/>
              <a:gd name="T48" fmla="*/ 559 w 666"/>
              <a:gd name="T49" fmla="*/ 238 h 238"/>
              <a:gd name="T50" fmla="*/ 647 w 666"/>
              <a:gd name="T51" fmla="*/ 238 h 238"/>
              <a:gd name="T52" fmla="*/ 666 w 666"/>
              <a:gd name="T53" fmla="*/ 223 h 238"/>
              <a:gd name="T54" fmla="*/ 647 w 666"/>
              <a:gd name="T55" fmla="*/ 208 h 238"/>
              <a:gd name="T56" fmla="*/ 222 w 666"/>
              <a:gd name="T57" fmla="*/ 84 h 238"/>
              <a:gd name="T58" fmla="*/ 125 w 666"/>
              <a:gd name="T59" fmla="*/ 84 h 238"/>
              <a:gd name="T60" fmla="*/ 156 w 666"/>
              <a:gd name="T61" fmla="*/ 55 h 238"/>
              <a:gd name="T62" fmla="*/ 222 w 666"/>
              <a:gd name="T63" fmla="*/ 55 h 238"/>
              <a:gd name="T64" fmla="*/ 222 w 666"/>
              <a:gd name="T65" fmla="*/ 84 h 238"/>
              <a:gd name="T66" fmla="*/ 419 w 666"/>
              <a:gd name="T67" fmla="*/ 140 h 238"/>
              <a:gd name="T68" fmla="*/ 381 w 666"/>
              <a:gd name="T69" fmla="*/ 140 h 238"/>
              <a:gd name="T70" fmla="*/ 381 w 666"/>
              <a:gd name="T71" fmla="*/ 102 h 238"/>
              <a:gd name="T72" fmla="*/ 419 w 666"/>
              <a:gd name="T73" fmla="*/ 103 h 238"/>
              <a:gd name="T74" fmla="*/ 419 w 666"/>
              <a:gd name="T75" fmla="*/ 140 h 238"/>
              <a:gd name="T76" fmla="*/ 516 w 666"/>
              <a:gd name="T77" fmla="*/ 140 h 238"/>
              <a:gd name="T78" fmla="*/ 466 w 666"/>
              <a:gd name="T79" fmla="*/ 140 h 238"/>
              <a:gd name="T80" fmla="*/ 466 w 666"/>
              <a:gd name="T81" fmla="*/ 103 h 238"/>
              <a:gd name="T82" fmla="*/ 516 w 666"/>
              <a:gd name="T83" fmla="*/ 103 h 238"/>
              <a:gd name="T84" fmla="*/ 516 w 666"/>
              <a:gd name="T85" fmla="*/ 140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666" h="238">
                <a:moveTo>
                  <a:pt x="647" y="208"/>
                </a:moveTo>
                <a:cubicBezTo>
                  <a:pt x="587" y="208"/>
                  <a:pt x="587" y="208"/>
                  <a:pt x="587" y="208"/>
                </a:cubicBezTo>
                <a:cubicBezTo>
                  <a:pt x="593" y="193"/>
                  <a:pt x="596" y="171"/>
                  <a:pt x="594" y="138"/>
                </a:cubicBezTo>
                <a:cubicBezTo>
                  <a:pt x="561" y="138"/>
                  <a:pt x="561" y="138"/>
                  <a:pt x="561" y="138"/>
                </a:cubicBezTo>
                <a:cubicBezTo>
                  <a:pt x="561" y="100"/>
                  <a:pt x="561" y="100"/>
                  <a:pt x="561" y="100"/>
                </a:cubicBezTo>
                <a:cubicBezTo>
                  <a:pt x="596" y="100"/>
                  <a:pt x="596" y="100"/>
                  <a:pt x="596" y="100"/>
                </a:cubicBezTo>
                <a:cubicBezTo>
                  <a:pt x="596" y="47"/>
                  <a:pt x="596" y="47"/>
                  <a:pt x="596" y="47"/>
                </a:cubicBezTo>
                <a:cubicBezTo>
                  <a:pt x="596" y="47"/>
                  <a:pt x="596" y="0"/>
                  <a:pt x="549" y="0"/>
                </a:cubicBezTo>
                <a:cubicBezTo>
                  <a:pt x="504" y="0"/>
                  <a:pt x="225" y="0"/>
                  <a:pt x="225" y="0"/>
                </a:cubicBezTo>
                <a:cubicBezTo>
                  <a:pt x="190" y="5"/>
                  <a:pt x="150" y="55"/>
                  <a:pt x="150" y="55"/>
                </a:cubicBezTo>
                <a:cubicBezTo>
                  <a:pt x="150" y="55"/>
                  <a:pt x="151" y="55"/>
                  <a:pt x="152" y="55"/>
                </a:cubicBezTo>
                <a:cubicBezTo>
                  <a:pt x="121" y="84"/>
                  <a:pt x="121" y="84"/>
                  <a:pt x="121" y="84"/>
                </a:cubicBezTo>
                <a:cubicBezTo>
                  <a:pt x="117" y="84"/>
                  <a:pt x="117" y="84"/>
                  <a:pt x="117" y="84"/>
                </a:cubicBezTo>
                <a:cubicBezTo>
                  <a:pt x="63" y="137"/>
                  <a:pt x="63" y="137"/>
                  <a:pt x="63" y="137"/>
                </a:cubicBezTo>
                <a:cubicBezTo>
                  <a:pt x="63" y="137"/>
                  <a:pt x="26" y="175"/>
                  <a:pt x="63" y="197"/>
                </a:cubicBezTo>
                <a:cubicBezTo>
                  <a:pt x="63" y="197"/>
                  <a:pt x="70" y="202"/>
                  <a:pt x="63" y="208"/>
                </a:cubicBezTo>
                <a:cubicBezTo>
                  <a:pt x="23" y="208"/>
                  <a:pt x="23" y="208"/>
                  <a:pt x="23" y="208"/>
                </a:cubicBezTo>
                <a:cubicBezTo>
                  <a:pt x="23" y="208"/>
                  <a:pt x="22" y="208"/>
                  <a:pt x="22" y="208"/>
                </a:cubicBezTo>
                <a:cubicBezTo>
                  <a:pt x="21" y="208"/>
                  <a:pt x="20" y="208"/>
                  <a:pt x="19" y="208"/>
                </a:cubicBezTo>
                <a:cubicBezTo>
                  <a:pt x="9" y="208"/>
                  <a:pt x="0" y="215"/>
                  <a:pt x="0" y="223"/>
                </a:cubicBezTo>
                <a:cubicBezTo>
                  <a:pt x="0" y="231"/>
                  <a:pt x="9" y="238"/>
                  <a:pt x="19" y="238"/>
                </a:cubicBezTo>
                <a:cubicBezTo>
                  <a:pt x="20" y="238"/>
                  <a:pt x="21" y="238"/>
                  <a:pt x="22" y="237"/>
                </a:cubicBezTo>
                <a:cubicBezTo>
                  <a:pt x="22" y="238"/>
                  <a:pt x="22" y="238"/>
                  <a:pt x="23" y="238"/>
                </a:cubicBezTo>
                <a:cubicBezTo>
                  <a:pt x="214" y="238"/>
                  <a:pt x="337" y="238"/>
                  <a:pt x="416" y="238"/>
                </a:cubicBezTo>
                <a:cubicBezTo>
                  <a:pt x="559" y="238"/>
                  <a:pt x="559" y="238"/>
                  <a:pt x="559" y="238"/>
                </a:cubicBezTo>
                <a:cubicBezTo>
                  <a:pt x="647" y="238"/>
                  <a:pt x="647" y="238"/>
                  <a:pt x="647" y="238"/>
                </a:cubicBezTo>
                <a:cubicBezTo>
                  <a:pt x="657" y="238"/>
                  <a:pt x="666" y="231"/>
                  <a:pt x="666" y="223"/>
                </a:cubicBezTo>
                <a:cubicBezTo>
                  <a:pt x="666" y="215"/>
                  <a:pt x="657" y="208"/>
                  <a:pt x="647" y="208"/>
                </a:cubicBezTo>
                <a:close/>
                <a:moveTo>
                  <a:pt x="222" y="84"/>
                </a:moveTo>
                <a:cubicBezTo>
                  <a:pt x="162" y="84"/>
                  <a:pt x="136" y="84"/>
                  <a:pt x="125" y="84"/>
                </a:cubicBezTo>
                <a:cubicBezTo>
                  <a:pt x="156" y="55"/>
                  <a:pt x="156" y="55"/>
                  <a:pt x="156" y="55"/>
                </a:cubicBezTo>
                <a:cubicBezTo>
                  <a:pt x="222" y="55"/>
                  <a:pt x="222" y="55"/>
                  <a:pt x="222" y="55"/>
                </a:cubicBezTo>
                <a:cubicBezTo>
                  <a:pt x="222" y="55"/>
                  <a:pt x="249" y="73"/>
                  <a:pt x="222" y="84"/>
                </a:cubicBezTo>
                <a:close/>
                <a:moveTo>
                  <a:pt x="419" y="140"/>
                </a:moveTo>
                <a:cubicBezTo>
                  <a:pt x="381" y="140"/>
                  <a:pt x="381" y="140"/>
                  <a:pt x="381" y="140"/>
                </a:cubicBezTo>
                <a:cubicBezTo>
                  <a:pt x="381" y="140"/>
                  <a:pt x="355" y="120"/>
                  <a:pt x="381" y="102"/>
                </a:cubicBezTo>
                <a:cubicBezTo>
                  <a:pt x="419" y="103"/>
                  <a:pt x="419" y="103"/>
                  <a:pt x="419" y="103"/>
                </a:cubicBezTo>
                <a:lnTo>
                  <a:pt x="419" y="140"/>
                </a:lnTo>
                <a:close/>
                <a:moveTo>
                  <a:pt x="516" y="140"/>
                </a:moveTo>
                <a:cubicBezTo>
                  <a:pt x="466" y="140"/>
                  <a:pt x="466" y="140"/>
                  <a:pt x="466" y="140"/>
                </a:cubicBezTo>
                <a:cubicBezTo>
                  <a:pt x="466" y="103"/>
                  <a:pt x="466" y="103"/>
                  <a:pt x="466" y="103"/>
                </a:cubicBezTo>
                <a:cubicBezTo>
                  <a:pt x="516" y="103"/>
                  <a:pt x="516" y="103"/>
                  <a:pt x="516" y="103"/>
                </a:cubicBezTo>
                <a:lnTo>
                  <a:pt x="516" y="140"/>
                </a:lnTo>
                <a:close/>
              </a:path>
            </a:pathLst>
          </a:custGeom>
          <a:solidFill>
            <a:srgbClr val="21996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b="1" dirty="0">
              <a:latin typeface="+mj-lt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9735DC45-2DF6-494D-B9B9-3CF78F372D63}"/>
              </a:ext>
            </a:extLst>
          </p:cNvPr>
          <p:cNvSpPr txBox="1"/>
          <p:nvPr/>
        </p:nvSpPr>
        <p:spPr>
          <a:xfrm>
            <a:off x="1172565" y="3381265"/>
            <a:ext cx="1135380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Trasporti e mobilità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A5C6CBA4-134F-4760-838A-A0C0933A75D2}"/>
              </a:ext>
            </a:extLst>
          </p:cNvPr>
          <p:cNvSpPr txBox="1"/>
          <p:nvPr/>
        </p:nvSpPr>
        <p:spPr>
          <a:xfrm>
            <a:off x="1180128" y="2319726"/>
            <a:ext cx="1135380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Istruzione e formazione</a:t>
            </a:r>
          </a:p>
        </p:txBody>
      </p:sp>
      <p:grpSp>
        <p:nvGrpSpPr>
          <p:cNvPr id="176" name="Gruppieren 96">
            <a:extLst>
              <a:ext uri="{FF2B5EF4-FFF2-40B4-BE49-F238E27FC236}">
                <a16:creationId xmlns:a16="http://schemas.microsoft.com/office/drawing/2014/main" id="{5AD39AB9-F376-4115-A832-EFEA8AAF0B21}"/>
              </a:ext>
            </a:extLst>
          </p:cNvPr>
          <p:cNvGrpSpPr>
            <a:grpSpLocks noChangeAspect="1"/>
          </p:cNvGrpSpPr>
          <p:nvPr/>
        </p:nvGrpSpPr>
        <p:grpSpPr>
          <a:xfrm>
            <a:off x="574111" y="2416349"/>
            <a:ext cx="517240" cy="344169"/>
            <a:chOff x="7737209" y="5576215"/>
            <a:chExt cx="572839" cy="381163"/>
          </a:xfrm>
          <a:solidFill>
            <a:schemeClr val="bg1"/>
          </a:solidFill>
        </p:grpSpPr>
        <p:sp>
          <p:nvSpPr>
            <p:cNvPr id="177" name="Freeform 28">
              <a:extLst>
                <a:ext uri="{FF2B5EF4-FFF2-40B4-BE49-F238E27FC236}">
                  <a16:creationId xmlns:a16="http://schemas.microsoft.com/office/drawing/2014/main" id="{C7FC84D5-9AA0-4C02-A022-C793E3B4301E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7903763" y="5692641"/>
              <a:ext cx="107824" cy="421649"/>
            </a:xfrm>
            <a:custGeom>
              <a:avLst/>
              <a:gdLst>
                <a:gd name="T0" fmla="*/ 149 w 149"/>
                <a:gd name="T1" fmla="*/ 570 h 581"/>
                <a:gd name="T2" fmla="*/ 137 w 149"/>
                <a:gd name="T3" fmla="*/ 581 h 581"/>
                <a:gd name="T4" fmla="*/ 12 w 149"/>
                <a:gd name="T5" fmla="*/ 581 h 581"/>
                <a:gd name="T6" fmla="*/ 0 w 149"/>
                <a:gd name="T7" fmla="*/ 570 h 581"/>
                <a:gd name="T8" fmla="*/ 0 w 149"/>
                <a:gd name="T9" fmla="*/ 11 h 581"/>
                <a:gd name="T10" fmla="*/ 12 w 149"/>
                <a:gd name="T11" fmla="*/ 0 h 581"/>
                <a:gd name="T12" fmla="*/ 137 w 149"/>
                <a:gd name="T13" fmla="*/ 0 h 581"/>
                <a:gd name="T14" fmla="*/ 149 w 149"/>
                <a:gd name="T15" fmla="*/ 11 h 581"/>
                <a:gd name="T16" fmla="*/ 149 w 149"/>
                <a:gd name="T17" fmla="*/ 57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9" h="581">
                  <a:moveTo>
                    <a:pt x="149" y="570"/>
                  </a:moveTo>
                  <a:cubicBezTo>
                    <a:pt x="149" y="576"/>
                    <a:pt x="144" y="581"/>
                    <a:pt x="137" y="581"/>
                  </a:cubicBezTo>
                  <a:cubicBezTo>
                    <a:pt x="12" y="581"/>
                    <a:pt x="12" y="581"/>
                    <a:pt x="12" y="581"/>
                  </a:cubicBezTo>
                  <a:cubicBezTo>
                    <a:pt x="5" y="581"/>
                    <a:pt x="0" y="576"/>
                    <a:pt x="0" y="57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44" y="0"/>
                    <a:pt x="149" y="5"/>
                    <a:pt x="149" y="11"/>
                  </a:cubicBezTo>
                  <a:lnTo>
                    <a:pt x="149" y="570"/>
                  </a:lnTo>
                  <a:close/>
                </a:path>
              </a:pathLst>
            </a:custGeom>
            <a:solidFill>
              <a:srgbClr val="219965"/>
            </a:solidFill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8" name="Rectangle 27">
              <a:extLst>
                <a:ext uri="{FF2B5EF4-FFF2-40B4-BE49-F238E27FC236}">
                  <a16:creationId xmlns:a16="http://schemas.microsoft.com/office/drawing/2014/main" id="{85E8FA73-F595-44E4-886F-E9D0CB9AF77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915964" y="5702573"/>
              <a:ext cx="82855" cy="401786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46000"/>
              </a:schemeClr>
            </a:soli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9" name="Freeform 28">
              <a:extLst>
                <a:ext uri="{FF2B5EF4-FFF2-40B4-BE49-F238E27FC236}">
                  <a16:creationId xmlns:a16="http://schemas.microsoft.com/office/drawing/2014/main" id="{A645D2BA-FDC9-4F3A-A5B7-8517547F6B23}"/>
                </a:ext>
              </a:extLst>
            </p:cNvPr>
            <p:cNvSpPr>
              <a:spLocks/>
            </p:cNvSpPr>
            <p:nvPr/>
          </p:nvSpPr>
          <p:spPr bwMode="auto">
            <a:xfrm rot="20801790">
              <a:off x="8213459" y="5576215"/>
              <a:ext cx="96589" cy="377712"/>
            </a:xfrm>
            <a:custGeom>
              <a:avLst/>
              <a:gdLst>
                <a:gd name="T0" fmla="*/ 149 w 149"/>
                <a:gd name="T1" fmla="*/ 570 h 581"/>
                <a:gd name="T2" fmla="*/ 137 w 149"/>
                <a:gd name="T3" fmla="*/ 581 h 581"/>
                <a:gd name="T4" fmla="*/ 12 w 149"/>
                <a:gd name="T5" fmla="*/ 581 h 581"/>
                <a:gd name="T6" fmla="*/ 0 w 149"/>
                <a:gd name="T7" fmla="*/ 570 h 581"/>
                <a:gd name="T8" fmla="*/ 0 w 149"/>
                <a:gd name="T9" fmla="*/ 11 h 581"/>
                <a:gd name="T10" fmla="*/ 12 w 149"/>
                <a:gd name="T11" fmla="*/ 0 h 581"/>
                <a:gd name="T12" fmla="*/ 137 w 149"/>
                <a:gd name="T13" fmla="*/ 0 h 581"/>
                <a:gd name="T14" fmla="*/ 149 w 149"/>
                <a:gd name="T15" fmla="*/ 11 h 581"/>
                <a:gd name="T16" fmla="*/ 149 w 149"/>
                <a:gd name="T17" fmla="*/ 57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9" h="581">
                  <a:moveTo>
                    <a:pt x="149" y="570"/>
                  </a:moveTo>
                  <a:cubicBezTo>
                    <a:pt x="149" y="576"/>
                    <a:pt x="144" y="581"/>
                    <a:pt x="137" y="581"/>
                  </a:cubicBezTo>
                  <a:cubicBezTo>
                    <a:pt x="12" y="581"/>
                    <a:pt x="12" y="581"/>
                    <a:pt x="12" y="581"/>
                  </a:cubicBezTo>
                  <a:cubicBezTo>
                    <a:pt x="5" y="581"/>
                    <a:pt x="0" y="576"/>
                    <a:pt x="0" y="57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44" y="0"/>
                    <a:pt x="149" y="5"/>
                    <a:pt x="149" y="11"/>
                  </a:cubicBezTo>
                  <a:lnTo>
                    <a:pt x="149" y="570"/>
                  </a:lnTo>
                  <a:close/>
                </a:path>
              </a:pathLst>
            </a:custGeom>
            <a:solidFill>
              <a:srgbClr val="219965"/>
            </a:solidFill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0" name="Freeform 28">
              <a:extLst>
                <a:ext uri="{FF2B5EF4-FFF2-40B4-BE49-F238E27FC236}">
                  <a16:creationId xmlns:a16="http://schemas.microsoft.com/office/drawing/2014/main" id="{730213AB-1FDC-4F91-87CF-479868CF850C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7935049" y="5628219"/>
              <a:ext cx="62165" cy="381165"/>
            </a:xfrm>
            <a:custGeom>
              <a:avLst/>
              <a:gdLst>
                <a:gd name="T0" fmla="*/ 149 w 149"/>
                <a:gd name="T1" fmla="*/ 570 h 581"/>
                <a:gd name="T2" fmla="*/ 137 w 149"/>
                <a:gd name="T3" fmla="*/ 581 h 581"/>
                <a:gd name="T4" fmla="*/ 12 w 149"/>
                <a:gd name="T5" fmla="*/ 581 h 581"/>
                <a:gd name="T6" fmla="*/ 0 w 149"/>
                <a:gd name="T7" fmla="*/ 570 h 581"/>
                <a:gd name="T8" fmla="*/ 0 w 149"/>
                <a:gd name="T9" fmla="*/ 11 h 581"/>
                <a:gd name="T10" fmla="*/ 12 w 149"/>
                <a:gd name="T11" fmla="*/ 0 h 581"/>
                <a:gd name="T12" fmla="*/ 137 w 149"/>
                <a:gd name="T13" fmla="*/ 0 h 581"/>
                <a:gd name="T14" fmla="*/ 149 w 149"/>
                <a:gd name="T15" fmla="*/ 11 h 581"/>
                <a:gd name="T16" fmla="*/ 149 w 149"/>
                <a:gd name="T17" fmla="*/ 57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9" h="581">
                  <a:moveTo>
                    <a:pt x="149" y="570"/>
                  </a:moveTo>
                  <a:cubicBezTo>
                    <a:pt x="149" y="576"/>
                    <a:pt x="144" y="581"/>
                    <a:pt x="137" y="581"/>
                  </a:cubicBezTo>
                  <a:cubicBezTo>
                    <a:pt x="12" y="581"/>
                    <a:pt x="12" y="581"/>
                    <a:pt x="12" y="581"/>
                  </a:cubicBezTo>
                  <a:cubicBezTo>
                    <a:pt x="5" y="581"/>
                    <a:pt x="0" y="576"/>
                    <a:pt x="0" y="57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44" y="0"/>
                    <a:pt x="149" y="5"/>
                    <a:pt x="149" y="11"/>
                  </a:cubicBezTo>
                  <a:lnTo>
                    <a:pt x="149" y="570"/>
                  </a:lnTo>
                  <a:close/>
                </a:path>
              </a:pathLst>
            </a:custGeom>
            <a:solidFill>
              <a:srgbClr val="219965"/>
            </a:solidFill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1" name="Freeform 28">
              <a:extLst>
                <a:ext uri="{FF2B5EF4-FFF2-40B4-BE49-F238E27FC236}">
                  <a16:creationId xmlns:a16="http://schemas.microsoft.com/office/drawing/2014/main" id="{710B1C2B-AC87-4339-8816-F966C21F0A4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7916006" y="5514359"/>
              <a:ext cx="94783" cy="452378"/>
            </a:xfrm>
            <a:custGeom>
              <a:avLst/>
              <a:gdLst>
                <a:gd name="T0" fmla="*/ 149 w 149"/>
                <a:gd name="T1" fmla="*/ 570 h 581"/>
                <a:gd name="T2" fmla="*/ 137 w 149"/>
                <a:gd name="T3" fmla="*/ 581 h 581"/>
                <a:gd name="T4" fmla="*/ 12 w 149"/>
                <a:gd name="T5" fmla="*/ 581 h 581"/>
                <a:gd name="T6" fmla="*/ 0 w 149"/>
                <a:gd name="T7" fmla="*/ 570 h 581"/>
                <a:gd name="T8" fmla="*/ 0 w 149"/>
                <a:gd name="T9" fmla="*/ 11 h 581"/>
                <a:gd name="T10" fmla="*/ 12 w 149"/>
                <a:gd name="T11" fmla="*/ 0 h 581"/>
                <a:gd name="T12" fmla="*/ 137 w 149"/>
                <a:gd name="T13" fmla="*/ 0 h 581"/>
                <a:gd name="T14" fmla="*/ 149 w 149"/>
                <a:gd name="T15" fmla="*/ 11 h 581"/>
                <a:gd name="T16" fmla="*/ 149 w 149"/>
                <a:gd name="T17" fmla="*/ 57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9" h="581">
                  <a:moveTo>
                    <a:pt x="149" y="570"/>
                  </a:moveTo>
                  <a:cubicBezTo>
                    <a:pt x="149" y="576"/>
                    <a:pt x="144" y="581"/>
                    <a:pt x="137" y="581"/>
                  </a:cubicBezTo>
                  <a:cubicBezTo>
                    <a:pt x="12" y="581"/>
                    <a:pt x="12" y="581"/>
                    <a:pt x="12" y="581"/>
                  </a:cubicBezTo>
                  <a:cubicBezTo>
                    <a:pt x="5" y="581"/>
                    <a:pt x="0" y="576"/>
                    <a:pt x="0" y="57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44" y="0"/>
                    <a:pt x="149" y="5"/>
                    <a:pt x="149" y="11"/>
                  </a:cubicBezTo>
                  <a:lnTo>
                    <a:pt x="149" y="570"/>
                  </a:lnTo>
                  <a:close/>
                </a:path>
              </a:pathLst>
            </a:custGeom>
            <a:solidFill>
              <a:srgbClr val="3A905F"/>
            </a:solidFill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2" name="Freeform 28">
              <a:extLst>
                <a:ext uri="{FF2B5EF4-FFF2-40B4-BE49-F238E27FC236}">
                  <a16:creationId xmlns:a16="http://schemas.microsoft.com/office/drawing/2014/main" id="{5B9A6808-6365-4082-AAC8-8992B14CA20D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7905229" y="5484673"/>
              <a:ext cx="84913" cy="332052"/>
            </a:xfrm>
            <a:custGeom>
              <a:avLst/>
              <a:gdLst>
                <a:gd name="T0" fmla="*/ 149 w 149"/>
                <a:gd name="T1" fmla="*/ 570 h 581"/>
                <a:gd name="T2" fmla="*/ 137 w 149"/>
                <a:gd name="T3" fmla="*/ 581 h 581"/>
                <a:gd name="T4" fmla="*/ 12 w 149"/>
                <a:gd name="T5" fmla="*/ 581 h 581"/>
                <a:gd name="T6" fmla="*/ 0 w 149"/>
                <a:gd name="T7" fmla="*/ 570 h 581"/>
                <a:gd name="T8" fmla="*/ 0 w 149"/>
                <a:gd name="T9" fmla="*/ 11 h 581"/>
                <a:gd name="T10" fmla="*/ 12 w 149"/>
                <a:gd name="T11" fmla="*/ 0 h 581"/>
                <a:gd name="T12" fmla="*/ 137 w 149"/>
                <a:gd name="T13" fmla="*/ 0 h 581"/>
                <a:gd name="T14" fmla="*/ 149 w 149"/>
                <a:gd name="T15" fmla="*/ 11 h 581"/>
                <a:gd name="T16" fmla="*/ 149 w 149"/>
                <a:gd name="T17" fmla="*/ 570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9" h="581">
                  <a:moveTo>
                    <a:pt x="149" y="570"/>
                  </a:moveTo>
                  <a:cubicBezTo>
                    <a:pt x="149" y="576"/>
                    <a:pt x="144" y="581"/>
                    <a:pt x="137" y="581"/>
                  </a:cubicBezTo>
                  <a:cubicBezTo>
                    <a:pt x="12" y="581"/>
                    <a:pt x="12" y="581"/>
                    <a:pt x="12" y="581"/>
                  </a:cubicBezTo>
                  <a:cubicBezTo>
                    <a:pt x="5" y="581"/>
                    <a:pt x="0" y="576"/>
                    <a:pt x="0" y="57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144" y="0"/>
                    <a:pt x="149" y="5"/>
                    <a:pt x="149" y="11"/>
                  </a:cubicBezTo>
                  <a:lnTo>
                    <a:pt x="149" y="570"/>
                  </a:lnTo>
                  <a:close/>
                </a:path>
              </a:pathLst>
            </a:custGeom>
            <a:solidFill>
              <a:srgbClr val="219965"/>
            </a:solidFill>
            <a:ln w="12700">
              <a:noFill/>
              <a:round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4" name="Rectangle 27">
              <a:extLst>
                <a:ext uri="{FF2B5EF4-FFF2-40B4-BE49-F238E27FC236}">
                  <a16:creationId xmlns:a16="http://schemas.microsoft.com/office/drawing/2014/main" id="{9D578537-05BA-437A-A9F2-779017D296B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914838" y="5492494"/>
              <a:ext cx="65249" cy="316410"/>
            </a:xfrm>
            <a:prstGeom prst="rect">
              <a:avLst/>
            </a:prstGeom>
            <a:solidFill>
              <a:schemeClr val="accent3">
                <a:lumMod val="20000"/>
                <a:lumOff val="80000"/>
                <a:alpha val="46000"/>
              </a:schemeClr>
            </a:soli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186" name="TextBox 185">
            <a:extLst>
              <a:ext uri="{FF2B5EF4-FFF2-40B4-BE49-F238E27FC236}">
                <a16:creationId xmlns:a16="http://schemas.microsoft.com/office/drawing/2014/main" id="{555FC475-A21F-4779-806E-DB8F6998CA2A}"/>
              </a:ext>
            </a:extLst>
          </p:cNvPr>
          <p:cNvSpPr txBox="1"/>
          <p:nvPr/>
        </p:nvSpPr>
        <p:spPr>
          <a:xfrm>
            <a:off x="1156143" y="1813834"/>
            <a:ext cx="1135380" cy="46166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it-IT" sz="1200" b="1" dirty="0">
                <a:latin typeface="Helvetica" panose="020B0604020202020204" pitchFamily="34" charset="0"/>
              </a:rPr>
              <a:t>Sociale e</a:t>
            </a:r>
          </a:p>
          <a:p>
            <a:pPr algn="ctr"/>
            <a:r>
              <a:rPr lang="it-IT" sz="1200" b="1" dirty="0">
                <a:latin typeface="Helvetica" panose="020B0604020202020204" pitchFamily="34" charset="0"/>
              </a:rPr>
              <a:t>salute</a:t>
            </a:r>
          </a:p>
        </p:txBody>
      </p:sp>
      <p:pic>
        <p:nvPicPr>
          <p:cNvPr id="192" name="Picture 191">
            <a:extLst>
              <a:ext uri="{FF2B5EF4-FFF2-40B4-BE49-F238E27FC236}">
                <a16:creationId xmlns:a16="http://schemas.microsoft.com/office/drawing/2014/main" id="{49AF42C1-CF3D-4874-935B-B21729FE024C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85507" y="1846357"/>
            <a:ext cx="530189" cy="401468"/>
          </a:xfrm>
          <a:prstGeom prst="rect">
            <a:avLst/>
          </a:prstGeom>
        </p:spPr>
      </p:pic>
      <p:sp>
        <p:nvSpPr>
          <p:cNvPr id="195" name="Titolo 1">
            <a:extLst>
              <a:ext uri="{FF2B5EF4-FFF2-40B4-BE49-F238E27FC236}">
                <a16:creationId xmlns:a16="http://schemas.microsoft.com/office/drawing/2014/main" id="{8C82432A-0ADD-49A3-A2E8-7AC4F8A0AE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940" y="17495"/>
            <a:ext cx="8618220" cy="660502"/>
          </a:xfrm>
        </p:spPr>
        <p:txBody>
          <a:bodyPr>
            <a:normAutofit/>
          </a:bodyPr>
          <a:lstStyle/>
          <a:p>
            <a:pPr algn="ctr"/>
            <a:r>
              <a:rPr lang="it-IT" sz="2200" dirty="0"/>
              <a:t>Stato di avanzamento finanziario del PSC – Sezione speciale 1</a:t>
            </a:r>
            <a:endParaRPr lang="it-IT" dirty="0"/>
          </a:p>
        </p:txBody>
      </p:sp>
      <p:sp>
        <p:nvSpPr>
          <p:cNvPr id="123" name="Shape 1350">
            <a:extLst>
              <a:ext uri="{FF2B5EF4-FFF2-40B4-BE49-F238E27FC236}">
                <a16:creationId xmlns:a16="http://schemas.microsoft.com/office/drawing/2014/main" id="{A651F766-FACA-4396-9765-DA15614BC014}"/>
              </a:ext>
            </a:extLst>
          </p:cNvPr>
          <p:cNvSpPr>
            <a:spLocks noChangeAspect="1"/>
          </p:cNvSpPr>
          <p:nvPr/>
        </p:nvSpPr>
        <p:spPr>
          <a:xfrm>
            <a:off x="8156516" y="3396610"/>
            <a:ext cx="503312" cy="39752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sp>
        <p:nvSpPr>
          <p:cNvPr id="135" name="Shape 1352">
            <a:extLst>
              <a:ext uri="{FF2B5EF4-FFF2-40B4-BE49-F238E27FC236}">
                <a16:creationId xmlns:a16="http://schemas.microsoft.com/office/drawing/2014/main" id="{0E4C6CC6-1134-4C41-A125-CAB5CF56DDC9}"/>
              </a:ext>
            </a:extLst>
          </p:cNvPr>
          <p:cNvSpPr>
            <a:spLocks/>
          </p:cNvSpPr>
          <p:nvPr/>
        </p:nvSpPr>
        <p:spPr>
          <a:xfrm>
            <a:off x="6019842" y="1858492"/>
            <a:ext cx="323675" cy="321622"/>
          </a:xfrm>
          <a:prstGeom prst="arc">
            <a:avLst>
              <a:gd name="adj1" fmla="val 15856316"/>
              <a:gd name="adj2" fmla="val 12608329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350">
            <a:extLst>
              <a:ext uri="{FF2B5EF4-FFF2-40B4-BE49-F238E27FC236}">
                <a16:creationId xmlns:a16="http://schemas.microsoft.com/office/drawing/2014/main" id="{D4FF8CA5-FBD4-4418-A097-8EDD2313E60E}"/>
              </a:ext>
            </a:extLst>
          </p:cNvPr>
          <p:cNvSpPr>
            <a:spLocks noChangeAspect="1"/>
          </p:cNvSpPr>
          <p:nvPr/>
        </p:nvSpPr>
        <p:spPr>
          <a:xfrm>
            <a:off x="8156516" y="2349959"/>
            <a:ext cx="503312" cy="397523"/>
          </a:xfrm>
          <a:prstGeom prst="ellipse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Roboto Light"/>
              <a:cs typeface="Roboto Light"/>
              <a:sym typeface="Roboto Light"/>
            </a:endParaRPr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F8D8A89-028C-4202-9982-52EA24505E6D}"/>
              </a:ext>
            </a:extLst>
          </p:cNvPr>
          <p:cNvGrpSpPr/>
          <p:nvPr/>
        </p:nvGrpSpPr>
        <p:grpSpPr>
          <a:xfrm>
            <a:off x="5954618" y="1262286"/>
            <a:ext cx="454123" cy="461117"/>
            <a:chOff x="5955584" y="1298744"/>
            <a:chExt cx="454123" cy="461117"/>
          </a:xfrm>
        </p:grpSpPr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C8792A2A-7975-4B5A-8069-69FF1D4031E2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156" name="Shape 1350">
                <a:extLst>
                  <a:ext uri="{FF2B5EF4-FFF2-40B4-BE49-F238E27FC236}">
                    <a16:creationId xmlns:a16="http://schemas.microsoft.com/office/drawing/2014/main" id="{F1A0DE3B-DF2F-49E6-AD5D-C75791B8B37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157" name="Shape 1352">
                <a:extLst>
                  <a:ext uri="{FF2B5EF4-FFF2-40B4-BE49-F238E27FC236}">
                    <a16:creationId xmlns:a16="http://schemas.microsoft.com/office/drawing/2014/main" id="{82690AC0-CF07-43A5-948F-F71D52DFDC8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4B5F53FC-4DF3-4765-B4E1-A3F8D636D2D5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075237D2-8C54-44A7-BF5B-7C44C4680FBD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155" name="Shape 1350">
                <a:extLst>
                  <a:ext uri="{FF2B5EF4-FFF2-40B4-BE49-F238E27FC236}">
                    <a16:creationId xmlns:a16="http://schemas.microsoft.com/office/drawing/2014/main" id="{604731BC-DDC7-40E0-A8E5-7DF931FF14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541F72F2-4418-42CD-8D06-42B39730ED5F}"/>
              </a:ext>
            </a:extLst>
          </p:cNvPr>
          <p:cNvGrpSpPr/>
          <p:nvPr/>
        </p:nvGrpSpPr>
        <p:grpSpPr>
          <a:xfrm>
            <a:off x="5954618" y="2318162"/>
            <a:ext cx="454123" cy="461117"/>
            <a:chOff x="5955584" y="1298744"/>
            <a:chExt cx="454123" cy="461117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40DAA3CD-B618-4906-A9D6-D0E089C03ADF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163" name="Shape 1350">
                <a:extLst>
                  <a:ext uri="{FF2B5EF4-FFF2-40B4-BE49-F238E27FC236}">
                    <a16:creationId xmlns:a16="http://schemas.microsoft.com/office/drawing/2014/main" id="{3E816D71-04C9-413C-8E5B-03236F786A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164" name="Shape 1352">
                <a:extLst>
                  <a:ext uri="{FF2B5EF4-FFF2-40B4-BE49-F238E27FC236}">
                    <a16:creationId xmlns:a16="http://schemas.microsoft.com/office/drawing/2014/main" id="{A1A05FDB-AFFC-4380-8318-CFDEBC1AC07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AEB0F1BC-EE28-4357-B90B-AD751FD3CD60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F1F66AB3-D939-4E67-9DCC-52190872E768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162" name="Shape 1350">
                <a:extLst>
                  <a:ext uri="{FF2B5EF4-FFF2-40B4-BE49-F238E27FC236}">
                    <a16:creationId xmlns:a16="http://schemas.microsoft.com/office/drawing/2014/main" id="{E3C1A069-4A5D-4024-8D65-D5FA25EFE4F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56C7499B-F33F-421E-A3B9-9B9211132EFD}"/>
              </a:ext>
            </a:extLst>
          </p:cNvPr>
          <p:cNvGrpSpPr/>
          <p:nvPr/>
        </p:nvGrpSpPr>
        <p:grpSpPr>
          <a:xfrm>
            <a:off x="5954618" y="2836147"/>
            <a:ext cx="454123" cy="461117"/>
            <a:chOff x="5955584" y="1298744"/>
            <a:chExt cx="454123" cy="461117"/>
          </a:xfrm>
        </p:grpSpPr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75D1110A-9AB1-4538-ACCF-F99AD192F4D0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210" name="Shape 1350">
                <a:extLst>
                  <a:ext uri="{FF2B5EF4-FFF2-40B4-BE49-F238E27FC236}">
                    <a16:creationId xmlns:a16="http://schemas.microsoft.com/office/drawing/2014/main" id="{B3A84A22-2E22-4D12-8FE7-1A15C7D609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211" name="Shape 1352">
                <a:extLst>
                  <a:ext uri="{FF2B5EF4-FFF2-40B4-BE49-F238E27FC236}">
                    <a16:creationId xmlns:a16="http://schemas.microsoft.com/office/drawing/2014/main" id="{6C851EA9-7A70-45D8-A0F0-4F3D77C1855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05D687C2-0ADD-49BD-B6D5-CC5C23B20030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E6345D35-3539-45F7-B4CC-F856274E9C1F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206" name="Shape 1350">
                <a:extLst>
                  <a:ext uri="{FF2B5EF4-FFF2-40B4-BE49-F238E27FC236}">
                    <a16:creationId xmlns:a16="http://schemas.microsoft.com/office/drawing/2014/main" id="{6A2AAA63-748F-46CA-86D5-E2AA6CDC09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A192E5F9-0869-41CE-846F-2073F446A8E0}"/>
              </a:ext>
            </a:extLst>
          </p:cNvPr>
          <p:cNvGrpSpPr/>
          <p:nvPr/>
        </p:nvGrpSpPr>
        <p:grpSpPr>
          <a:xfrm>
            <a:off x="5954618" y="3364813"/>
            <a:ext cx="454123" cy="461117"/>
            <a:chOff x="5955584" y="1298744"/>
            <a:chExt cx="454123" cy="461117"/>
          </a:xfrm>
        </p:grpSpPr>
        <p:grpSp>
          <p:nvGrpSpPr>
            <p:cNvPr id="217" name="Group 216">
              <a:extLst>
                <a:ext uri="{FF2B5EF4-FFF2-40B4-BE49-F238E27FC236}">
                  <a16:creationId xmlns:a16="http://schemas.microsoft.com/office/drawing/2014/main" id="{13A37CCB-E98C-417B-9A5E-99288F0C15EE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226" name="Shape 1350">
                <a:extLst>
                  <a:ext uri="{FF2B5EF4-FFF2-40B4-BE49-F238E27FC236}">
                    <a16:creationId xmlns:a16="http://schemas.microsoft.com/office/drawing/2014/main" id="{DABEDD6A-8BBC-42D4-B4BA-4B2442248D4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228" name="Shape 1352">
                <a:extLst>
                  <a:ext uri="{FF2B5EF4-FFF2-40B4-BE49-F238E27FC236}">
                    <a16:creationId xmlns:a16="http://schemas.microsoft.com/office/drawing/2014/main" id="{79F4EF79-89D1-4FF9-B6C1-CA5C2CBC101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051F426C-56FA-49BA-B48C-D8CBA275F13F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91781BEF-DE90-4E19-849F-03EEFA0C9CA6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221" name="Shape 1350">
                <a:extLst>
                  <a:ext uri="{FF2B5EF4-FFF2-40B4-BE49-F238E27FC236}">
                    <a16:creationId xmlns:a16="http://schemas.microsoft.com/office/drawing/2014/main" id="{5E40D624-E119-4503-AA17-61CB2C940D0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A0CF4E10-0D09-4AC3-A162-DB9BBC2701C2}"/>
              </a:ext>
            </a:extLst>
          </p:cNvPr>
          <p:cNvGrpSpPr/>
          <p:nvPr/>
        </p:nvGrpSpPr>
        <p:grpSpPr>
          <a:xfrm>
            <a:off x="8181111" y="2318162"/>
            <a:ext cx="454123" cy="461117"/>
            <a:chOff x="5955584" y="1298744"/>
            <a:chExt cx="454123" cy="461117"/>
          </a:xfrm>
        </p:grpSpPr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E2097701-5DFB-4E35-8D03-CF792D84386C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234" name="Shape 1350">
                <a:extLst>
                  <a:ext uri="{FF2B5EF4-FFF2-40B4-BE49-F238E27FC236}">
                    <a16:creationId xmlns:a16="http://schemas.microsoft.com/office/drawing/2014/main" id="{03BB6EC2-6F0A-4B1C-ABE2-A53C77443EC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235" name="Shape 1352">
                <a:extLst>
                  <a:ext uri="{FF2B5EF4-FFF2-40B4-BE49-F238E27FC236}">
                    <a16:creationId xmlns:a16="http://schemas.microsoft.com/office/drawing/2014/main" id="{E86B3EF4-F3FD-4B0E-93D8-78CE45AEB96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26D67AFC-839E-4B8A-B973-ABB3D2141917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232" name="Rectangle 231">
                <a:extLst>
                  <a:ext uri="{FF2B5EF4-FFF2-40B4-BE49-F238E27FC236}">
                    <a16:creationId xmlns:a16="http://schemas.microsoft.com/office/drawing/2014/main" id="{64055FF5-0BA0-4E62-9B74-679523C49743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233" name="Shape 1350">
                <a:extLst>
                  <a:ext uri="{FF2B5EF4-FFF2-40B4-BE49-F238E27FC236}">
                    <a16:creationId xmlns:a16="http://schemas.microsoft.com/office/drawing/2014/main" id="{394EB3C0-1B2D-4808-9B8F-3A300664281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BFEA1179-094B-41D9-81FE-9575AB6D5796}"/>
              </a:ext>
            </a:extLst>
          </p:cNvPr>
          <p:cNvGrpSpPr/>
          <p:nvPr/>
        </p:nvGrpSpPr>
        <p:grpSpPr>
          <a:xfrm>
            <a:off x="8181111" y="3364813"/>
            <a:ext cx="454123" cy="461117"/>
            <a:chOff x="5955584" y="1298744"/>
            <a:chExt cx="454123" cy="461117"/>
          </a:xfrm>
        </p:grpSpPr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7C42DCD5-5B7E-45DE-B0AD-FCE41C71C816}"/>
                </a:ext>
              </a:extLst>
            </p:cNvPr>
            <p:cNvGrpSpPr/>
            <p:nvPr/>
          </p:nvGrpSpPr>
          <p:grpSpPr>
            <a:xfrm>
              <a:off x="5963975" y="1329108"/>
              <a:ext cx="430331" cy="400389"/>
              <a:chOff x="5927968" y="1449093"/>
              <a:chExt cx="503312" cy="485643"/>
            </a:xfrm>
          </p:grpSpPr>
          <p:sp>
            <p:nvSpPr>
              <p:cNvPr id="241" name="Shape 1350">
                <a:extLst>
                  <a:ext uri="{FF2B5EF4-FFF2-40B4-BE49-F238E27FC236}">
                    <a16:creationId xmlns:a16="http://schemas.microsoft.com/office/drawing/2014/main" id="{C1F68B40-8EDC-400C-86BD-03F6752A859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27968" y="1449093"/>
                <a:ext cx="503312" cy="485643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sp>
            <p:nvSpPr>
              <p:cNvPr id="242" name="Shape 1352">
                <a:extLst>
                  <a:ext uri="{FF2B5EF4-FFF2-40B4-BE49-F238E27FC236}">
                    <a16:creationId xmlns:a16="http://schemas.microsoft.com/office/drawing/2014/main" id="{BF84D23A-BBB4-4D08-9FAB-22E58B60489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93208" y="1508672"/>
                <a:ext cx="371492" cy="371128"/>
              </a:xfrm>
              <a:prstGeom prst="ellipse">
                <a:avLst/>
              </a:prstGeom>
              <a:noFill/>
              <a:ln w="88900" cap="flat" cmpd="sng">
                <a:solidFill>
                  <a:srgbClr val="219965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0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30842390-6406-458F-8A0E-61B291914D44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451C9D6E-35E2-4471-BBB9-0439E136D1D3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100%</a:t>
                </a:r>
              </a:p>
            </p:txBody>
          </p:sp>
          <p:sp>
            <p:nvSpPr>
              <p:cNvPr id="240" name="Shape 1350">
                <a:extLst>
                  <a:ext uri="{FF2B5EF4-FFF2-40B4-BE49-F238E27FC236}">
                    <a16:creationId xmlns:a16="http://schemas.microsoft.com/office/drawing/2014/main" id="{ACA53448-8577-40F6-8BDE-C2D192824A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A4CB4685-00D4-4709-B184-F4A6926676B7}"/>
              </a:ext>
            </a:extLst>
          </p:cNvPr>
          <p:cNvGrpSpPr/>
          <p:nvPr/>
        </p:nvGrpSpPr>
        <p:grpSpPr>
          <a:xfrm>
            <a:off x="5954618" y="1788745"/>
            <a:ext cx="454123" cy="461117"/>
            <a:chOff x="5955584" y="1298744"/>
            <a:chExt cx="454123" cy="461117"/>
          </a:xfrm>
        </p:grpSpPr>
        <p:sp>
          <p:nvSpPr>
            <p:cNvPr id="248" name="Shape 1350">
              <a:extLst>
                <a:ext uri="{FF2B5EF4-FFF2-40B4-BE49-F238E27FC236}">
                  <a16:creationId xmlns:a16="http://schemas.microsoft.com/office/drawing/2014/main" id="{80485F9D-C5FB-4687-9497-FB95D4AFC7D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9293AEB6-E593-46AA-96BB-C0A42AC93E02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A7EE083B-3878-4004-8875-23A0226CC565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81%</a:t>
                </a:r>
              </a:p>
            </p:txBody>
          </p:sp>
          <p:sp>
            <p:nvSpPr>
              <p:cNvPr id="247" name="Shape 1350">
                <a:extLst>
                  <a:ext uri="{FF2B5EF4-FFF2-40B4-BE49-F238E27FC236}">
                    <a16:creationId xmlns:a16="http://schemas.microsoft.com/office/drawing/2014/main" id="{C6E1655C-7252-4D20-87D7-6B1A567837E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728EED5A-E913-4000-A751-96905D7065BA}"/>
              </a:ext>
            </a:extLst>
          </p:cNvPr>
          <p:cNvGrpSpPr/>
          <p:nvPr/>
        </p:nvGrpSpPr>
        <p:grpSpPr>
          <a:xfrm>
            <a:off x="5954618" y="3945722"/>
            <a:ext cx="454123" cy="461117"/>
            <a:chOff x="5955584" y="1298744"/>
            <a:chExt cx="454123" cy="461117"/>
          </a:xfrm>
        </p:grpSpPr>
        <p:sp>
          <p:nvSpPr>
            <p:cNvPr id="277" name="Shape 1350">
              <a:extLst>
                <a:ext uri="{FF2B5EF4-FFF2-40B4-BE49-F238E27FC236}">
                  <a16:creationId xmlns:a16="http://schemas.microsoft.com/office/drawing/2014/main" id="{23578520-38BF-404B-B8BC-A80119CBC9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278" name="Group 277">
              <a:extLst>
                <a:ext uri="{FF2B5EF4-FFF2-40B4-BE49-F238E27FC236}">
                  <a16:creationId xmlns:a16="http://schemas.microsoft.com/office/drawing/2014/main" id="{2D838892-659C-4A88-A8AA-32C23DAD94B9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279" name="Rectangle 278">
                <a:extLst>
                  <a:ext uri="{FF2B5EF4-FFF2-40B4-BE49-F238E27FC236}">
                    <a16:creationId xmlns:a16="http://schemas.microsoft.com/office/drawing/2014/main" id="{5BC919BC-FCD6-4301-8A35-A38BEEED8FFD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95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%</a:t>
                </a:r>
              </a:p>
            </p:txBody>
          </p:sp>
          <p:sp>
            <p:nvSpPr>
              <p:cNvPr id="280" name="Shape 1350">
                <a:extLst>
                  <a:ext uri="{FF2B5EF4-FFF2-40B4-BE49-F238E27FC236}">
                    <a16:creationId xmlns:a16="http://schemas.microsoft.com/office/drawing/2014/main" id="{8C46A448-A8E9-4A12-90D0-49DF80DAA1A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281" name="Shape 1352">
            <a:extLst>
              <a:ext uri="{FF2B5EF4-FFF2-40B4-BE49-F238E27FC236}">
                <a16:creationId xmlns:a16="http://schemas.microsoft.com/office/drawing/2014/main" id="{448251ED-B46E-4710-A291-7BBA6856FCBD}"/>
              </a:ext>
            </a:extLst>
          </p:cNvPr>
          <p:cNvSpPr>
            <a:spLocks/>
          </p:cNvSpPr>
          <p:nvPr/>
        </p:nvSpPr>
        <p:spPr>
          <a:xfrm>
            <a:off x="6019842" y="4010590"/>
            <a:ext cx="323675" cy="321622"/>
          </a:xfrm>
          <a:prstGeom prst="arc">
            <a:avLst>
              <a:gd name="adj1" fmla="val 15856316"/>
              <a:gd name="adj2" fmla="val 14349698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38F9D99-7BBA-4E7F-AA24-3A07BD598DCF}"/>
              </a:ext>
            </a:extLst>
          </p:cNvPr>
          <p:cNvGrpSpPr/>
          <p:nvPr/>
        </p:nvGrpSpPr>
        <p:grpSpPr>
          <a:xfrm>
            <a:off x="8181111" y="1270169"/>
            <a:ext cx="454123" cy="461117"/>
            <a:chOff x="8181111" y="1262286"/>
            <a:chExt cx="454123" cy="461117"/>
          </a:xfrm>
        </p:grpSpPr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2ABFED8D-C9B1-4260-9E34-03B7F5E7D017}"/>
                </a:ext>
              </a:extLst>
            </p:cNvPr>
            <p:cNvGrpSpPr/>
            <p:nvPr/>
          </p:nvGrpSpPr>
          <p:grpSpPr>
            <a:xfrm>
              <a:off x="8181111" y="1262286"/>
              <a:ext cx="454123" cy="461117"/>
              <a:chOff x="5955584" y="1298744"/>
              <a:chExt cx="454123" cy="461117"/>
            </a:xfrm>
          </p:grpSpPr>
          <p:sp>
            <p:nvSpPr>
              <p:cNvPr id="283" name="Shape 1350">
                <a:extLst>
                  <a:ext uri="{FF2B5EF4-FFF2-40B4-BE49-F238E27FC236}">
                    <a16:creationId xmlns:a16="http://schemas.microsoft.com/office/drawing/2014/main" id="{BD057A1E-0618-449F-AB45-E38704A5332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63975" y="1329108"/>
                <a:ext cx="430331" cy="400389"/>
              </a:xfrm>
              <a:prstGeom prst="ellipse">
                <a:avLst/>
              </a:prstGeom>
              <a:noFill/>
              <a:ln w="19050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95E84921-13F0-4CAB-A5FD-0583EB946BBB}"/>
                  </a:ext>
                </a:extLst>
              </p:cNvPr>
              <p:cNvGrpSpPr/>
              <p:nvPr/>
            </p:nvGrpSpPr>
            <p:grpSpPr>
              <a:xfrm>
                <a:off x="5955584" y="1298744"/>
                <a:ext cx="454123" cy="461117"/>
                <a:chOff x="5955584" y="1298744"/>
                <a:chExt cx="454123" cy="461117"/>
              </a:xfrm>
            </p:grpSpPr>
            <p:sp>
              <p:nvSpPr>
                <p:cNvPr id="285" name="Rectangle 284">
                  <a:extLst>
                    <a:ext uri="{FF2B5EF4-FFF2-40B4-BE49-F238E27FC236}">
                      <a16:creationId xmlns:a16="http://schemas.microsoft.com/office/drawing/2014/main" id="{4EBEB494-EAE0-46F1-A273-2120757B21D5}"/>
                    </a:ext>
                  </a:extLst>
                </p:cNvPr>
                <p:cNvSpPr/>
                <p:nvPr/>
              </p:nvSpPr>
              <p:spPr>
                <a:xfrm>
                  <a:off x="5962595" y="1419266"/>
                  <a:ext cx="447112" cy="21031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584200" rtl="0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it-IT" sz="700" b="1" dirty="0">
                      <a:solidFill>
                        <a:srgbClr val="219965"/>
                      </a:solidFill>
                      <a:sym typeface="Helvetica Light"/>
                    </a:rPr>
                    <a:t>75</a:t>
                  </a:r>
                  <a:r>
                    <a:rPr kumimoji="0" lang="it-IT" sz="700" b="1" i="0" u="none" strike="noStrike" cap="none" spc="0" normalizeH="0" baseline="0" dirty="0">
                      <a:ln>
                        <a:noFill/>
                      </a:ln>
                      <a:solidFill>
                        <a:srgbClr val="219965"/>
                      </a:solidFill>
                      <a:effectLst/>
                      <a:uFillTx/>
                      <a:latin typeface="+mn-lt"/>
                      <a:ea typeface="+mn-ea"/>
                      <a:cs typeface="+mn-cs"/>
                      <a:sym typeface="Helvetica Light"/>
                    </a:rPr>
                    <a:t>%</a:t>
                  </a:r>
                </a:p>
              </p:txBody>
            </p:sp>
            <p:sp>
              <p:nvSpPr>
                <p:cNvPr id="286" name="Shape 1350">
                  <a:extLst>
                    <a:ext uri="{FF2B5EF4-FFF2-40B4-BE49-F238E27FC236}">
                      <a16:creationId xmlns:a16="http://schemas.microsoft.com/office/drawing/2014/main" id="{99A4861E-74FA-41E5-B310-622135BA4926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5955584" y="1298744"/>
                  <a:ext cx="447112" cy="461117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3A905F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>
                  <a:defPPr>
                    <a:defRPr lang="it-IT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300" b="1" i="0" u="none" strike="noStrike" kern="1200" cap="none" spc="0" normalizeH="0" baseline="0" noProof="0" dirty="0">
                    <a:ln w="28575">
                      <a:solidFill>
                        <a:schemeClr val="tx1"/>
                      </a:solidFill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Roboto Light"/>
                    <a:cs typeface="Roboto Light"/>
                    <a:sym typeface="Roboto Light"/>
                  </a:endParaRPr>
                </a:p>
              </p:txBody>
            </p:sp>
          </p:grpSp>
        </p:grpSp>
        <p:sp>
          <p:nvSpPr>
            <p:cNvPr id="287" name="Shape 1352">
              <a:extLst>
                <a:ext uri="{FF2B5EF4-FFF2-40B4-BE49-F238E27FC236}">
                  <a16:creationId xmlns:a16="http://schemas.microsoft.com/office/drawing/2014/main" id="{CE16CEB0-3F23-4598-9751-0864CEC367B7}"/>
                </a:ext>
              </a:extLst>
            </p:cNvPr>
            <p:cNvSpPr>
              <a:spLocks/>
            </p:cNvSpPr>
            <p:nvPr/>
          </p:nvSpPr>
          <p:spPr>
            <a:xfrm>
              <a:off x="8246335" y="1332033"/>
              <a:ext cx="323675" cy="321622"/>
            </a:xfrm>
            <a:prstGeom prst="arc">
              <a:avLst>
                <a:gd name="adj1" fmla="val 15856316"/>
                <a:gd name="adj2" fmla="val 10706108"/>
              </a:avLst>
            </a:prstGeom>
            <a:noFill/>
            <a:ln w="88900" cap="flat" cmpd="sng">
              <a:solidFill>
                <a:srgbClr val="219965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0" i="0" u="none" strike="noStrike" kern="1200" cap="none" spc="0" normalizeH="0" baseline="0" noProof="0" dirty="0">
                <a:ln>
                  <a:solidFill>
                    <a:srgbClr val="219965"/>
                  </a:solidFill>
                </a:ln>
                <a:solidFill>
                  <a:srgbClr val="219965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3A3213A9-7827-4BCB-AC54-8EAD17EBA5E7}"/>
              </a:ext>
            </a:extLst>
          </p:cNvPr>
          <p:cNvGrpSpPr/>
          <p:nvPr/>
        </p:nvGrpSpPr>
        <p:grpSpPr>
          <a:xfrm>
            <a:off x="8181111" y="1788745"/>
            <a:ext cx="454123" cy="461117"/>
            <a:chOff x="5955584" y="1298744"/>
            <a:chExt cx="454123" cy="461117"/>
          </a:xfrm>
        </p:grpSpPr>
        <p:sp>
          <p:nvSpPr>
            <p:cNvPr id="294" name="Shape 1350">
              <a:extLst>
                <a:ext uri="{FF2B5EF4-FFF2-40B4-BE49-F238E27FC236}">
                  <a16:creationId xmlns:a16="http://schemas.microsoft.com/office/drawing/2014/main" id="{D58CF55A-E5A4-48AF-997F-A7BBCD5F6F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295" name="Group 294">
              <a:extLst>
                <a:ext uri="{FF2B5EF4-FFF2-40B4-BE49-F238E27FC236}">
                  <a16:creationId xmlns:a16="http://schemas.microsoft.com/office/drawing/2014/main" id="{F3C82FF2-BCD0-4475-9D9E-E380667F7AC1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296" name="Rectangle 295">
                <a:extLst>
                  <a:ext uri="{FF2B5EF4-FFF2-40B4-BE49-F238E27FC236}">
                    <a16:creationId xmlns:a16="http://schemas.microsoft.com/office/drawing/2014/main" id="{31FD8ECA-411F-40E0-AE37-50471864084D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99%</a:t>
                </a:r>
              </a:p>
            </p:txBody>
          </p:sp>
          <p:sp>
            <p:nvSpPr>
              <p:cNvPr id="297" name="Shape 1350">
                <a:extLst>
                  <a:ext uri="{FF2B5EF4-FFF2-40B4-BE49-F238E27FC236}">
                    <a16:creationId xmlns:a16="http://schemas.microsoft.com/office/drawing/2014/main" id="{986E5FC5-79B1-4B19-8F63-746739BCAD8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298" name="Shape 1352">
            <a:extLst>
              <a:ext uri="{FF2B5EF4-FFF2-40B4-BE49-F238E27FC236}">
                <a16:creationId xmlns:a16="http://schemas.microsoft.com/office/drawing/2014/main" id="{52CC8725-2857-4552-BA13-E98BA4AD84CF}"/>
              </a:ext>
            </a:extLst>
          </p:cNvPr>
          <p:cNvSpPr>
            <a:spLocks/>
          </p:cNvSpPr>
          <p:nvPr/>
        </p:nvSpPr>
        <p:spPr>
          <a:xfrm>
            <a:off x="8246335" y="1858492"/>
            <a:ext cx="323675" cy="321622"/>
          </a:xfrm>
          <a:prstGeom prst="arc">
            <a:avLst>
              <a:gd name="adj1" fmla="val 15856316"/>
              <a:gd name="adj2" fmla="val 15706946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CAC10389-0198-448F-A514-74ACA6E697A9}"/>
              </a:ext>
            </a:extLst>
          </p:cNvPr>
          <p:cNvGrpSpPr/>
          <p:nvPr/>
        </p:nvGrpSpPr>
        <p:grpSpPr>
          <a:xfrm>
            <a:off x="8181111" y="2836147"/>
            <a:ext cx="454123" cy="461117"/>
            <a:chOff x="5955584" y="1298744"/>
            <a:chExt cx="454123" cy="461117"/>
          </a:xfrm>
        </p:grpSpPr>
        <p:sp>
          <p:nvSpPr>
            <p:cNvPr id="304" name="Shape 1350">
              <a:extLst>
                <a:ext uri="{FF2B5EF4-FFF2-40B4-BE49-F238E27FC236}">
                  <a16:creationId xmlns:a16="http://schemas.microsoft.com/office/drawing/2014/main" id="{A5B443D0-0B2E-4D22-9092-333AD7F221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305" name="Group 304">
              <a:extLst>
                <a:ext uri="{FF2B5EF4-FFF2-40B4-BE49-F238E27FC236}">
                  <a16:creationId xmlns:a16="http://schemas.microsoft.com/office/drawing/2014/main" id="{6C0BDFFE-CECA-4596-BAC5-956F50477BEB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307" name="Rectangle 306">
                <a:extLst>
                  <a:ext uri="{FF2B5EF4-FFF2-40B4-BE49-F238E27FC236}">
                    <a16:creationId xmlns:a16="http://schemas.microsoft.com/office/drawing/2014/main" id="{0BC3DA34-9D87-47B5-B3A3-6BC4F232E98B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11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%</a:t>
                </a:r>
              </a:p>
            </p:txBody>
          </p:sp>
          <p:sp>
            <p:nvSpPr>
              <p:cNvPr id="308" name="Shape 1350">
                <a:extLst>
                  <a:ext uri="{FF2B5EF4-FFF2-40B4-BE49-F238E27FC236}">
                    <a16:creationId xmlns:a16="http://schemas.microsoft.com/office/drawing/2014/main" id="{01A3BA19-23B7-45B0-9DAC-462D548DB7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grpSp>
        <p:nvGrpSpPr>
          <p:cNvPr id="310" name="Group 309">
            <a:extLst>
              <a:ext uri="{FF2B5EF4-FFF2-40B4-BE49-F238E27FC236}">
                <a16:creationId xmlns:a16="http://schemas.microsoft.com/office/drawing/2014/main" id="{37ED1465-3810-4165-A060-632C4AC3E2E2}"/>
              </a:ext>
            </a:extLst>
          </p:cNvPr>
          <p:cNvGrpSpPr/>
          <p:nvPr/>
        </p:nvGrpSpPr>
        <p:grpSpPr>
          <a:xfrm>
            <a:off x="8181111" y="3928851"/>
            <a:ext cx="454123" cy="461117"/>
            <a:chOff x="5955584" y="1298744"/>
            <a:chExt cx="454123" cy="461117"/>
          </a:xfrm>
        </p:grpSpPr>
        <p:sp>
          <p:nvSpPr>
            <p:cNvPr id="311" name="Shape 1350">
              <a:extLst>
                <a:ext uri="{FF2B5EF4-FFF2-40B4-BE49-F238E27FC236}">
                  <a16:creationId xmlns:a16="http://schemas.microsoft.com/office/drawing/2014/main" id="{1BBC4738-6E2F-4901-9EFF-DA455AA4503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963975" y="1329108"/>
              <a:ext cx="430331" cy="400389"/>
            </a:xfrm>
            <a:prstGeom prst="ellipse">
              <a:avLst/>
            </a:prstGeom>
            <a:noFill/>
            <a:ln w="19050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it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00" b="1" i="0" u="none" strike="noStrike" kern="1200" cap="none" spc="0" normalizeH="0" baseline="0" noProof="0" dirty="0">
                <a:ln w="28575">
                  <a:solidFill>
                    <a:schemeClr val="tx1"/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Roboto Light"/>
                <a:cs typeface="Roboto Light"/>
                <a:sym typeface="Roboto Light"/>
              </a:endParaRPr>
            </a:p>
          </p:txBody>
        </p:sp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C113F8E6-1A84-4E91-9495-ACA75BB49544}"/>
                </a:ext>
              </a:extLst>
            </p:cNvPr>
            <p:cNvGrpSpPr/>
            <p:nvPr/>
          </p:nvGrpSpPr>
          <p:grpSpPr>
            <a:xfrm>
              <a:off x="5955584" y="1298744"/>
              <a:ext cx="454123" cy="461117"/>
              <a:chOff x="5955584" y="1298744"/>
              <a:chExt cx="454123" cy="461117"/>
            </a:xfrm>
          </p:grpSpPr>
          <p:sp>
            <p:nvSpPr>
              <p:cNvPr id="313" name="Rectangle 312">
                <a:extLst>
                  <a:ext uri="{FF2B5EF4-FFF2-40B4-BE49-F238E27FC236}">
                    <a16:creationId xmlns:a16="http://schemas.microsoft.com/office/drawing/2014/main" id="{A21DA928-E856-49F5-B75F-A58F6709E32F}"/>
                  </a:ext>
                </a:extLst>
              </p:cNvPr>
              <p:cNvSpPr/>
              <p:nvPr/>
            </p:nvSpPr>
            <p:spPr>
              <a:xfrm>
                <a:off x="5962595" y="1419266"/>
                <a:ext cx="447112" cy="21031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it-IT" sz="700" b="1" dirty="0">
                    <a:solidFill>
                      <a:srgbClr val="219965"/>
                    </a:solidFill>
                    <a:sym typeface="Helvetica Light"/>
                  </a:rPr>
                  <a:t>78</a:t>
                </a:r>
                <a:r>
                  <a:rPr kumimoji="0" lang="it-IT" sz="700" b="1" i="0" u="none" strike="noStrike" cap="none" spc="0" normalizeH="0" baseline="0" dirty="0">
                    <a:ln>
                      <a:noFill/>
                    </a:ln>
                    <a:solidFill>
                      <a:srgbClr val="219965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Light"/>
                  </a:rPr>
                  <a:t>%</a:t>
                </a:r>
              </a:p>
            </p:txBody>
          </p:sp>
          <p:sp>
            <p:nvSpPr>
              <p:cNvPr id="314" name="Shape 1350">
                <a:extLst>
                  <a:ext uri="{FF2B5EF4-FFF2-40B4-BE49-F238E27FC236}">
                    <a16:creationId xmlns:a16="http://schemas.microsoft.com/office/drawing/2014/main" id="{F0A22069-FD8E-416C-8FC6-9794146A54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55584" y="1298744"/>
                <a:ext cx="447112" cy="461117"/>
              </a:xfrm>
              <a:prstGeom prst="ellipse">
                <a:avLst/>
              </a:prstGeom>
              <a:noFill/>
              <a:ln w="19050" cap="flat" cmpd="sng">
                <a:solidFill>
                  <a:srgbClr val="3A905F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>
                <a:defPPr>
                  <a:defRPr lang="it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1300" b="1" i="0" u="none" strike="noStrike" kern="1200" cap="none" spc="0" normalizeH="0" baseline="0" noProof="0" dirty="0">
                  <a:ln w="28575">
                    <a:solidFill>
                      <a:schemeClr val="tx1"/>
                    </a:solidFill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Roboto Light"/>
                  <a:cs typeface="Roboto Light"/>
                  <a:sym typeface="Roboto Light"/>
                </a:endParaRPr>
              </a:p>
            </p:txBody>
          </p:sp>
        </p:grpSp>
      </p:grpSp>
      <p:sp>
        <p:nvSpPr>
          <p:cNvPr id="315" name="Shape 1352">
            <a:extLst>
              <a:ext uri="{FF2B5EF4-FFF2-40B4-BE49-F238E27FC236}">
                <a16:creationId xmlns:a16="http://schemas.microsoft.com/office/drawing/2014/main" id="{B04EE458-7095-4A77-92FE-9EA82A59262A}"/>
              </a:ext>
            </a:extLst>
          </p:cNvPr>
          <p:cNvSpPr>
            <a:spLocks/>
          </p:cNvSpPr>
          <p:nvPr/>
        </p:nvSpPr>
        <p:spPr>
          <a:xfrm>
            <a:off x="8246335" y="4003246"/>
            <a:ext cx="323675" cy="321622"/>
          </a:xfrm>
          <a:prstGeom prst="arc">
            <a:avLst>
              <a:gd name="adj1" fmla="val 15856316"/>
              <a:gd name="adj2" fmla="val 12390841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352">
            <a:extLst>
              <a:ext uri="{FF2B5EF4-FFF2-40B4-BE49-F238E27FC236}">
                <a16:creationId xmlns:a16="http://schemas.microsoft.com/office/drawing/2014/main" id="{D96A275A-7988-43D4-89FA-CA80DB08F9DA}"/>
              </a:ext>
            </a:extLst>
          </p:cNvPr>
          <p:cNvSpPr>
            <a:spLocks/>
          </p:cNvSpPr>
          <p:nvPr/>
        </p:nvSpPr>
        <p:spPr>
          <a:xfrm>
            <a:off x="8239232" y="2915182"/>
            <a:ext cx="323675" cy="321622"/>
          </a:xfrm>
          <a:prstGeom prst="arc">
            <a:avLst>
              <a:gd name="adj1" fmla="val 15856316"/>
              <a:gd name="adj2" fmla="val 19538991"/>
            </a:avLst>
          </a:prstGeom>
          <a:noFill/>
          <a:ln w="88900" cap="flat" cmpd="sng">
            <a:solidFill>
              <a:srgbClr val="219965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1200" cap="none" spc="0" normalizeH="0" baseline="0" noProof="0" dirty="0">
              <a:ln>
                <a:solidFill>
                  <a:srgbClr val="219965"/>
                </a:solidFill>
              </a:ln>
              <a:solidFill>
                <a:srgbClr val="219965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64651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9766</TotalTime>
  <Words>2240</Words>
  <Application>Microsoft Office PowerPoint</Application>
  <PresentationFormat>Presentazione su schermo (16:9)</PresentationFormat>
  <Paragraphs>437</Paragraphs>
  <Slides>22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7" baseType="lpstr">
      <vt:lpstr>Arial</vt:lpstr>
      <vt:lpstr>Calibri</vt:lpstr>
      <vt:lpstr>Helvetica</vt:lpstr>
      <vt:lpstr>Wingdings</vt:lpstr>
      <vt:lpstr>Tema di Office</vt:lpstr>
      <vt:lpstr> PIANO SVILUPPO E COESIONE   Comitato di Sorveglianza </vt:lpstr>
      <vt:lpstr>Agenda</vt:lpstr>
      <vt:lpstr>Agenda</vt:lpstr>
      <vt:lpstr>Agenda</vt:lpstr>
      <vt:lpstr>Piano sviluppo e coesione </vt:lpstr>
      <vt:lpstr>Stato di avanzamento finanziario del PSC – Sezione ordinaria aperta </vt:lpstr>
      <vt:lpstr>Stato di avanzamento procedurale del PSC – Sezione ordinaria aperta </vt:lpstr>
      <vt:lpstr>Ricognizione assunzione OGV ex art. 56 DL 50/2022</vt:lpstr>
      <vt:lpstr>Stato di avanzamento finanziario del PSC – Sezione speciale 1</vt:lpstr>
      <vt:lpstr>Stato di avanzamento finanziario del PSC – Sezione speciale 2</vt:lpstr>
      <vt:lpstr>Agenda</vt:lpstr>
      <vt:lpstr>Proposta di riprogrammazione risorse </vt:lpstr>
      <vt:lpstr>Proposta di riprogrammazione risorse Sezione Ordinaria </vt:lpstr>
      <vt:lpstr>Proposta di riprogrammazione risorse Sezione Ordinaria </vt:lpstr>
      <vt:lpstr>Proposta di riprogrammazione risorse Sezione Ordinaria </vt:lpstr>
      <vt:lpstr>Proposta di riprogrammazione risorse </vt:lpstr>
      <vt:lpstr>Proposta di riprogrammazione risorse  Sezione Speciale 1 </vt:lpstr>
      <vt:lpstr>Agenda</vt:lpstr>
      <vt:lpstr>Si.Ge.Co.</vt:lpstr>
      <vt:lpstr>Agenda</vt:lpstr>
      <vt:lpstr>Informativa sulle attività di monitoraggio dei dati alla BDU </vt:lpstr>
      <vt:lpstr>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-</dc:creator>
  <cp:lastModifiedBy>Livia Silvia Valgoi</cp:lastModifiedBy>
  <cp:revision>256</cp:revision>
  <dcterms:created xsi:type="dcterms:W3CDTF">2017-12-04T13:54:02Z</dcterms:created>
  <dcterms:modified xsi:type="dcterms:W3CDTF">2022-12-20T11:17:50Z</dcterms:modified>
</cp:coreProperties>
</file>