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xml" ContentType="application/vnd.openxmlformats-officedocument.presentationml.notesSlide+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84" r:id="rId3"/>
    <p:sldId id="292" r:id="rId4"/>
    <p:sldId id="283" r:id="rId5"/>
    <p:sldId id="286" r:id="rId6"/>
    <p:sldId id="285" r:id="rId7"/>
    <p:sldId id="266" r:id="rId8"/>
    <p:sldId id="325" r:id="rId9"/>
    <p:sldId id="258" r:id="rId10"/>
    <p:sldId id="293" r:id="rId11"/>
    <p:sldId id="327" r:id="rId12"/>
    <p:sldId id="296" r:id="rId13"/>
    <p:sldId id="326" r:id="rId14"/>
    <p:sldId id="322" r:id="rId15"/>
    <p:sldId id="323" r:id="rId16"/>
    <p:sldId id="300" r:id="rId17"/>
    <p:sldId id="324" r:id="rId18"/>
    <p:sldId id="301" r:id="rId19"/>
    <p:sldId id="317" r:id="rId20"/>
    <p:sldId id="267" r:id="rId21"/>
    <p:sldId id="303" r:id="rId22"/>
    <p:sldId id="328" r:id="rId23"/>
    <p:sldId id="274" r:id="rId24"/>
    <p:sldId id="275" r:id="rId25"/>
    <p:sldId id="276" r:id="rId26"/>
    <p:sldId id="305" r:id="rId27"/>
    <p:sldId id="306" r:id="rId28"/>
    <p:sldId id="282" r:id="rId29"/>
    <p:sldId id="307" r:id="rId30"/>
    <p:sldId id="309" r:id="rId31"/>
    <p:sldId id="310" r:id="rId32"/>
    <p:sldId id="311" r:id="rId33"/>
    <p:sldId id="312" r:id="rId34"/>
    <p:sldId id="313" r:id="rId35"/>
  </p:sldIdLst>
  <p:sldSz cx="9144000" cy="5143500" type="screen16x9"/>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965"/>
    <a:srgbClr val="000000"/>
    <a:srgbClr val="BCE0D0"/>
    <a:srgbClr val="59B38C"/>
    <a:srgbClr val="C44747"/>
    <a:srgbClr val="3A905F"/>
    <a:srgbClr val="26C4CC"/>
    <a:srgbClr val="9C89ED"/>
    <a:srgbClr val="2CB8CF"/>
    <a:srgbClr val="A379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69" autoAdjust="0"/>
    <p:restoredTop sz="95226" autoAdjust="0"/>
  </p:normalViewPr>
  <p:slideViewPr>
    <p:cSldViewPr snapToGrid="0" snapToObjects="1">
      <p:cViewPr varScale="1">
        <p:scale>
          <a:sx n="147" d="100"/>
          <a:sy n="147" d="100"/>
        </p:scale>
        <p:origin x="330" y="108"/>
      </p:cViewPr>
      <p:guideLst>
        <p:guide orient="horz" pos="162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21.xml"/><Relationship Id="rId18" Type="http://schemas.openxmlformats.org/officeDocument/2006/relationships/slide" Target="slides/slide26.xml"/><Relationship Id="rId26" Type="http://schemas.openxmlformats.org/officeDocument/2006/relationships/slide" Target="slides/slide34.xml"/><Relationship Id="rId3" Type="http://schemas.openxmlformats.org/officeDocument/2006/relationships/slide" Target="slides/slide4.xml"/><Relationship Id="rId21" Type="http://schemas.openxmlformats.org/officeDocument/2006/relationships/slide" Target="slides/slide29.xml"/><Relationship Id="rId7" Type="http://schemas.openxmlformats.org/officeDocument/2006/relationships/slide" Target="slides/slide8.xml"/><Relationship Id="rId12" Type="http://schemas.openxmlformats.org/officeDocument/2006/relationships/slide" Target="slides/slide19.xml"/><Relationship Id="rId17" Type="http://schemas.openxmlformats.org/officeDocument/2006/relationships/slide" Target="slides/slide25.xml"/><Relationship Id="rId25" Type="http://schemas.openxmlformats.org/officeDocument/2006/relationships/slide" Target="slides/slide33.xml"/><Relationship Id="rId2" Type="http://schemas.openxmlformats.org/officeDocument/2006/relationships/slide" Target="slides/slide3.xml"/><Relationship Id="rId16" Type="http://schemas.openxmlformats.org/officeDocument/2006/relationships/slide" Target="slides/slide24.xml"/><Relationship Id="rId20" Type="http://schemas.openxmlformats.org/officeDocument/2006/relationships/slide" Target="slides/slide28.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8.xml"/><Relationship Id="rId24" Type="http://schemas.openxmlformats.org/officeDocument/2006/relationships/slide" Target="slides/slide32.xml"/><Relationship Id="rId5" Type="http://schemas.openxmlformats.org/officeDocument/2006/relationships/slide" Target="slides/slide6.xml"/><Relationship Id="rId15" Type="http://schemas.openxmlformats.org/officeDocument/2006/relationships/slide" Target="slides/slide23.xml"/><Relationship Id="rId23" Type="http://schemas.openxmlformats.org/officeDocument/2006/relationships/slide" Target="slides/slide31.xml"/><Relationship Id="rId10" Type="http://schemas.openxmlformats.org/officeDocument/2006/relationships/slide" Target="slides/slide16.xml"/><Relationship Id="rId19" Type="http://schemas.openxmlformats.org/officeDocument/2006/relationships/slide" Target="slides/slide27.xml"/><Relationship Id="rId4" Type="http://schemas.openxmlformats.org/officeDocument/2006/relationships/slide" Target="slides/slide5.xml"/><Relationship Id="rId9" Type="http://schemas.openxmlformats.org/officeDocument/2006/relationships/slide" Target="slides/slide15.xml"/><Relationship Id="rId14" Type="http://schemas.openxmlformats.org/officeDocument/2006/relationships/slide" Target="slides/slide22.xml"/><Relationship Id="rId22"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1" Type="http://schemas.openxmlformats.org/officeDocument/2006/relationships/oleObject" Target="https://mailbip-my.sharepoint.com/personal/claudio_vesco_mail-bip_com/Documents/Desktop/DB%20slide%20RAA%202019.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CC620"/>
            </a:solidFill>
            <a:ln>
              <a:noFill/>
            </a:ln>
          </c:spPr>
          <c:dPt>
            <c:idx val="0"/>
            <c:bubble3D val="0"/>
            <c:spPr>
              <a:solidFill>
                <a:srgbClr val="219965"/>
              </a:solidFill>
              <a:ln w="19050">
                <a:noFill/>
              </a:ln>
              <a:effectLst/>
            </c:spPr>
            <c:extLst>
              <c:ext xmlns:c16="http://schemas.microsoft.com/office/drawing/2014/chart" uri="{C3380CC4-5D6E-409C-BE32-E72D297353CC}">
                <c16:uniqueId val="{00000001-5C5F-4CF7-8DAB-094DA3D11A27}"/>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2-3B77-4546-8C3D-25D8132F8B04}"/>
              </c:ext>
            </c:extLst>
          </c:dPt>
          <c:cat>
            <c:strRef>
              <c:f>Sheet1!$A$2:$A$3</c:f>
              <c:strCache>
                <c:ptCount val="2"/>
                <c:pt idx="0">
                  <c:v>1st Qtr</c:v>
                </c:pt>
                <c:pt idx="1">
                  <c:v>2nd Qtr</c:v>
                </c:pt>
              </c:strCache>
            </c:strRef>
          </c:cat>
          <c:val>
            <c:numRef>
              <c:f>Sheet1!$B$2:$B$3</c:f>
              <c:numCache>
                <c:formatCode>General</c:formatCode>
                <c:ptCount val="2"/>
                <c:pt idx="0">
                  <c:v>64.16</c:v>
                </c:pt>
                <c:pt idx="1">
                  <c:v>35.840000000000003</c:v>
                </c:pt>
              </c:numCache>
            </c:numRef>
          </c:val>
          <c:extLst>
            <c:ext xmlns:c16="http://schemas.microsoft.com/office/drawing/2014/chart" uri="{C3380CC4-5D6E-409C-BE32-E72D297353CC}">
              <c16:uniqueId val="{00000000-3B77-4546-8C3D-25D8132F8B04}"/>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71403324721228"/>
          <c:y val="0.18390532232797546"/>
          <c:w val="0.43657193350557544"/>
          <c:h val="0.63218935534404908"/>
        </c:manualLayout>
      </c:layout>
      <c:doughnutChart>
        <c:varyColors val="1"/>
        <c:ser>
          <c:idx val="0"/>
          <c:order val="0"/>
          <c:tx>
            <c:strRef>
              <c:f>Sheet1!$B$1</c:f>
              <c:strCache>
                <c:ptCount val="1"/>
                <c:pt idx="0">
                  <c:v>Sales</c:v>
                </c:pt>
              </c:strCache>
            </c:strRef>
          </c:tx>
          <c:spPr>
            <a:solidFill>
              <a:srgbClr val="FCC620"/>
            </a:solidFill>
            <a:ln>
              <a:noFill/>
            </a:ln>
          </c:spPr>
          <c:dPt>
            <c:idx val="0"/>
            <c:bubble3D val="0"/>
            <c:spPr>
              <a:solidFill>
                <a:srgbClr val="219965"/>
              </a:solidFill>
              <a:ln w="19050">
                <a:noFill/>
              </a:ln>
              <a:effectLst/>
            </c:spPr>
            <c:extLst>
              <c:ext xmlns:c16="http://schemas.microsoft.com/office/drawing/2014/chart" uri="{C3380CC4-5D6E-409C-BE32-E72D297353CC}">
                <c16:uniqueId val="{00000001-A31F-4A31-BAB7-BF40FA096D15}"/>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3-A31F-4A31-BAB7-BF40FA096D15}"/>
              </c:ext>
            </c:extLst>
          </c:dPt>
          <c:cat>
            <c:strRef>
              <c:f>Sheet1!$A$2:$A$3</c:f>
              <c:strCache>
                <c:ptCount val="2"/>
                <c:pt idx="0">
                  <c:v>1st Qtr</c:v>
                </c:pt>
                <c:pt idx="1">
                  <c:v>2nd Qtr</c:v>
                </c:pt>
              </c:strCache>
            </c:strRef>
          </c:cat>
          <c:val>
            <c:numRef>
              <c:f>Sheet1!$B$2:$B$3</c:f>
              <c:numCache>
                <c:formatCode>General</c:formatCode>
                <c:ptCount val="2"/>
                <c:pt idx="0">
                  <c:v>28</c:v>
                </c:pt>
                <c:pt idx="1">
                  <c:v>72</c:v>
                </c:pt>
              </c:numCache>
            </c:numRef>
          </c:val>
          <c:extLst>
            <c:ext xmlns:c16="http://schemas.microsoft.com/office/drawing/2014/chart" uri="{C3380CC4-5D6E-409C-BE32-E72D297353CC}">
              <c16:uniqueId val="{00000004-A31F-4A31-BAB7-BF40FA096D1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71403324721228"/>
          <c:y val="0.18390532232797546"/>
          <c:w val="0.43657193350557544"/>
          <c:h val="0.63218935534404908"/>
        </c:manualLayout>
      </c:layout>
      <c:doughnutChart>
        <c:varyColors val="1"/>
        <c:ser>
          <c:idx val="0"/>
          <c:order val="0"/>
          <c:tx>
            <c:strRef>
              <c:f>Sheet1!$B$1</c:f>
              <c:strCache>
                <c:ptCount val="1"/>
                <c:pt idx="0">
                  <c:v>Sales</c:v>
                </c:pt>
              </c:strCache>
            </c:strRef>
          </c:tx>
          <c:spPr>
            <a:solidFill>
              <a:srgbClr val="FCC620"/>
            </a:solidFill>
            <a:ln>
              <a:noFill/>
            </a:ln>
          </c:spPr>
          <c:dPt>
            <c:idx val="0"/>
            <c:bubble3D val="0"/>
            <c:spPr>
              <a:solidFill>
                <a:srgbClr val="219965"/>
              </a:solidFill>
              <a:ln w="19050">
                <a:noFill/>
              </a:ln>
              <a:effectLst/>
            </c:spPr>
            <c:extLst>
              <c:ext xmlns:c16="http://schemas.microsoft.com/office/drawing/2014/chart" uri="{C3380CC4-5D6E-409C-BE32-E72D297353CC}">
                <c16:uniqueId val="{00000001-7E59-4D59-93D0-22EBE377E4FD}"/>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3-7E59-4D59-93D0-22EBE377E4FD}"/>
              </c:ext>
            </c:extLst>
          </c:dPt>
          <c:cat>
            <c:strRef>
              <c:f>Sheet1!$A$2:$A$3</c:f>
              <c:strCache>
                <c:ptCount val="2"/>
                <c:pt idx="0">
                  <c:v>1st Qtr</c:v>
                </c:pt>
                <c:pt idx="1">
                  <c:v>2nd Qtr</c:v>
                </c:pt>
              </c:strCache>
            </c:strRef>
          </c:cat>
          <c:val>
            <c:numRef>
              <c:f>Sheet1!$B$2:$B$3</c:f>
              <c:numCache>
                <c:formatCode>General</c:formatCode>
                <c:ptCount val="2"/>
                <c:pt idx="0">
                  <c:v>14</c:v>
                </c:pt>
                <c:pt idx="1">
                  <c:v>86</c:v>
                </c:pt>
              </c:numCache>
            </c:numRef>
          </c:val>
          <c:extLst>
            <c:ext xmlns:c16="http://schemas.microsoft.com/office/drawing/2014/chart" uri="{C3380CC4-5D6E-409C-BE32-E72D297353CC}">
              <c16:uniqueId val="{00000004-7E59-4D59-93D0-22EBE377E4FD}"/>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71403324721228"/>
          <c:y val="0.18390532232797546"/>
          <c:w val="0.43657193350557544"/>
          <c:h val="0.63218935534404908"/>
        </c:manualLayout>
      </c:layout>
      <c:doughnutChart>
        <c:varyColors val="1"/>
        <c:ser>
          <c:idx val="0"/>
          <c:order val="0"/>
          <c:tx>
            <c:strRef>
              <c:f>Sheet1!$B$1</c:f>
              <c:strCache>
                <c:ptCount val="1"/>
                <c:pt idx="0">
                  <c:v>Sales</c:v>
                </c:pt>
              </c:strCache>
            </c:strRef>
          </c:tx>
          <c:spPr>
            <a:solidFill>
              <a:srgbClr val="FCC620"/>
            </a:solidFill>
            <a:ln>
              <a:noFill/>
            </a:ln>
          </c:spPr>
          <c:dPt>
            <c:idx val="0"/>
            <c:bubble3D val="0"/>
            <c:spPr>
              <a:solidFill>
                <a:srgbClr val="219965"/>
              </a:solidFill>
              <a:ln w="19050">
                <a:noFill/>
              </a:ln>
              <a:effectLst/>
            </c:spPr>
            <c:extLst>
              <c:ext xmlns:c16="http://schemas.microsoft.com/office/drawing/2014/chart" uri="{C3380CC4-5D6E-409C-BE32-E72D297353CC}">
                <c16:uniqueId val="{00000001-CE82-4814-8700-DEFF66827899}"/>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3-CE82-4814-8700-DEFF66827899}"/>
              </c:ext>
            </c:extLst>
          </c:dPt>
          <c:cat>
            <c:strRef>
              <c:f>Sheet1!$A$2:$A$3</c:f>
              <c:strCache>
                <c:ptCount val="2"/>
                <c:pt idx="0">
                  <c:v>1st Qtr</c:v>
                </c:pt>
                <c:pt idx="1">
                  <c:v>2nd Qtr</c:v>
                </c:pt>
              </c:strCache>
            </c:strRef>
          </c:cat>
          <c:val>
            <c:numRef>
              <c:f>Sheet1!$B$2:$B$3</c:f>
              <c:numCache>
                <c:formatCode>General</c:formatCode>
                <c:ptCount val="2"/>
                <c:pt idx="0">
                  <c:v>22</c:v>
                </c:pt>
                <c:pt idx="1">
                  <c:v>78</c:v>
                </c:pt>
              </c:numCache>
            </c:numRef>
          </c:val>
          <c:extLst>
            <c:ext xmlns:c16="http://schemas.microsoft.com/office/drawing/2014/chart" uri="{C3380CC4-5D6E-409C-BE32-E72D297353CC}">
              <c16:uniqueId val="{00000004-CE82-4814-8700-DEFF66827899}"/>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71403324721228"/>
          <c:y val="0.18390532232797546"/>
          <c:w val="0.43657193350557544"/>
          <c:h val="0.63218935534404908"/>
        </c:manualLayout>
      </c:layout>
      <c:doughnutChart>
        <c:varyColors val="1"/>
        <c:ser>
          <c:idx val="0"/>
          <c:order val="0"/>
          <c:tx>
            <c:strRef>
              <c:f>Sheet1!$B$1</c:f>
              <c:strCache>
                <c:ptCount val="1"/>
                <c:pt idx="0">
                  <c:v>Sales</c:v>
                </c:pt>
              </c:strCache>
            </c:strRef>
          </c:tx>
          <c:spPr>
            <a:solidFill>
              <a:srgbClr val="FCC620"/>
            </a:solidFill>
            <a:ln>
              <a:noFill/>
            </a:ln>
          </c:spPr>
          <c:dPt>
            <c:idx val="0"/>
            <c:bubble3D val="0"/>
            <c:spPr>
              <a:solidFill>
                <a:srgbClr val="219965"/>
              </a:solidFill>
              <a:ln w="19050">
                <a:noFill/>
              </a:ln>
              <a:effectLst/>
            </c:spPr>
            <c:extLst>
              <c:ext xmlns:c16="http://schemas.microsoft.com/office/drawing/2014/chart" uri="{C3380CC4-5D6E-409C-BE32-E72D297353CC}">
                <c16:uniqueId val="{00000001-54FA-41CC-8948-931F0B86AEA5}"/>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3-54FA-41CC-8948-931F0B86AEA5}"/>
              </c:ext>
            </c:extLst>
          </c:dPt>
          <c:cat>
            <c:strRef>
              <c:f>Sheet1!$A$2:$A$3</c:f>
              <c:strCache>
                <c:ptCount val="2"/>
                <c:pt idx="0">
                  <c:v>1st Qtr</c:v>
                </c:pt>
                <c:pt idx="1">
                  <c:v>2nd Qtr</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54FA-41CC-8948-931F0B86AEA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71403324721228"/>
          <c:y val="0.18390532232797546"/>
          <c:w val="0.43657193350557544"/>
          <c:h val="0.63218935534404908"/>
        </c:manualLayout>
      </c:layout>
      <c:doughnutChart>
        <c:varyColors val="1"/>
        <c:ser>
          <c:idx val="0"/>
          <c:order val="0"/>
          <c:tx>
            <c:strRef>
              <c:f>Sheet1!$B$1</c:f>
              <c:strCache>
                <c:ptCount val="1"/>
                <c:pt idx="0">
                  <c:v>Sales</c:v>
                </c:pt>
              </c:strCache>
            </c:strRef>
          </c:tx>
          <c:spPr>
            <a:solidFill>
              <a:srgbClr val="FCC620"/>
            </a:solidFill>
            <a:ln>
              <a:noFill/>
            </a:ln>
          </c:spPr>
          <c:dPt>
            <c:idx val="0"/>
            <c:bubble3D val="0"/>
            <c:spPr>
              <a:solidFill>
                <a:srgbClr val="219965"/>
              </a:solidFill>
              <a:ln w="19050">
                <a:noFill/>
              </a:ln>
              <a:effectLst/>
            </c:spPr>
            <c:extLst>
              <c:ext xmlns:c16="http://schemas.microsoft.com/office/drawing/2014/chart" uri="{C3380CC4-5D6E-409C-BE32-E72D297353CC}">
                <c16:uniqueId val="{00000001-8DA8-49D7-95BC-2A4D1EF1962B}"/>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3-8DA8-49D7-95BC-2A4D1EF1962B}"/>
              </c:ext>
            </c:extLst>
          </c:dPt>
          <c:cat>
            <c:strRef>
              <c:f>Sheet1!$A$2:$A$3</c:f>
              <c:strCache>
                <c:ptCount val="2"/>
                <c:pt idx="0">
                  <c:v>1st Qtr</c:v>
                </c:pt>
                <c:pt idx="1">
                  <c:v>2nd Qtr</c:v>
                </c:pt>
              </c:strCache>
            </c:strRef>
          </c:cat>
          <c:val>
            <c:numRef>
              <c:f>Sheet1!$B$2:$B$3</c:f>
              <c:numCache>
                <c:formatCode>General</c:formatCode>
                <c:ptCount val="2"/>
                <c:pt idx="0">
                  <c:v>9</c:v>
                </c:pt>
                <c:pt idx="1">
                  <c:v>91</c:v>
                </c:pt>
              </c:numCache>
            </c:numRef>
          </c:val>
          <c:extLst>
            <c:ext xmlns:c16="http://schemas.microsoft.com/office/drawing/2014/chart" uri="{C3380CC4-5D6E-409C-BE32-E72D297353CC}">
              <c16:uniqueId val="{00000004-8DA8-49D7-95BC-2A4D1EF1962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71403324721228"/>
          <c:y val="0.18390532232797546"/>
          <c:w val="0.43657193350557544"/>
          <c:h val="0.63218935534404908"/>
        </c:manualLayout>
      </c:layout>
      <c:doughnutChart>
        <c:varyColors val="1"/>
        <c:ser>
          <c:idx val="0"/>
          <c:order val="0"/>
          <c:tx>
            <c:strRef>
              <c:f>Sheet1!$B$1</c:f>
              <c:strCache>
                <c:ptCount val="1"/>
                <c:pt idx="0">
                  <c:v>Sales</c:v>
                </c:pt>
              </c:strCache>
            </c:strRef>
          </c:tx>
          <c:spPr>
            <a:solidFill>
              <a:srgbClr val="FCC620"/>
            </a:solidFill>
            <a:ln>
              <a:noFill/>
            </a:ln>
          </c:spPr>
          <c:dPt>
            <c:idx val="0"/>
            <c:bubble3D val="0"/>
            <c:spPr>
              <a:solidFill>
                <a:srgbClr val="219965"/>
              </a:solidFill>
              <a:ln w="19050">
                <a:noFill/>
              </a:ln>
              <a:effectLst/>
            </c:spPr>
            <c:extLst>
              <c:ext xmlns:c16="http://schemas.microsoft.com/office/drawing/2014/chart" uri="{C3380CC4-5D6E-409C-BE32-E72D297353CC}">
                <c16:uniqueId val="{00000001-3488-468B-B842-B86A36A2B540}"/>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3-3488-468B-B842-B86A36A2B540}"/>
              </c:ext>
            </c:extLst>
          </c:dPt>
          <c:cat>
            <c:strRef>
              <c:f>Sheet1!$A$2:$A$3</c:f>
              <c:strCache>
                <c:ptCount val="2"/>
                <c:pt idx="0">
                  <c:v>1st Qtr</c:v>
                </c:pt>
                <c:pt idx="1">
                  <c:v>2nd Qtr</c:v>
                </c:pt>
              </c:strCache>
            </c:strRef>
          </c:cat>
          <c:val>
            <c:numRef>
              <c:f>Sheet1!$B$2:$B$3</c:f>
              <c:numCache>
                <c:formatCode>General</c:formatCode>
                <c:ptCount val="2"/>
                <c:pt idx="0">
                  <c:v>8</c:v>
                </c:pt>
                <c:pt idx="1">
                  <c:v>92</c:v>
                </c:pt>
              </c:numCache>
            </c:numRef>
          </c:val>
          <c:extLst>
            <c:ext xmlns:c16="http://schemas.microsoft.com/office/drawing/2014/chart" uri="{C3380CC4-5D6E-409C-BE32-E72D297353CC}">
              <c16:uniqueId val="{00000004-3488-468B-B842-B86A36A2B540}"/>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71403324721228"/>
          <c:y val="0.18390532232797546"/>
          <c:w val="0.43657193350557544"/>
          <c:h val="0.63218935534404908"/>
        </c:manualLayout>
      </c:layout>
      <c:doughnutChart>
        <c:varyColors val="1"/>
        <c:ser>
          <c:idx val="0"/>
          <c:order val="0"/>
          <c:tx>
            <c:strRef>
              <c:f>Sheet1!$B$1</c:f>
              <c:strCache>
                <c:ptCount val="1"/>
                <c:pt idx="0">
                  <c:v>Sales</c:v>
                </c:pt>
              </c:strCache>
            </c:strRef>
          </c:tx>
          <c:spPr>
            <a:solidFill>
              <a:srgbClr val="FCC620"/>
            </a:solidFill>
            <a:ln>
              <a:noFill/>
            </a:ln>
          </c:spPr>
          <c:dPt>
            <c:idx val="0"/>
            <c:bubble3D val="0"/>
            <c:spPr>
              <a:solidFill>
                <a:srgbClr val="219965"/>
              </a:solidFill>
              <a:ln w="19050">
                <a:noFill/>
              </a:ln>
              <a:effectLst/>
            </c:spPr>
            <c:extLst>
              <c:ext xmlns:c16="http://schemas.microsoft.com/office/drawing/2014/chart" uri="{C3380CC4-5D6E-409C-BE32-E72D297353CC}">
                <c16:uniqueId val="{00000001-BB52-448D-A1BC-1F6CD00D04CF}"/>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3-BB52-448D-A1BC-1F6CD00D04CF}"/>
              </c:ext>
            </c:extLst>
          </c:dPt>
          <c:cat>
            <c:strRef>
              <c:f>Sheet1!$A$2:$A$3</c:f>
              <c:strCache>
                <c:ptCount val="2"/>
                <c:pt idx="0">
                  <c:v>1st Qtr</c:v>
                </c:pt>
                <c:pt idx="1">
                  <c:v>2nd Qtr</c:v>
                </c:pt>
              </c:strCache>
            </c:strRef>
          </c:cat>
          <c:val>
            <c:numRef>
              <c:f>Sheet1!$B$2:$B$3</c:f>
              <c:numCache>
                <c:formatCode>General</c:formatCode>
                <c:ptCount val="2"/>
                <c:pt idx="0">
                  <c:v>8</c:v>
                </c:pt>
                <c:pt idx="1">
                  <c:v>92</c:v>
                </c:pt>
              </c:numCache>
            </c:numRef>
          </c:val>
          <c:extLst>
            <c:ext xmlns:c16="http://schemas.microsoft.com/office/drawing/2014/chart" uri="{C3380CC4-5D6E-409C-BE32-E72D297353CC}">
              <c16:uniqueId val="{00000004-BB52-448D-A1BC-1F6CD00D04CF}"/>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71403324721228"/>
          <c:y val="0.18390532232797546"/>
          <c:w val="0.43657193350557544"/>
          <c:h val="0.63218935534404908"/>
        </c:manualLayout>
      </c:layout>
      <c:doughnutChart>
        <c:varyColors val="1"/>
        <c:ser>
          <c:idx val="0"/>
          <c:order val="0"/>
          <c:tx>
            <c:strRef>
              <c:f>Sheet1!$B$1</c:f>
              <c:strCache>
                <c:ptCount val="1"/>
                <c:pt idx="0">
                  <c:v>Sales</c:v>
                </c:pt>
              </c:strCache>
            </c:strRef>
          </c:tx>
          <c:spPr>
            <a:solidFill>
              <a:srgbClr val="FCC620"/>
            </a:solidFill>
            <a:ln>
              <a:noFill/>
            </a:ln>
          </c:spPr>
          <c:dPt>
            <c:idx val="0"/>
            <c:bubble3D val="0"/>
            <c:spPr>
              <a:solidFill>
                <a:srgbClr val="219965"/>
              </a:solidFill>
              <a:ln w="19050">
                <a:noFill/>
              </a:ln>
              <a:effectLst/>
            </c:spPr>
            <c:extLst>
              <c:ext xmlns:c16="http://schemas.microsoft.com/office/drawing/2014/chart" uri="{C3380CC4-5D6E-409C-BE32-E72D297353CC}">
                <c16:uniqueId val="{00000001-6E85-41CD-AB3D-D6FDD0CFC07A}"/>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3-6E85-41CD-AB3D-D6FDD0CFC07A}"/>
              </c:ext>
            </c:extLst>
          </c:dPt>
          <c:cat>
            <c:strRef>
              <c:f>Sheet1!$A$2:$A$3</c:f>
              <c:strCache>
                <c:ptCount val="2"/>
                <c:pt idx="0">
                  <c:v>1st Qtr</c:v>
                </c:pt>
                <c:pt idx="1">
                  <c:v>2nd Qtr</c:v>
                </c:pt>
              </c:strCache>
            </c:strRef>
          </c:cat>
          <c:val>
            <c:numRef>
              <c:f>Sheet1!$B$2:$B$3</c:f>
              <c:numCache>
                <c:formatCode>General</c:formatCode>
                <c:ptCount val="2"/>
                <c:pt idx="0">
                  <c:v>1</c:v>
                </c:pt>
                <c:pt idx="1">
                  <c:v>99</c:v>
                </c:pt>
              </c:numCache>
            </c:numRef>
          </c:val>
          <c:extLst>
            <c:ext xmlns:c16="http://schemas.microsoft.com/office/drawing/2014/chart" uri="{C3380CC4-5D6E-409C-BE32-E72D297353CC}">
              <c16:uniqueId val="{00000004-6E85-41CD-AB3D-D6FDD0CFC07A}"/>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CC620"/>
            </a:solidFill>
            <a:ln>
              <a:noFill/>
            </a:ln>
          </c:spPr>
          <c:dPt>
            <c:idx val="0"/>
            <c:bubble3D val="0"/>
            <c:spPr>
              <a:solidFill>
                <a:srgbClr val="219965"/>
              </a:solidFill>
              <a:ln w="19050">
                <a:noFill/>
              </a:ln>
              <a:effectLst/>
            </c:spPr>
            <c:extLst>
              <c:ext xmlns:c16="http://schemas.microsoft.com/office/drawing/2014/chart" uri="{C3380CC4-5D6E-409C-BE32-E72D297353CC}">
                <c16:uniqueId val="{00000001-5C5F-4CF7-8DAB-094DA3D11A27}"/>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2-3B77-4546-8C3D-25D8132F8B04}"/>
              </c:ext>
            </c:extLst>
          </c:dPt>
          <c:cat>
            <c:strRef>
              <c:f>Sheet1!$A$2:$A$3</c:f>
              <c:strCache>
                <c:ptCount val="2"/>
                <c:pt idx="0">
                  <c:v>1st Qtr</c:v>
                </c:pt>
                <c:pt idx="1">
                  <c:v>2nd Qtr</c:v>
                </c:pt>
              </c:strCache>
            </c:strRef>
          </c:cat>
          <c:val>
            <c:numRef>
              <c:f>Sheet1!$B$2:$B$3</c:f>
              <c:numCache>
                <c:formatCode>General</c:formatCode>
                <c:ptCount val="2"/>
                <c:pt idx="0">
                  <c:v>13</c:v>
                </c:pt>
                <c:pt idx="1">
                  <c:v>87</c:v>
                </c:pt>
              </c:numCache>
            </c:numRef>
          </c:val>
          <c:extLst>
            <c:ext xmlns:c16="http://schemas.microsoft.com/office/drawing/2014/chart" uri="{C3380CC4-5D6E-409C-BE32-E72D297353CC}">
              <c16:uniqueId val="{00000000-3B77-4546-8C3D-25D8132F8B04}"/>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CC620"/>
            </a:solidFill>
            <a:ln>
              <a:noFill/>
            </a:ln>
          </c:spPr>
          <c:dPt>
            <c:idx val="0"/>
            <c:bubble3D val="0"/>
            <c:spPr>
              <a:solidFill>
                <a:srgbClr val="219965"/>
              </a:solidFill>
              <a:ln w="19050">
                <a:noFill/>
              </a:ln>
              <a:effectLst/>
            </c:spPr>
            <c:extLst>
              <c:ext xmlns:c16="http://schemas.microsoft.com/office/drawing/2014/chart" uri="{C3380CC4-5D6E-409C-BE32-E72D297353CC}">
                <c16:uniqueId val="{00000001-5C5F-4CF7-8DAB-094DA3D11A27}"/>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2-3B77-4546-8C3D-25D8132F8B04}"/>
              </c:ext>
            </c:extLst>
          </c:dPt>
          <c:cat>
            <c:strRef>
              <c:f>Sheet1!$A$2:$A$3</c:f>
              <c:strCache>
                <c:ptCount val="2"/>
                <c:pt idx="0">
                  <c:v>1st Qtr</c:v>
                </c:pt>
                <c:pt idx="1">
                  <c:v>2nd Qtr</c:v>
                </c:pt>
              </c:strCache>
            </c:strRef>
          </c:cat>
          <c:val>
            <c:numRef>
              <c:f>Sheet1!$B$2:$B$3</c:f>
              <c:numCache>
                <c:formatCode>General</c:formatCode>
                <c:ptCount val="2"/>
                <c:pt idx="0">
                  <c:v>11</c:v>
                </c:pt>
                <c:pt idx="1">
                  <c:v>89</c:v>
                </c:pt>
              </c:numCache>
            </c:numRef>
          </c:val>
          <c:extLst>
            <c:ext xmlns:c16="http://schemas.microsoft.com/office/drawing/2014/chart" uri="{C3380CC4-5D6E-409C-BE32-E72D297353CC}">
              <c16:uniqueId val="{00000000-3B77-4546-8C3D-25D8132F8B04}"/>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CC620"/>
            </a:solidFill>
            <a:ln>
              <a:noFill/>
            </a:ln>
          </c:spPr>
          <c:dPt>
            <c:idx val="0"/>
            <c:bubble3D val="0"/>
            <c:spPr>
              <a:solidFill>
                <a:srgbClr val="219965"/>
              </a:solidFill>
              <a:ln w="19050">
                <a:noFill/>
              </a:ln>
              <a:effectLst/>
            </c:spPr>
            <c:extLst>
              <c:ext xmlns:c16="http://schemas.microsoft.com/office/drawing/2014/chart" uri="{C3380CC4-5D6E-409C-BE32-E72D297353CC}">
                <c16:uniqueId val="{00000001-5C5F-4CF7-8DAB-094DA3D11A27}"/>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2-3B77-4546-8C3D-25D8132F8B04}"/>
              </c:ext>
            </c:extLst>
          </c:dPt>
          <c:cat>
            <c:strRef>
              <c:f>Sheet1!$A$2:$A$3</c:f>
              <c:strCache>
                <c:ptCount val="2"/>
                <c:pt idx="0">
                  <c:v>1st Qtr</c:v>
                </c:pt>
                <c:pt idx="1">
                  <c:v>2nd Qtr</c:v>
                </c:pt>
              </c:strCache>
            </c:strRef>
          </c:cat>
          <c:val>
            <c:numRef>
              <c:f>Sheet1!$B$2:$B$3</c:f>
              <c:numCache>
                <c:formatCode>General</c:formatCode>
                <c:ptCount val="2"/>
                <c:pt idx="0">
                  <c:v>6</c:v>
                </c:pt>
                <c:pt idx="1">
                  <c:v>94</c:v>
                </c:pt>
              </c:numCache>
            </c:numRef>
          </c:val>
          <c:extLst>
            <c:ext xmlns:c16="http://schemas.microsoft.com/office/drawing/2014/chart" uri="{C3380CC4-5D6E-409C-BE32-E72D297353CC}">
              <c16:uniqueId val="{00000000-3B77-4546-8C3D-25D8132F8B04}"/>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CC620"/>
            </a:solidFill>
            <a:ln>
              <a:noFill/>
            </a:ln>
          </c:spPr>
          <c:dPt>
            <c:idx val="0"/>
            <c:bubble3D val="0"/>
            <c:spPr>
              <a:solidFill>
                <a:srgbClr val="219965"/>
              </a:solidFill>
              <a:ln w="19050">
                <a:noFill/>
              </a:ln>
              <a:effectLst/>
            </c:spPr>
            <c:extLst>
              <c:ext xmlns:c16="http://schemas.microsoft.com/office/drawing/2014/chart" uri="{C3380CC4-5D6E-409C-BE32-E72D297353CC}">
                <c16:uniqueId val="{00000001-5C5F-4CF7-8DAB-094DA3D11A27}"/>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2-3B77-4546-8C3D-25D8132F8B04}"/>
              </c:ext>
            </c:extLst>
          </c:dPt>
          <c:cat>
            <c:strRef>
              <c:f>Sheet1!$A$2:$A$3</c:f>
              <c:strCache>
                <c:ptCount val="2"/>
                <c:pt idx="0">
                  <c:v>1st Qtr</c:v>
                </c:pt>
                <c:pt idx="1">
                  <c:v>2nd Qtr</c:v>
                </c:pt>
              </c:strCache>
            </c:strRef>
          </c:cat>
          <c:val>
            <c:numRef>
              <c:f>Sheet1!$B$2:$B$3</c:f>
              <c:numCache>
                <c:formatCode>General</c:formatCode>
                <c:ptCount val="2"/>
                <c:pt idx="0">
                  <c:v>3</c:v>
                </c:pt>
                <c:pt idx="1">
                  <c:v>97</c:v>
                </c:pt>
              </c:numCache>
            </c:numRef>
          </c:val>
          <c:extLst>
            <c:ext xmlns:c16="http://schemas.microsoft.com/office/drawing/2014/chart" uri="{C3380CC4-5D6E-409C-BE32-E72D297353CC}">
              <c16:uniqueId val="{00000000-3B77-4546-8C3D-25D8132F8B04}"/>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CC620"/>
            </a:solidFill>
            <a:ln>
              <a:noFill/>
            </a:ln>
          </c:spPr>
          <c:dPt>
            <c:idx val="0"/>
            <c:bubble3D val="0"/>
            <c:spPr>
              <a:solidFill>
                <a:srgbClr val="219965"/>
              </a:solidFill>
              <a:ln w="19050">
                <a:noFill/>
              </a:ln>
              <a:effectLst/>
            </c:spPr>
            <c:extLst>
              <c:ext xmlns:c16="http://schemas.microsoft.com/office/drawing/2014/chart" uri="{C3380CC4-5D6E-409C-BE32-E72D297353CC}">
                <c16:uniqueId val="{00000001-5C5F-4CF7-8DAB-094DA3D11A27}"/>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2-3B77-4546-8C3D-25D8132F8B04}"/>
              </c:ext>
            </c:extLst>
          </c:dPt>
          <c:cat>
            <c:strRef>
              <c:f>Sheet1!$A$2:$A$3</c:f>
              <c:strCache>
                <c:ptCount val="2"/>
                <c:pt idx="0">
                  <c:v>1st Qtr</c:v>
                </c:pt>
                <c:pt idx="1">
                  <c:v>2nd Qtr</c:v>
                </c:pt>
              </c:strCache>
            </c:strRef>
          </c:cat>
          <c:val>
            <c:numRef>
              <c:f>Sheet1!$B$2:$B$3</c:f>
              <c:numCache>
                <c:formatCode>General</c:formatCode>
                <c:ptCount val="2"/>
                <c:pt idx="0">
                  <c:v>1</c:v>
                </c:pt>
                <c:pt idx="1">
                  <c:v>99</c:v>
                </c:pt>
              </c:numCache>
            </c:numRef>
          </c:val>
          <c:extLst>
            <c:ext xmlns:c16="http://schemas.microsoft.com/office/drawing/2014/chart" uri="{C3380CC4-5D6E-409C-BE32-E72D297353CC}">
              <c16:uniqueId val="{00000000-3B77-4546-8C3D-25D8132F8B04}"/>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CC620"/>
            </a:solidFill>
            <a:ln>
              <a:noFill/>
            </a:ln>
          </c:spPr>
          <c:dPt>
            <c:idx val="0"/>
            <c:bubble3D val="0"/>
            <c:spPr>
              <a:solidFill>
                <a:srgbClr val="219965"/>
              </a:solidFill>
              <a:ln w="19050">
                <a:noFill/>
              </a:ln>
              <a:effectLst/>
            </c:spPr>
            <c:extLst>
              <c:ext xmlns:c16="http://schemas.microsoft.com/office/drawing/2014/chart" uri="{C3380CC4-5D6E-409C-BE32-E72D297353CC}">
                <c16:uniqueId val="{00000001-5C5F-4CF7-8DAB-094DA3D11A27}"/>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2-3B77-4546-8C3D-25D8132F8B04}"/>
              </c:ext>
            </c:extLst>
          </c:dPt>
          <c:cat>
            <c:strRef>
              <c:f>Sheet1!$A$2:$A$3</c:f>
              <c:strCache>
                <c:ptCount val="2"/>
                <c:pt idx="0">
                  <c:v>1st Qtr</c:v>
                </c:pt>
                <c:pt idx="1">
                  <c:v>2nd Qtr</c:v>
                </c:pt>
              </c:strCache>
            </c:strRef>
          </c:cat>
          <c:val>
            <c:numRef>
              <c:f>Sheet1!$B$2:$B$3</c:f>
              <c:numCache>
                <c:formatCode>General</c:formatCode>
                <c:ptCount val="2"/>
                <c:pt idx="0">
                  <c:v>1</c:v>
                </c:pt>
                <c:pt idx="1">
                  <c:v>99</c:v>
                </c:pt>
              </c:numCache>
            </c:numRef>
          </c:val>
          <c:extLst>
            <c:ext xmlns:c16="http://schemas.microsoft.com/office/drawing/2014/chart" uri="{C3380CC4-5D6E-409C-BE32-E72D297353CC}">
              <c16:uniqueId val="{00000000-3B77-4546-8C3D-25D8132F8B04}"/>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CC620"/>
            </a:solidFill>
            <a:ln>
              <a:noFill/>
            </a:ln>
          </c:spPr>
          <c:dPt>
            <c:idx val="0"/>
            <c:bubble3D val="0"/>
            <c:spPr>
              <a:solidFill>
                <a:srgbClr val="219965"/>
              </a:solidFill>
              <a:ln w="19050">
                <a:noFill/>
              </a:ln>
              <a:effectLst/>
            </c:spPr>
            <c:extLst>
              <c:ext xmlns:c16="http://schemas.microsoft.com/office/drawing/2014/chart" uri="{C3380CC4-5D6E-409C-BE32-E72D297353CC}">
                <c16:uniqueId val="{00000001-5C5F-4CF7-8DAB-094DA3D11A27}"/>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2-3B77-4546-8C3D-25D8132F8B04}"/>
              </c:ext>
            </c:extLst>
          </c:dPt>
          <c:cat>
            <c:strRef>
              <c:f>Sheet1!$A$2:$A$3</c:f>
              <c:strCache>
                <c:ptCount val="2"/>
                <c:pt idx="0">
                  <c:v>1st Qtr</c:v>
                </c:pt>
                <c:pt idx="1">
                  <c:v>2nd Qtr</c:v>
                </c:pt>
              </c:strCache>
            </c:strRef>
          </c:cat>
          <c:val>
            <c:numRef>
              <c:f>Sheet1!$B$2:$B$3</c:f>
              <c:numCache>
                <c:formatCode>General</c:formatCode>
                <c:ptCount val="2"/>
                <c:pt idx="0">
                  <c:v>1</c:v>
                </c:pt>
                <c:pt idx="1">
                  <c:v>99</c:v>
                </c:pt>
              </c:numCache>
            </c:numRef>
          </c:val>
          <c:extLst>
            <c:ext xmlns:c16="http://schemas.microsoft.com/office/drawing/2014/chart" uri="{C3380CC4-5D6E-409C-BE32-E72D297353CC}">
              <c16:uniqueId val="{00000000-3B77-4546-8C3D-25D8132F8B04}"/>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CC620"/>
            </a:solidFill>
            <a:ln>
              <a:noFill/>
            </a:ln>
          </c:spPr>
          <c:dPt>
            <c:idx val="0"/>
            <c:bubble3D val="0"/>
            <c:spPr>
              <a:solidFill>
                <a:srgbClr val="219965"/>
              </a:solidFill>
              <a:ln w="19050">
                <a:noFill/>
              </a:ln>
              <a:effectLst/>
            </c:spPr>
            <c:extLst>
              <c:ext xmlns:c16="http://schemas.microsoft.com/office/drawing/2014/chart" uri="{C3380CC4-5D6E-409C-BE32-E72D297353CC}">
                <c16:uniqueId val="{00000001-5C5F-4CF7-8DAB-094DA3D11A27}"/>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2-3B77-4546-8C3D-25D8132F8B04}"/>
              </c:ext>
            </c:extLst>
          </c:dPt>
          <c:cat>
            <c:strRef>
              <c:f>Sheet1!$A$2:$A$3</c:f>
              <c:strCache>
                <c:ptCount val="2"/>
                <c:pt idx="0">
                  <c:v>1st Qtr</c:v>
                </c:pt>
                <c:pt idx="1">
                  <c:v>2nd Qtr</c:v>
                </c:pt>
              </c:strCache>
            </c:strRef>
          </c:cat>
          <c:val>
            <c:numRef>
              <c:f>Sheet1!$B$2:$B$3</c:f>
              <c:numCache>
                <c:formatCode>General</c:formatCode>
                <c:ptCount val="2"/>
                <c:pt idx="0">
                  <c:v>1</c:v>
                </c:pt>
                <c:pt idx="1">
                  <c:v>99</c:v>
                </c:pt>
              </c:numCache>
            </c:numRef>
          </c:val>
          <c:extLst>
            <c:ext xmlns:c16="http://schemas.microsoft.com/office/drawing/2014/chart" uri="{C3380CC4-5D6E-409C-BE32-E72D297353CC}">
              <c16:uniqueId val="{00000000-3B77-4546-8C3D-25D8132F8B04}"/>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6EF20-9A7B-422D-AAE6-A5BAD85E2284}" type="datetimeFigureOut">
              <a:rPr lang="it-IT" smtClean="0"/>
              <a:t>28/12/2021</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298F5-5F59-478B-8CA7-5AD6F70D361E}" type="slidenum">
              <a:rPr lang="it-IT" smtClean="0"/>
              <a:t>‹N›</a:t>
            </a:fld>
            <a:endParaRPr lang="it-IT"/>
          </a:p>
        </p:txBody>
      </p:sp>
    </p:spTree>
    <p:extLst>
      <p:ext uri="{BB962C8B-B14F-4D97-AF65-F5344CB8AC3E}">
        <p14:creationId xmlns:p14="http://schemas.microsoft.com/office/powerpoint/2010/main" val="3591180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2CF298F5-5F59-478B-8CA7-5AD6F70D361E}" type="slidenum">
              <a:rPr lang="it-IT" smtClean="0"/>
              <a:t>10</a:t>
            </a:fld>
            <a:endParaRPr lang="it-IT"/>
          </a:p>
        </p:txBody>
      </p:sp>
    </p:spTree>
    <p:extLst>
      <p:ext uri="{BB962C8B-B14F-4D97-AF65-F5344CB8AC3E}">
        <p14:creationId xmlns:p14="http://schemas.microsoft.com/office/powerpoint/2010/main" val="59876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2CF298F5-5F59-478B-8CA7-5AD6F70D361E}" type="slidenum">
              <a:rPr lang="it-IT" smtClean="0"/>
              <a:t>13</a:t>
            </a:fld>
            <a:endParaRPr lang="it-IT"/>
          </a:p>
        </p:txBody>
      </p:sp>
    </p:spTree>
    <p:extLst>
      <p:ext uri="{BB962C8B-B14F-4D97-AF65-F5344CB8AC3E}">
        <p14:creationId xmlns:p14="http://schemas.microsoft.com/office/powerpoint/2010/main" val="1677331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2CF298F5-5F59-478B-8CA7-5AD6F70D361E}" type="slidenum">
              <a:rPr lang="it-IT" smtClean="0"/>
              <a:t>22</a:t>
            </a:fld>
            <a:endParaRPr lang="it-IT"/>
          </a:p>
        </p:txBody>
      </p:sp>
    </p:spTree>
    <p:extLst>
      <p:ext uri="{BB962C8B-B14F-4D97-AF65-F5344CB8AC3E}">
        <p14:creationId xmlns:p14="http://schemas.microsoft.com/office/powerpoint/2010/main" val="387950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L_copertin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0" y="306553"/>
            <a:ext cx="9144000" cy="3031733"/>
          </a:xfrm>
        </p:spPr>
        <p:txBody>
          <a:bodyPr/>
          <a:lstStyle/>
          <a:p>
            <a:r>
              <a:rPr lang="it-IT" dirty="0"/>
              <a:t>Titolo presentazione</a:t>
            </a:r>
          </a:p>
        </p:txBody>
      </p:sp>
    </p:spTree>
    <p:extLst>
      <p:ext uri="{BB962C8B-B14F-4D97-AF65-F5344CB8AC3E}">
        <p14:creationId xmlns:p14="http://schemas.microsoft.com/office/powerpoint/2010/main" val="359371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L_interno ">
    <p:spTree>
      <p:nvGrpSpPr>
        <p:cNvPr id="1" name=""/>
        <p:cNvGrpSpPr/>
        <p:nvPr/>
      </p:nvGrpSpPr>
      <p:grpSpPr>
        <a:xfrm>
          <a:off x="0" y="0"/>
          <a:ext cx="0" cy="0"/>
          <a:chOff x="0" y="0"/>
          <a:chExt cx="0" cy="0"/>
        </a:xfrm>
      </p:grpSpPr>
      <p:pic>
        <p:nvPicPr>
          <p:cNvPr id="8" name="Immagin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 y="0"/>
            <a:ext cx="9143460" cy="5143499"/>
          </a:xfrm>
          <a:prstGeom prst="rect">
            <a:avLst/>
          </a:prstGeom>
        </p:spPr>
      </p:pic>
      <p:sp>
        <p:nvSpPr>
          <p:cNvPr id="9" name="Titolo 1"/>
          <p:cNvSpPr>
            <a:spLocks noGrp="1"/>
          </p:cNvSpPr>
          <p:nvPr>
            <p:ph type="ctrTitle" hasCustomPrompt="1"/>
          </p:nvPr>
        </p:nvSpPr>
        <p:spPr>
          <a:xfrm>
            <a:off x="685800" y="329222"/>
            <a:ext cx="7772400" cy="660502"/>
          </a:xfrm>
        </p:spPr>
        <p:txBody>
          <a:bodyPr>
            <a:normAutofit/>
          </a:bodyPr>
          <a:lstStyle>
            <a:lvl1pPr algn="l">
              <a:defRPr sz="3000">
                <a:solidFill>
                  <a:srgbClr val="056633"/>
                </a:solidFill>
              </a:defRPr>
            </a:lvl1pPr>
          </a:lstStyle>
          <a:p>
            <a:r>
              <a:rPr lang="it-IT" dirty="0"/>
              <a:t>Titolo</a:t>
            </a:r>
          </a:p>
        </p:txBody>
      </p:sp>
      <p:sp>
        <p:nvSpPr>
          <p:cNvPr id="10" name="Sottotitolo 2"/>
          <p:cNvSpPr>
            <a:spLocks noGrp="1"/>
          </p:cNvSpPr>
          <p:nvPr>
            <p:ph type="subTitle" idx="1" hasCustomPrompt="1"/>
          </p:nvPr>
        </p:nvSpPr>
        <p:spPr>
          <a:xfrm>
            <a:off x="685800" y="1401379"/>
            <a:ext cx="7772400" cy="3310759"/>
          </a:xfrm>
          <a:prstGeom prst="rect">
            <a:avLst/>
          </a:prstGeom>
        </p:spPr>
        <p:txBody>
          <a:bodyPr/>
          <a:lstStyle>
            <a:lvl1pPr marL="0" indent="0" algn="l">
              <a:buNone/>
              <a:defRPr sz="160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Testo</a:t>
            </a:r>
          </a:p>
        </p:txBody>
      </p:sp>
      <p:sp>
        <p:nvSpPr>
          <p:cNvPr id="11" name="CasellaDiTesto 10"/>
          <p:cNvSpPr txBox="1"/>
          <p:nvPr userDrawn="1"/>
        </p:nvSpPr>
        <p:spPr>
          <a:xfrm>
            <a:off x="-87586" y="1488966"/>
            <a:ext cx="184666" cy="369332"/>
          </a:xfrm>
          <a:prstGeom prst="rect">
            <a:avLst/>
          </a:prstGeom>
          <a:noFill/>
        </p:spPr>
        <p:txBody>
          <a:bodyPr wrap="none" rtlCol="0">
            <a:spAutoFit/>
          </a:bodyPr>
          <a:lstStyle/>
          <a:p>
            <a:endParaRPr lang="it-IT" dirty="0"/>
          </a:p>
        </p:txBody>
      </p:sp>
      <p:sp>
        <p:nvSpPr>
          <p:cNvPr id="6" name="Rectangle 5">
            <a:extLst>
              <a:ext uri="{FF2B5EF4-FFF2-40B4-BE49-F238E27FC236}">
                <a16:creationId xmlns:a16="http://schemas.microsoft.com/office/drawing/2014/main" id="{60F401FE-E9EB-48E1-BAF4-E05EAE5F8C31}"/>
              </a:ext>
            </a:extLst>
          </p:cNvPr>
          <p:cNvSpPr/>
          <p:nvPr userDrawn="1"/>
        </p:nvSpPr>
        <p:spPr>
          <a:xfrm>
            <a:off x="8384808" y="4830264"/>
            <a:ext cx="1102677" cy="3360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fld id="{8DA04FDD-3D4A-4BBE-BE62-E9CD42CA0259}" type="slidenum">
              <a:rPr lang="it-IT" sz="1200" b="1" smtClean="0">
                <a:solidFill>
                  <a:schemeClr val="bg1"/>
                </a:solidFill>
                <a:latin typeface="Helvetica" panose="020B0604020202020204" pitchFamily="34" charset="0"/>
                <a:cs typeface="Helvetica" panose="020B0604020202020204" pitchFamily="34" charset="0"/>
              </a:rPr>
              <a:t>‹N›</a:t>
            </a:fld>
            <a:endParaRPr lang="it-IT" sz="12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426618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2" y="0"/>
            <a:ext cx="9143355" cy="5143440"/>
          </a:xfrm>
          <a:prstGeom prst="rect">
            <a:avLst/>
          </a:prstGeom>
        </p:spPr>
      </p:pic>
      <p:sp>
        <p:nvSpPr>
          <p:cNvPr id="2" name="Segnaposto titolo 1"/>
          <p:cNvSpPr>
            <a:spLocks noGrp="1"/>
          </p:cNvSpPr>
          <p:nvPr>
            <p:ph type="title"/>
          </p:nvPr>
        </p:nvSpPr>
        <p:spPr>
          <a:xfrm>
            <a:off x="457200" y="306553"/>
            <a:ext cx="8229600" cy="4156590"/>
          </a:xfrm>
          <a:prstGeom prst="rect">
            <a:avLst/>
          </a:prstGeom>
        </p:spPr>
        <p:txBody>
          <a:bodyPr vert="horz" lIns="91440" tIns="45720" rIns="91440" bIns="45720" rtlCol="0" anchor="ctr">
            <a:normAutofit/>
          </a:bodyPr>
          <a:lstStyle/>
          <a:p>
            <a:r>
              <a:rPr lang="it-IT" dirty="0"/>
              <a:t>Titolo presentazione</a:t>
            </a:r>
          </a:p>
        </p:txBody>
      </p:sp>
    </p:spTree>
    <p:extLst>
      <p:ext uri="{BB962C8B-B14F-4D97-AF65-F5344CB8AC3E}">
        <p14:creationId xmlns:p14="http://schemas.microsoft.com/office/powerpoint/2010/main" val="2284915102"/>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ctr" defTabSz="457200" rtl="0" eaLnBrk="1" latinLnBrk="0" hangingPunct="1">
        <a:spcBef>
          <a:spcPct val="0"/>
        </a:spcBef>
        <a:buNone/>
        <a:defRPr sz="4400" b="1" kern="1200">
          <a:solidFill>
            <a:srgbClr val="056633"/>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5.xml"/><Relationship Id="rId13" Type="http://schemas.openxmlformats.org/officeDocument/2006/relationships/chart" Target="../charts/chart9.xml"/><Relationship Id="rId3" Type="http://schemas.openxmlformats.org/officeDocument/2006/relationships/chart" Target="../charts/chart1.xml"/><Relationship Id="rId7" Type="http://schemas.openxmlformats.org/officeDocument/2006/relationships/chart" Target="../charts/chart4.xml"/><Relationship Id="rId12" Type="http://schemas.openxmlformats.org/officeDocument/2006/relationships/chart" Target="../charts/chart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chart" Target="../charts/chart7.xml"/><Relationship Id="rId5" Type="http://schemas.openxmlformats.org/officeDocument/2006/relationships/chart" Target="../charts/chart3.xml"/><Relationship Id="rId10" Type="http://schemas.openxmlformats.org/officeDocument/2006/relationships/image" Target="../media/image8.png"/><Relationship Id="rId4" Type="http://schemas.openxmlformats.org/officeDocument/2006/relationships/chart" Target="../charts/chart2.xml"/><Relationship Id="rId9" Type="http://schemas.openxmlformats.org/officeDocument/2006/relationships/chart" Target="../charts/char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hart" Target="../charts/chart10.xml"/><Relationship Id="rId13" Type="http://schemas.openxmlformats.org/officeDocument/2006/relationships/chart" Target="../charts/chart15.xml"/><Relationship Id="rId3" Type="http://schemas.openxmlformats.org/officeDocument/2006/relationships/image" Target="../media/image9.png"/><Relationship Id="rId7" Type="http://schemas.openxmlformats.org/officeDocument/2006/relationships/image" Target="../media/image7.png"/><Relationship Id="rId12" Type="http://schemas.openxmlformats.org/officeDocument/2006/relationships/chart" Target="../charts/chart1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chart" Target="../charts/chart13.xml"/><Relationship Id="rId5" Type="http://schemas.openxmlformats.org/officeDocument/2006/relationships/image" Target="../media/image11.png"/><Relationship Id="rId15" Type="http://schemas.openxmlformats.org/officeDocument/2006/relationships/chart" Target="../charts/chart17.xml"/><Relationship Id="rId10" Type="http://schemas.openxmlformats.org/officeDocument/2006/relationships/chart" Target="../charts/chart12.xml"/><Relationship Id="rId4" Type="http://schemas.openxmlformats.org/officeDocument/2006/relationships/image" Target="../media/image10.png"/><Relationship Id="rId9" Type="http://schemas.openxmlformats.org/officeDocument/2006/relationships/chart" Target="../charts/chart11.xml"/><Relationship Id="rId14" Type="http://schemas.openxmlformats.org/officeDocument/2006/relationships/chart" Target="../charts/char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0" y="1579418"/>
            <a:ext cx="9144000" cy="1758868"/>
          </a:xfrm>
        </p:spPr>
        <p:txBody>
          <a:bodyPr>
            <a:normAutofit fontScale="90000"/>
          </a:bodyPr>
          <a:lstStyle/>
          <a:p>
            <a:br>
              <a:rPr lang="it-IT" sz="2800" dirty="0"/>
            </a:br>
            <a:r>
              <a:rPr lang="it-IT" sz="2800" dirty="0"/>
              <a:t>PIANO SVILUPPO E COESIONE</a:t>
            </a:r>
            <a:br>
              <a:rPr lang="it-IT" sz="2800" dirty="0"/>
            </a:br>
            <a:br>
              <a:rPr lang="it-IT" sz="2800" dirty="0"/>
            </a:br>
            <a:br>
              <a:rPr lang="it-IT" sz="2800" dirty="0"/>
            </a:br>
            <a:r>
              <a:rPr lang="it-IT" sz="2000" dirty="0"/>
              <a:t>Comitato di Sorveglianza</a:t>
            </a:r>
            <a:br>
              <a:rPr lang="it-IT" sz="2000" dirty="0"/>
            </a:br>
            <a:endParaRPr lang="it-IT" sz="2000" dirty="0"/>
          </a:p>
        </p:txBody>
      </p:sp>
      <p:sp>
        <p:nvSpPr>
          <p:cNvPr id="3" name="CasellaDiTesto 2"/>
          <p:cNvSpPr txBox="1"/>
          <p:nvPr/>
        </p:nvSpPr>
        <p:spPr>
          <a:xfrm>
            <a:off x="0" y="3338286"/>
            <a:ext cx="9143999" cy="400110"/>
          </a:xfrm>
          <a:prstGeom prst="rect">
            <a:avLst/>
          </a:prstGeom>
          <a:noFill/>
        </p:spPr>
        <p:txBody>
          <a:bodyPr wrap="square" rtlCol="0">
            <a:spAutoFit/>
          </a:bodyPr>
          <a:lstStyle/>
          <a:p>
            <a:pPr algn="ctr"/>
            <a:r>
              <a:rPr lang="it-IT" sz="2000" b="1" dirty="0"/>
              <a:t>29 dicembre 2021</a:t>
            </a:r>
            <a:endParaRPr lang="it-IT" sz="2000" b="1" dirty="0">
              <a:latin typeface="Helvetica"/>
              <a:cs typeface="Helvetica"/>
            </a:endParaRPr>
          </a:p>
        </p:txBody>
      </p:sp>
      <p:pic>
        <p:nvPicPr>
          <p:cNvPr id="5" name="Immagine 4">
            <a:extLst>
              <a:ext uri="{FF2B5EF4-FFF2-40B4-BE49-F238E27FC236}">
                <a16:creationId xmlns:a16="http://schemas.microsoft.com/office/drawing/2014/main" id="{6472C6EE-DA8E-42AE-A39D-B440B13295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6624" y="372758"/>
            <a:ext cx="4730750" cy="756285"/>
          </a:xfrm>
          <a:prstGeom prst="rect">
            <a:avLst/>
          </a:prstGeom>
          <a:noFill/>
        </p:spPr>
      </p:pic>
    </p:spTree>
    <p:extLst>
      <p:ext uri="{BB962C8B-B14F-4D97-AF65-F5344CB8AC3E}">
        <p14:creationId xmlns:p14="http://schemas.microsoft.com/office/powerpoint/2010/main" val="85045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Freeform 7">
            <a:extLst>
              <a:ext uri="{FF2B5EF4-FFF2-40B4-BE49-F238E27FC236}">
                <a16:creationId xmlns:a16="http://schemas.microsoft.com/office/drawing/2014/main" id="{1C051BCA-8850-4A4C-8E44-49E410558475}"/>
              </a:ext>
            </a:extLst>
          </p:cNvPr>
          <p:cNvSpPr>
            <a:spLocks noChangeAspect="1"/>
          </p:cNvSpPr>
          <p:nvPr/>
        </p:nvSpPr>
        <p:spPr bwMode="gray">
          <a:xfrm>
            <a:off x="4672570" y="2689457"/>
            <a:ext cx="1658908" cy="596890"/>
          </a:xfrm>
          <a:custGeom>
            <a:avLst/>
            <a:gdLst>
              <a:gd name="T0" fmla="*/ 1073 w 1073"/>
              <a:gd name="T1" fmla="*/ 0 h 431"/>
              <a:gd name="T2" fmla="*/ 86 w 1073"/>
              <a:gd name="T3" fmla="*/ 0 h 431"/>
              <a:gd name="T4" fmla="*/ 0 w 1073"/>
              <a:gd name="T5" fmla="*/ 106 h 431"/>
              <a:gd name="T6" fmla="*/ 0 w 1073"/>
              <a:gd name="T7" fmla="*/ 129 h 431"/>
              <a:gd name="T8" fmla="*/ 63 w 1073"/>
              <a:gd name="T9" fmla="*/ 129 h 431"/>
              <a:gd name="T10" fmla="*/ 63 w 1073"/>
              <a:gd name="T11" fmla="*/ 101 h 431"/>
              <a:gd name="T12" fmla="*/ 89 w 1073"/>
              <a:gd name="T13" fmla="*/ 60 h 431"/>
              <a:gd name="T14" fmla="*/ 97 w 1073"/>
              <a:gd name="T15" fmla="*/ 60 h 431"/>
              <a:gd name="T16" fmla="*/ 132 w 1073"/>
              <a:gd name="T17" fmla="*/ 108 h 431"/>
              <a:gd name="T18" fmla="*/ 132 w 1073"/>
              <a:gd name="T19" fmla="*/ 132 h 431"/>
              <a:gd name="T20" fmla="*/ 92 w 1073"/>
              <a:gd name="T21" fmla="*/ 176 h 431"/>
              <a:gd name="T22" fmla="*/ 89 w 1073"/>
              <a:gd name="T23" fmla="*/ 176 h 431"/>
              <a:gd name="T24" fmla="*/ 66 w 1073"/>
              <a:gd name="T25" fmla="*/ 176 h 431"/>
              <a:gd name="T26" fmla="*/ 66 w 1073"/>
              <a:gd name="T27" fmla="*/ 237 h 431"/>
              <a:gd name="T28" fmla="*/ 88 w 1073"/>
              <a:gd name="T29" fmla="*/ 237 h 431"/>
              <a:gd name="T30" fmla="*/ 89 w 1073"/>
              <a:gd name="T31" fmla="*/ 237 h 431"/>
              <a:gd name="T32" fmla="*/ 132 w 1073"/>
              <a:gd name="T33" fmla="*/ 290 h 431"/>
              <a:gd name="T34" fmla="*/ 132 w 1073"/>
              <a:gd name="T35" fmla="*/ 324 h 431"/>
              <a:gd name="T36" fmla="*/ 97 w 1073"/>
              <a:gd name="T37" fmla="*/ 371 h 431"/>
              <a:gd name="T38" fmla="*/ 89 w 1073"/>
              <a:gd name="T39" fmla="*/ 371 h 431"/>
              <a:gd name="T40" fmla="*/ 63 w 1073"/>
              <a:gd name="T41" fmla="*/ 330 h 431"/>
              <a:gd name="T42" fmla="*/ 63 w 1073"/>
              <a:gd name="T43" fmla="*/ 290 h 431"/>
              <a:gd name="T44" fmla="*/ 0 w 1073"/>
              <a:gd name="T45" fmla="*/ 290 h 431"/>
              <a:gd name="T46" fmla="*/ 0 w 1073"/>
              <a:gd name="T47" fmla="*/ 326 h 431"/>
              <a:gd name="T48" fmla="*/ 85 w 1073"/>
              <a:gd name="T49" fmla="*/ 431 h 431"/>
              <a:gd name="T50" fmla="*/ 1073 w 1073"/>
              <a:gd name="T51" fmla="*/ 431 h 431"/>
              <a:gd name="T52" fmla="*/ 1073 w 1073"/>
              <a:gd name="T53" fmla="*/ 0 h 431"/>
              <a:gd name="connsiteX0" fmla="*/ 11192 w 11192"/>
              <a:gd name="connsiteY0" fmla="*/ 0 h 10000"/>
              <a:gd name="connsiteX1" fmla="*/ 801 w 11192"/>
              <a:gd name="connsiteY1" fmla="*/ 0 h 10000"/>
              <a:gd name="connsiteX2" fmla="*/ 0 w 11192"/>
              <a:gd name="connsiteY2" fmla="*/ 2459 h 10000"/>
              <a:gd name="connsiteX3" fmla="*/ 0 w 11192"/>
              <a:gd name="connsiteY3" fmla="*/ 2993 h 10000"/>
              <a:gd name="connsiteX4" fmla="*/ 587 w 11192"/>
              <a:gd name="connsiteY4" fmla="*/ 2993 h 10000"/>
              <a:gd name="connsiteX5" fmla="*/ 587 w 11192"/>
              <a:gd name="connsiteY5" fmla="*/ 2343 h 10000"/>
              <a:gd name="connsiteX6" fmla="*/ 829 w 11192"/>
              <a:gd name="connsiteY6" fmla="*/ 1392 h 10000"/>
              <a:gd name="connsiteX7" fmla="*/ 904 w 11192"/>
              <a:gd name="connsiteY7" fmla="*/ 1392 h 10000"/>
              <a:gd name="connsiteX8" fmla="*/ 1230 w 11192"/>
              <a:gd name="connsiteY8" fmla="*/ 2506 h 10000"/>
              <a:gd name="connsiteX9" fmla="*/ 1230 w 11192"/>
              <a:gd name="connsiteY9" fmla="*/ 3063 h 10000"/>
              <a:gd name="connsiteX10" fmla="*/ 857 w 11192"/>
              <a:gd name="connsiteY10" fmla="*/ 4084 h 10000"/>
              <a:gd name="connsiteX11" fmla="*/ 829 w 11192"/>
              <a:gd name="connsiteY11" fmla="*/ 4084 h 10000"/>
              <a:gd name="connsiteX12" fmla="*/ 615 w 11192"/>
              <a:gd name="connsiteY12" fmla="*/ 4084 h 10000"/>
              <a:gd name="connsiteX13" fmla="*/ 615 w 11192"/>
              <a:gd name="connsiteY13" fmla="*/ 5499 h 10000"/>
              <a:gd name="connsiteX14" fmla="*/ 820 w 11192"/>
              <a:gd name="connsiteY14" fmla="*/ 5499 h 10000"/>
              <a:gd name="connsiteX15" fmla="*/ 829 w 11192"/>
              <a:gd name="connsiteY15" fmla="*/ 5499 h 10000"/>
              <a:gd name="connsiteX16" fmla="*/ 1230 w 11192"/>
              <a:gd name="connsiteY16" fmla="*/ 6729 h 10000"/>
              <a:gd name="connsiteX17" fmla="*/ 1230 w 11192"/>
              <a:gd name="connsiteY17" fmla="*/ 7517 h 10000"/>
              <a:gd name="connsiteX18" fmla="*/ 904 w 11192"/>
              <a:gd name="connsiteY18" fmla="*/ 8608 h 10000"/>
              <a:gd name="connsiteX19" fmla="*/ 829 w 11192"/>
              <a:gd name="connsiteY19" fmla="*/ 8608 h 10000"/>
              <a:gd name="connsiteX20" fmla="*/ 587 w 11192"/>
              <a:gd name="connsiteY20" fmla="*/ 7657 h 10000"/>
              <a:gd name="connsiteX21" fmla="*/ 587 w 11192"/>
              <a:gd name="connsiteY21" fmla="*/ 6729 h 10000"/>
              <a:gd name="connsiteX22" fmla="*/ 0 w 11192"/>
              <a:gd name="connsiteY22" fmla="*/ 6729 h 10000"/>
              <a:gd name="connsiteX23" fmla="*/ 0 w 11192"/>
              <a:gd name="connsiteY23" fmla="*/ 7564 h 10000"/>
              <a:gd name="connsiteX24" fmla="*/ 792 w 11192"/>
              <a:gd name="connsiteY24" fmla="*/ 10000 h 10000"/>
              <a:gd name="connsiteX25" fmla="*/ 10000 w 11192"/>
              <a:gd name="connsiteY25" fmla="*/ 10000 h 10000"/>
              <a:gd name="connsiteX26" fmla="*/ 11192 w 11192"/>
              <a:gd name="connsiteY26" fmla="*/ 0 h 10000"/>
              <a:gd name="connsiteX0" fmla="*/ 11192 w 11192"/>
              <a:gd name="connsiteY0" fmla="*/ 0 h 10000"/>
              <a:gd name="connsiteX1" fmla="*/ 801 w 11192"/>
              <a:gd name="connsiteY1" fmla="*/ 0 h 10000"/>
              <a:gd name="connsiteX2" fmla="*/ 0 w 11192"/>
              <a:gd name="connsiteY2" fmla="*/ 2459 h 10000"/>
              <a:gd name="connsiteX3" fmla="*/ 0 w 11192"/>
              <a:gd name="connsiteY3" fmla="*/ 2993 h 10000"/>
              <a:gd name="connsiteX4" fmla="*/ 587 w 11192"/>
              <a:gd name="connsiteY4" fmla="*/ 2993 h 10000"/>
              <a:gd name="connsiteX5" fmla="*/ 587 w 11192"/>
              <a:gd name="connsiteY5" fmla="*/ 2343 h 10000"/>
              <a:gd name="connsiteX6" fmla="*/ 829 w 11192"/>
              <a:gd name="connsiteY6" fmla="*/ 1392 h 10000"/>
              <a:gd name="connsiteX7" fmla="*/ 904 w 11192"/>
              <a:gd name="connsiteY7" fmla="*/ 1392 h 10000"/>
              <a:gd name="connsiteX8" fmla="*/ 1230 w 11192"/>
              <a:gd name="connsiteY8" fmla="*/ 2506 h 10000"/>
              <a:gd name="connsiteX9" fmla="*/ 1230 w 11192"/>
              <a:gd name="connsiteY9" fmla="*/ 3063 h 10000"/>
              <a:gd name="connsiteX10" fmla="*/ 857 w 11192"/>
              <a:gd name="connsiteY10" fmla="*/ 4084 h 10000"/>
              <a:gd name="connsiteX11" fmla="*/ 829 w 11192"/>
              <a:gd name="connsiteY11" fmla="*/ 4084 h 10000"/>
              <a:gd name="connsiteX12" fmla="*/ 615 w 11192"/>
              <a:gd name="connsiteY12" fmla="*/ 4084 h 10000"/>
              <a:gd name="connsiteX13" fmla="*/ 615 w 11192"/>
              <a:gd name="connsiteY13" fmla="*/ 5499 h 10000"/>
              <a:gd name="connsiteX14" fmla="*/ 820 w 11192"/>
              <a:gd name="connsiteY14" fmla="*/ 5499 h 10000"/>
              <a:gd name="connsiteX15" fmla="*/ 829 w 11192"/>
              <a:gd name="connsiteY15" fmla="*/ 5499 h 10000"/>
              <a:gd name="connsiteX16" fmla="*/ 1230 w 11192"/>
              <a:gd name="connsiteY16" fmla="*/ 6729 h 10000"/>
              <a:gd name="connsiteX17" fmla="*/ 1230 w 11192"/>
              <a:gd name="connsiteY17" fmla="*/ 7517 h 10000"/>
              <a:gd name="connsiteX18" fmla="*/ 904 w 11192"/>
              <a:gd name="connsiteY18" fmla="*/ 8608 h 10000"/>
              <a:gd name="connsiteX19" fmla="*/ 829 w 11192"/>
              <a:gd name="connsiteY19" fmla="*/ 8608 h 10000"/>
              <a:gd name="connsiteX20" fmla="*/ 587 w 11192"/>
              <a:gd name="connsiteY20" fmla="*/ 7657 h 10000"/>
              <a:gd name="connsiteX21" fmla="*/ 587 w 11192"/>
              <a:gd name="connsiteY21" fmla="*/ 6729 h 10000"/>
              <a:gd name="connsiteX22" fmla="*/ 0 w 11192"/>
              <a:gd name="connsiteY22" fmla="*/ 6729 h 10000"/>
              <a:gd name="connsiteX23" fmla="*/ 0 w 11192"/>
              <a:gd name="connsiteY23" fmla="*/ 7564 h 10000"/>
              <a:gd name="connsiteX24" fmla="*/ 792 w 11192"/>
              <a:gd name="connsiteY24" fmla="*/ 10000 h 10000"/>
              <a:gd name="connsiteX25" fmla="*/ 11150 w 11192"/>
              <a:gd name="connsiteY25" fmla="*/ 10000 h 10000"/>
              <a:gd name="connsiteX26" fmla="*/ 11192 w 11192"/>
              <a:gd name="connsiteY2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192" h="10000">
                <a:moveTo>
                  <a:pt x="11192" y="0"/>
                </a:moveTo>
                <a:lnTo>
                  <a:pt x="801" y="0"/>
                </a:lnTo>
                <a:cubicBezTo>
                  <a:pt x="280" y="116"/>
                  <a:pt x="0" y="998"/>
                  <a:pt x="0" y="2459"/>
                </a:cubicBezTo>
                <a:lnTo>
                  <a:pt x="0" y="2993"/>
                </a:lnTo>
                <a:lnTo>
                  <a:pt x="587" y="2993"/>
                </a:lnTo>
                <a:lnTo>
                  <a:pt x="587" y="2343"/>
                </a:lnTo>
                <a:cubicBezTo>
                  <a:pt x="587" y="1740"/>
                  <a:pt x="680" y="1462"/>
                  <a:pt x="829" y="1392"/>
                </a:cubicBezTo>
                <a:lnTo>
                  <a:pt x="904" y="1392"/>
                </a:lnTo>
                <a:cubicBezTo>
                  <a:pt x="1100" y="1392"/>
                  <a:pt x="1230" y="1624"/>
                  <a:pt x="1230" y="2506"/>
                </a:cubicBezTo>
                <a:lnTo>
                  <a:pt x="1230" y="3063"/>
                </a:lnTo>
                <a:cubicBezTo>
                  <a:pt x="1230" y="3828"/>
                  <a:pt x="1090" y="4084"/>
                  <a:pt x="857" y="4084"/>
                </a:cubicBezTo>
                <a:lnTo>
                  <a:pt x="829" y="4084"/>
                </a:lnTo>
                <a:lnTo>
                  <a:pt x="615" y="4084"/>
                </a:lnTo>
                <a:lnTo>
                  <a:pt x="615" y="5499"/>
                </a:lnTo>
                <a:lnTo>
                  <a:pt x="820" y="5499"/>
                </a:lnTo>
                <a:lnTo>
                  <a:pt x="829" y="5499"/>
                </a:lnTo>
                <a:cubicBezTo>
                  <a:pt x="1109" y="5499"/>
                  <a:pt x="1230" y="5847"/>
                  <a:pt x="1230" y="6729"/>
                </a:cubicBezTo>
                <a:lnTo>
                  <a:pt x="1230" y="7517"/>
                </a:lnTo>
                <a:cubicBezTo>
                  <a:pt x="1230" y="8376"/>
                  <a:pt x="1100" y="8608"/>
                  <a:pt x="904" y="8608"/>
                </a:cubicBezTo>
                <a:lnTo>
                  <a:pt x="829" y="8608"/>
                </a:lnTo>
                <a:cubicBezTo>
                  <a:pt x="680" y="8538"/>
                  <a:pt x="587" y="8260"/>
                  <a:pt x="587" y="7657"/>
                </a:cubicBezTo>
                <a:lnTo>
                  <a:pt x="587" y="6729"/>
                </a:lnTo>
                <a:lnTo>
                  <a:pt x="0" y="6729"/>
                </a:lnTo>
                <a:lnTo>
                  <a:pt x="0" y="7564"/>
                </a:lnTo>
                <a:cubicBezTo>
                  <a:pt x="0" y="9002"/>
                  <a:pt x="270" y="9884"/>
                  <a:pt x="792" y="10000"/>
                </a:cubicBezTo>
                <a:lnTo>
                  <a:pt x="11150" y="10000"/>
                </a:lnTo>
                <a:cubicBezTo>
                  <a:pt x="11164" y="6667"/>
                  <a:pt x="11178" y="3333"/>
                  <a:pt x="11192" y="0"/>
                </a:cubicBezTo>
                <a:close/>
              </a:path>
            </a:pathLst>
          </a:custGeom>
          <a:solidFill>
            <a:srgbClr val="219965"/>
          </a:solid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15" name="Freeform 21">
            <a:extLst>
              <a:ext uri="{FF2B5EF4-FFF2-40B4-BE49-F238E27FC236}">
                <a16:creationId xmlns:a16="http://schemas.microsoft.com/office/drawing/2014/main" id="{D5347CE5-68E5-4EE2-9FE1-3857111BEA19}"/>
              </a:ext>
            </a:extLst>
          </p:cNvPr>
          <p:cNvSpPr>
            <a:spLocks noChangeAspect="1" noEditPoints="1"/>
          </p:cNvSpPr>
          <p:nvPr/>
        </p:nvSpPr>
        <p:spPr bwMode="gray">
          <a:xfrm>
            <a:off x="4641335" y="2040982"/>
            <a:ext cx="1673610" cy="596889"/>
          </a:xfrm>
          <a:custGeom>
            <a:avLst/>
            <a:gdLst/>
            <a:ahLst/>
            <a:cxnLst>
              <a:cxn ang="0">
                <a:pos x="191" y="0"/>
              </a:cxn>
              <a:cxn ang="0">
                <a:pos x="119" y="0"/>
              </a:cxn>
              <a:cxn ang="0">
                <a:pos x="95" y="1"/>
              </a:cxn>
              <a:cxn ang="0">
                <a:pos x="0" y="111"/>
              </a:cxn>
              <a:cxn ang="0">
                <a:pos x="0" y="327"/>
              </a:cxn>
              <a:cxn ang="0">
                <a:pos x="95" y="433"/>
              </a:cxn>
              <a:cxn ang="0">
                <a:pos x="167" y="434"/>
              </a:cxn>
              <a:cxn ang="0">
                <a:pos x="237" y="434"/>
              </a:cxn>
              <a:cxn ang="0">
                <a:pos x="1220" y="434"/>
              </a:cxn>
              <a:cxn ang="0">
                <a:pos x="1220" y="0"/>
              </a:cxn>
              <a:cxn ang="0">
                <a:pos x="237" y="0"/>
              </a:cxn>
              <a:cxn ang="0">
                <a:pos x="191" y="0"/>
              </a:cxn>
              <a:cxn ang="0">
                <a:pos x="136" y="331"/>
              </a:cxn>
              <a:cxn ang="0">
                <a:pos x="101" y="372"/>
              </a:cxn>
              <a:cxn ang="0">
                <a:pos x="95" y="372"/>
              </a:cxn>
              <a:cxn ang="0">
                <a:pos x="67" y="331"/>
              </a:cxn>
              <a:cxn ang="0">
                <a:pos x="67" y="255"/>
              </a:cxn>
              <a:cxn ang="0">
                <a:pos x="95" y="214"/>
              </a:cxn>
              <a:cxn ang="0">
                <a:pos x="101" y="213"/>
              </a:cxn>
              <a:cxn ang="0">
                <a:pos x="136" y="255"/>
              </a:cxn>
              <a:cxn ang="0">
                <a:pos x="136" y="331"/>
              </a:cxn>
              <a:cxn ang="0">
                <a:pos x="167" y="162"/>
              </a:cxn>
              <a:cxn ang="0">
                <a:pos x="129" y="153"/>
              </a:cxn>
              <a:cxn ang="0">
                <a:pos x="95" y="160"/>
              </a:cxn>
              <a:cxn ang="0">
                <a:pos x="67" y="190"/>
              </a:cxn>
              <a:cxn ang="0">
                <a:pos x="67" y="113"/>
              </a:cxn>
              <a:cxn ang="0">
                <a:pos x="95" y="62"/>
              </a:cxn>
              <a:cxn ang="0">
                <a:pos x="104" y="61"/>
              </a:cxn>
              <a:cxn ang="0">
                <a:pos x="138" y="103"/>
              </a:cxn>
              <a:cxn ang="0">
                <a:pos x="138" y="118"/>
              </a:cxn>
              <a:cxn ang="0">
                <a:pos x="167" y="118"/>
              </a:cxn>
              <a:cxn ang="0">
                <a:pos x="167" y="162"/>
              </a:cxn>
            </a:cxnLst>
            <a:rect l="0" t="0" r="r" b="b"/>
            <a:pathLst>
              <a:path w="1220" h="434">
                <a:moveTo>
                  <a:pt x="191" y="0"/>
                </a:moveTo>
                <a:cubicBezTo>
                  <a:pt x="119" y="0"/>
                  <a:pt x="119" y="0"/>
                  <a:pt x="119" y="0"/>
                </a:cubicBezTo>
                <a:cubicBezTo>
                  <a:pt x="95" y="1"/>
                  <a:pt x="95" y="1"/>
                  <a:pt x="95" y="1"/>
                </a:cubicBezTo>
                <a:cubicBezTo>
                  <a:pt x="31" y="4"/>
                  <a:pt x="0" y="42"/>
                  <a:pt x="0" y="111"/>
                </a:cubicBezTo>
                <a:cubicBezTo>
                  <a:pt x="0" y="327"/>
                  <a:pt x="0" y="327"/>
                  <a:pt x="0" y="327"/>
                </a:cubicBezTo>
                <a:cubicBezTo>
                  <a:pt x="0" y="392"/>
                  <a:pt x="34" y="430"/>
                  <a:pt x="95" y="433"/>
                </a:cubicBezTo>
                <a:cubicBezTo>
                  <a:pt x="167" y="434"/>
                  <a:pt x="167" y="434"/>
                  <a:pt x="167" y="434"/>
                </a:cubicBezTo>
                <a:cubicBezTo>
                  <a:pt x="237" y="434"/>
                  <a:pt x="237" y="434"/>
                  <a:pt x="237" y="434"/>
                </a:cubicBezTo>
                <a:cubicBezTo>
                  <a:pt x="1220" y="434"/>
                  <a:pt x="1220" y="434"/>
                  <a:pt x="1220" y="434"/>
                </a:cubicBezTo>
                <a:cubicBezTo>
                  <a:pt x="1220" y="0"/>
                  <a:pt x="1220" y="0"/>
                  <a:pt x="1220" y="0"/>
                </a:cubicBezTo>
                <a:cubicBezTo>
                  <a:pt x="237" y="0"/>
                  <a:pt x="237" y="0"/>
                  <a:pt x="237" y="0"/>
                </a:cubicBezTo>
                <a:lnTo>
                  <a:pt x="191" y="0"/>
                </a:lnTo>
                <a:close/>
                <a:moveTo>
                  <a:pt x="136" y="331"/>
                </a:moveTo>
                <a:cubicBezTo>
                  <a:pt x="136" y="361"/>
                  <a:pt x="122" y="372"/>
                  <a:pt x="101" y="372"/>
                </a:cubicBezTo>
                <a:cubicBezTo>
                  <a:pt x="99" y="372"/>
                  <a:pt x="97" y="372"/>
                  <a:pt x="95" y="372"/>
                </a:cubicBezTo>
                <a:cubicBezTo>
                  <a:pt x="78" y="370"/>
                  <a:pt x="67" y="358"/>
                  <a:pt x="67" y="331"/>
                </a:cubicBezTo>
                <a:cubicBezTo>
                  <a:pt x="67" y="255"/>
                  <a:pt x="67" y="255"/>
                  <a:pt x="67" y="255"/>
                </a:cubicBezTo>
                <a:cubicBezTo>
                  <a:pt x="67" y="228"/>
                  <a:pt x="78" y="216"/>
                  <a:pt x="95" y="214"/>
                </a:cubicBezTo>
                <a:cubicBezTo>
                  <a:pt x="97" y="213"/>
                  <a:pt x="99" y="213"/>
                  <a:pt x="101" y="213"/>
                </a:cubicBezTo>
                <a:cubicBezTo>
                  <a:pt x="122" y="213"/>
                  <a:pt x="136" y="225"/>
                  <a:pt x="136" y="255"/>
                </a:cubicBezTo>
                <a:lnTo>
                  <a:pt x="136" y="331"/>
                </a:lnTo>
                <a:close/>
                <a:moveTo>
                  <a:pt x="167" y="162"/>
                </a:moveTo>
                <a:cubicBezTo>
                  <a:pt x="156" y="156"/>
                  <a:pt x="144" y="153"/>
                  <a:pt x="129" y="153"/>
                </a:cubicBezTo>
                <a:cubicBezTo>
                  <a:pt x="116" y="153"/>
                  <a:pt x="104" y="155"/>
                  <a:pt x="95" y="160"/>
                </a:cubicBezTo>
                <a:cubicBezTo>
                  <a:pt x="83" y="167"/>
                  <a:pt x="73" y="177"/>
                  <a:pt x="67" y="190"/>
                </a:cubicBezTo>
                <a:cubicBezTo>
                  <a:pt x="67" y="113"/>
                  <a:pt x="67" y="113"/>
                  <a:pt x="67" y="113"/>
                </a:cubicBezTo>
                <a:cubicBezTo>
                  <a:pt x="67" y="78"/>
                  <a:pt x="77" y="65"/>
                  <a:pt x="95" y="62"/>
                </a:cubicBezTo>
                <a:cubicBezTo>
                  <a:pt x="98" y="61"/>
                  <a:pt x="101" y="61"/>
                  <a:pt x="104" y="61"/>
                </a:cubicBezTo>
                <a:cubicBezTo>
                  <a:pt x="125" y="61"/>
                  <a:pt x="138" y="73"/>
                  <a:pt x="138" y="103"/>
                </a:cubicBezTo>
                <a:cubicBezTo>
                  <a:pt x="138" y="118"/>
                  <a:pt x="138" y="118"/>
                  <a:pt x="138" y="118"/>
                </a:cubicBezTo>
                <a:cubicBezTo>
                  <a:pt x="167" y="118"/>
                  <a:pt x="167" y="118"/>
                  <a:pt x="167" y="118"/>
                </a:cubicBezTo>
                <a:lnTo>
                  <a:pt x="167" y="162"/>
                </a:lnTo>
                <a:close/>
              </a:path>
            </a:pathLst>
          </a:custGeom>
          <a:solidFill>
            <a:srgbClr val="219965"/>
          </a:solid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nvGrpSpPr>
          <p:cNvPr id="10" name="Group 9">
            <a:extLst>
              <a:ext uri="{FF2B5EF4-FFF2-40B4-BE49-F238E27FC236}">
                <a16:creationId xmlns:a16="http://schemas.microsoft.com/office/drawing/2014/main" id="{16F1FCBC-BEDA-45B6-B946-268DD12FA4A9}"/>
              </a:ext>
            </a:extLst>
          </p:cNvPr>
          <p:cNvGrpSpPr/>
          <p:nvPr/>
        </p:nvGrpSpPr>
        <p:grpSpPr>
          <a:xfrm>
            <a:off x="4555614" y="1391607"/>
            <a:ext cx="1885523" cy="614184"/>
            <a:chOff x="5890804" y="4149358"/>
            <a:chExt cx="1885523" cy="628090"/>
          </a:xfrm>
        </p:grpSpPr>
        <p:sp>
          <p:nvSpPr>
            <p:cNvPr id="112" name="Freeform 8">
              <a:extLst>
                <a:ext uri="{FF2B5EF4-FFF2-40B4-BE49-F238E27FC236}">
                  <a16:creationId xmlns:a16="http://schemas.microsoft.com/office/drawing/2014/main" id="{061ECA10-B713-4379-B7C3-B01002294B74}"/>
                </a:ext>
              </a:extLst>
            </p:cNvPr>
            <p:cNvSpPr>
              <a:spLocks noChangeAspect="1"/>
            </p:cNvSpPr>
            <p:nvPr/>
          </p:nvSpPr>
          <p:spPr bwMode="gray">
            <a:xfrm>
              <a:off x="5890804" y="4161848"/>
              <a:ext cx="1695621" cy="615600"/>
            </a:xfrm>
            <a:custGeom>
              <a:avLst/>
              <a:gdLst>
                <a:gd name="T0" fmla="*/ 1028 w 1028"/>
                <a:gd name="T1" fmla="*/ 0 h 420"/>
                <a:gd name="T2" fmla="*/ 118 w 1028"/>
                <a:gd name="T3" fmla="*/ 0 h 420"/>
                <a:gd name="T4" fmla="*/ 72 w 1028"/>
                <a:gd name="T5" fmla="*/ 0 h 420"/>
                <a:gd name="T6" fmla="*/ 0 w 1028"/>
                <a:gd name="T7" fmla="*/ 52 h 420"/>
                <a:gd name="T8" fmla="*/ 0 w 1028"/>
                <a:gd name="T9" fmla="*/ 99 h 420"/>
                <a:gd name="T10" fmla="*/ 51 w 1028"/>
                <a:gd name="T11" fmla="*/ 99 h 420"/>
                <a:gd name="T12" fmla="*/ 51 w 1028"/>
                <a:gd name="T13" fmla="*/ 420 h 420"/>
                <a:gd name="T14" fmla="*/ 1028 w 1028"/>
                <a:gd name="T15" fmla="*/ 420 h 420"/>
                <a:gd name="T16" fmla="*/ 1028 w 1028"/>
                <a:gd name="T17" fmla="*/ 0 h 420"/>
                <a:gd name="connsiteX0" fmla="*/ 11634 w 11634"/>
                <a:gd name="connsiteY0" fmla="*/ 0 h 10000"/>
                <a:gd name="connsiteX1" fmla="*/ 1148 w 11634"/>
                <a:gd name="connsiteY1" fmla="*/ 0 h 10000"/>
                <a:gd name="connsiteX2" fmla="*/ 700 w 11634"/>
                <a:gd name="connsiteY2" fmla="*/ 0 h 10000"/>
                <a:gd name="connsiteX3" fmla="*/ 0 w 11634"/>
                <a:gd name="connsiteY3" fmla="*/ 1238 h 10000"/>
                <a:gd name="connsiteX4" fmla="*/ 0 w 11634"/>
                <a:gd name="connsiteY4" fmla="*/ 2357 h 10000"/>
                <a:gd name="connsiteX5" fmla="*/ 496 w 11634"/>
                <a:gd name="connsiteY5" fmla="*/ 2357 h 10000"/>
                <a:gd name="connsiteX6" fmla="*/ 496 w 11634"/>
                <a:gd name="connsiteY6" fmla="*/ 10000 h 10000"/>
                <a:gd name="connsiteX7" fmla="*/ 10000 w 11634"/>
                <a:gd name="connsiteY7" fmla="*/ 10000 h 10000"/>
                <a:gd name="connsiteX8" fmla="*/ 11634 w 11634"/>
                <a:gd name="connsiteY8" fmla="*/ 0 h 10000"/>
                <a:gd name="connsiteX0" fmla="*/ 11634 w 11634"/>
                <a:gd name="connsiteY0" fmla="*/ 0 h 10000"/>
                <a:gd name="connsiteX1" fmla="*/ 1148 w 11634"/>
                <a:gd name="connsiteY1" fmla="*/ 0 h 10000"/>
                <a:gd name="connsiteX2" fmla="*/ 700 w 11634"/>
                <a:gd name="connsiteY2" fmla="*/ 0 h 10000"/>
                <a:gd name="connsiteX3" fmla="*/ 0 w 11634"/>
                <a:gd name="connsiteY3" fmla="*/ 1238 h 10000"/>
                <a:gd name="connsiteX4" fmla="*/ 0 w 11634"/>
                <a:gd name="connsiteY4" fmla="*/ 2357 h 10000"/>
                <a:gd name="connsiteX5" fmla="*/ 496 w 11634"/>
                <a:gd name="connsiteY5" fmla="*/ 2357 h 10000"/>
                <a:gd name="connsiteX6" fmla="*/ 496 w 11634"/>
                <a:gd name="connsiteY6" fmla="*/ 10000 h 10000"/>
                <a:gd name="connsiteX7" fmla="*/ 11634 w 11634"/>
                <a:gd name="connsiteY7" fmla="*/ 9929 h 10000"/>
                <a:gd name="connsiteX8" fmla="*/ 11634 w 11634"/>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4" h="10000">
                  <a:moveTo>
                    <a:pt x="11634" y="0"/>
                  </a:moveTo>
                  <a:lnTo>
                    <a:pt x="1148" y="0"/>
                  </a:lnTo>
                  <a:lnTo>
                    <a:pt x="700" y="0"/>
                  </a:lnTo>
                  <a:cubicBezTo>
                    <a:pt x="603" y="667"/>
                    <a:pt x="486" y="1238"/>
                    <a:pt x="0" y="1238"/>
                  </a:cubicBezTo>
                  <a:lnTo>
                    <a:pt x="0" y="2357"/>
                  </a:lnTo>
                  <a:lnTo>
                    <a:pt x="496" y="2357"/>
                  </a:lnTo>
                  <a:lnTo>
                    <a:pt x="496" y="10000"/>
                  </a:lnTo>
                  <a:lnTo>
                    <a:pt x="11634" y="9929"/>
                  </a:lnTo>
                  <a:lnTo>
                    <a:pt x="11634" y="0"/>
                  </a:lnTo>
                  <a:close/>
                </a:path>
              </a:pathLst>
            </a:custGeom>
            <a:solidFill>
              <a:srgbClr val="219965"/>
            </a:solid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113" name="Freeform 8">
              <a:extLst>
                <a:ext uri="{FF2B5EF4-FFF2-40B4-BE49-F238E27FC236}">
                  <a16:creationId xmlns:a16="http://schemas.microsoft.com/office/drawing/2014/main" id="{6396A60C-D135-4704-9002-EF7BBCD3AE2C}"/>
                </a:ext>
              </a:extLst>
            </p:cNvPr>
            <p:cNvSpPr>
              <a:spLocks noChangeAspect="1"/>
            </p:cNvSpPr>
            <p:nvPr/>
          </p:nvSpPr>
          <p:spPr bwMode="gray">
            <a:xfrm>
              <a:off x="6053723" y="4161848"/>
              <a:ext cx="249376" cy="615600"/>
            </a:xfrm>
            <a:custGeom>
              <a:avLst/>
              <a:gdLst>
                <a:gd name="T0" fmla="*/ 1028 w 1028"/>
                <a:gd name="T1" fmla="*/ 0 h 420"/>
                <a:gd name="T2" fmla="*/ 118 w 1028"/>
                <a:gd name="T3" fmla="*/ 0 h 420"/>
                <a:gd name="T4" fmla="*/ 72 w 1028"/>
                <a:gd name="T5" fmla="*/ 0 h 420"/>
                <a:gd name="T6" fmla="*/ 0 w 1028"/>
                <a:gd name="T7" fmla="*/ 52 h 420"/>
                <a:gd name="T8" fmla="*/ 0 w 1028"/>
                <a:gd name="T9" fmla="*/ 99 h 420"/>
                <a:gd name="T10" fmla="*/ 51 w 1028"/>
                <a:gd name="T11" fmla="*/ 99 h 420"/>
                <a:gd name="T12" fmla="*/ 51 w 1028"/>
                <a:gd name="T13" fmla="*/ 420 h 420"/>
                <a:gd name="T14" fmla="*/ 1028 w 1028"/>
                <a:gd name="T15" fmla="*/ 420 h 420"/>
                <a:gd name="T16" fmla="*/ 1028 w 1028"/>
                <a:gd name="T17" fmla="*/ 0 h 420"/>
                <a:gd name="connsiteX0" fmla="*/ 11634 w 11634"/>
                <a:gd name="connsiteY0" fmla="*/ 0 h 10000"/>
                <a:gd name="connsiteX1" fmla="*/ 1148 w 11634"/>
                <a:gd name="connsiteY1" fmla="*/ 0 h 10000"/>
                <a:gd name="connsiteX2" fmla="*/ 700 w 11634"/>
                <a:gd name="connsiteY2" fmla="*/ 0 h 10000"/>
                <a:gd name="connsiteX3" fmla="*/ 0 w 11634"/>
                <a:gd name="connsiteY3" fmla="*/ 1238 h 10000"/>
                <a:gd name="connsiteX4" fmla="*/ 0 w 11634"/>
                <a:gd name="connsiteY4" fmla="*/ 2357 h 10000"/>
                <a:gd name="connsiteX5" fmla="*/ 496 w 11634"/>
                <a:gd name="connsiteY5" fmla="*/ 2357 h 10000"/>
                <a:gd name="connsiteX6" fmla="*/ 496 w 11634"/>
                <a:gd name="connsiteY6" fmla="*/ 10000 h 10000"/>
                <a:gd name="connsiteX7" fmla="*/ 10000 w 11634"/>
                <a:gd name="connsiteY7" fmla="*/ 10000 h 10000"/>
                <a:gd name="connsiteX8" fmla="*/ 11634 w 11634"/>
                <a:gd name="connsiteY8" fmla="*/ 0 h 10000"/>
                <a:gd name="connsiteX0" fmla="*/ 11634 w 11634"/>
                <a:gd name="connsiteY0" fmla="*/ 0 h 10000"/>
                <a:gd name="connsiteX1" fmla="*/ 1148 w 11634"/>
                <a:gd name="connsiteY1" fmla="*/ 0 h 10000"/>
                <a:gd name="connsiteX2" fmla="*/ 700 w 11634"/>
                <a:gd name="connsiteY2" fmla="*/ 0 h 10000"/>
                <a:gd name="connsiteX3" fmla="*/ 0 w 11634"/>
                <a:gd name="connsiteY3" fmla="*/ 1238 h 10000"/>
                <a:gd name="connsiteX4" fmla="*/ 0 w 11634"/>
                <a:gd name="connsiteY4" fmla="*/ 2357 h 10000"/>
                <a:gd name="connsiteX5" fmla="*/ 496 w 11634"/>
                <a:gd name="connsiteY5" fmla="*/ 2357 h 10000"/>
                <a:gd name="connsiteX6" fmla="*/ 496 w 11634"/>
                <a:gd name="connsiteY6" fmla="*/ 10000 h 10000"/>
                <a:gd name="connsiteX7" fmla="*/ 11634 w 11634"/>
                <a:gd name="connsiteY7" fmla="*/ 9929 h 10000"/>
                <a:gd name="connsiteX8" fmla="*/ 11634 w 11634"/>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4" h="10000">
                  <a:moveTo>
                    <a:pt x="11634" y="0"/>
                  </a:moveTo>
                  <a:lnTo>
                    <a:pt x="1148" y="0"/>
                  </a:lnTo>
                  <a:lnTo>
                    <a:pt x="700" y="0"/>
                  </a:lnTo>
                  <a:cubicBezTo>
                    <a:pt x="603" y="667"/>
                    <a:pt x="486" y="1238"/>
                    <a:pt x="0" y="1238"/>
                  </a:cubicBezTo>
                  <a:lnTo>
                    <a:pt x="0" y="2357"/>
                  </a:lnTo>
                  <a:lnTo>
                    <a:pt x="496" y="2357"/>
                  </a:lnTo>
                  <a:lnTo>
                    <a:pt x="496" y="10000"/>
                  </a:lnTo>
                  <a:lnTo>
                    <a:pt x="11634" y="9929"/>
                  </a:lnTo>
                  <a:lnTo>
                    <a:pt x="11634" y="0"/>
                  </a:lnTo>
                  <a:close/>
                </a:path>
              </a:pathLst>
            </a:custGeom>
            <a:solidFill>
              <a:schemeClr val="bg2"/>
            </a:solid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111" name="Freeform 8">
              <a:extLst>
                <a:ext uri="{FF2B5EF4-FFF2-40B4-BE49-F238E27FC236}">
                  <a16:creationId xmlns:a16="http://schemas.microsoft.com/office/drawing/2014/main" id="{AD875787-6A40-40EF-8149-1D6D1A0FBE06}"/>
                </a:ext>
              </a:extLst>
            </p:cNvPr>
            <p:cNvSpPr>
              <a:spLocks noChangeAspect="1"/>
            </p:cNvSpPr>
            <p:nvPr/>
          </p:nvSpPr>
          <p:spPr bwMode="gray">
            <a:xfrm>
              <a:off x="6080706" y="4149358"/>
              <a:ext cx="1695621" cy="615600"/>
            </a:xfrm>
            <a:custGeom>
              <a:avLst/>
              <a:gdLst>
                <a:gd name="T0" fmla="*/ 1028 w 1028"/>
                <a:gd name="T1" fmla="*/ 0 h 420"/>
                <a:gd name="T2" fmla="*/ 118 w 1028"/>
                <a:gd name="T3" fmla="*/ 0 h 420"/>
                <a:gd name="T4" fmla="*/ 72 w 1028"/>
                <a:gd name="T5" fmla="*/ 0 h 420"/>
                <a:gd name="T6" fmla="*/ 0 w 1028"/>
                <a:gd name="T7" fmla="*/ 52 h 420"/>
                <a:gd name="T8" fmla="*/ 0 w 1028"/>
                <a:gd name="T9" fmla="*/ 99 h 420"/>
                <a:gd name="T10" fmla="*/ 51 w 1028"/>
                <a:gd name="T11" fmla="*/ 99 h 420"/>
                <a:gd name="T12" fmla="*/ 51 w 1028"/>
                <a:gd name="T13" fmla="*/ 420 h 420"/>
                <a:gd name="T14" fmla="*/ 1028 w 1028"/>
                <a:gd name="T15" fmla="*/ 420 h 420"/>
                <a:gd name="T16" fmla="*/ 1028 w 1028"/>
                <a:gd name="T17" fmla="*/ 0 h 420"/>
                <a:gd name="connsiteX0" fmla="*/ 11634 w 11634"/>
                <a:gd name="connsiteY0" fmla="*/ 0 h 10000"/>
                <a:gd name="connsiteX1" fmla="*/ 1148 w 11634"/>
                <a:gd name="connsiteY1" fmla="*/ 0 h 10000"/>
                <a:gd name="connsiteX2" fmla="*/ 700 w 11634"/>
                <a:gd name="connsiteY2" fmla="*/ 0 h 10000"/>
                <a:gd name="connsiteX3" fmla="*/ 0 w 11634"/>
                <a:gd name="connsiteY3" fmla="*/ 1238 h 10000"/>
                <a:gd name="connsiteX4" fmla="*/ 0 w 11634"/>
                <a:gd name="connsiteY4" fmla="*/ 2357 h 10000"/>
                <a:gd name="connsiteX5" fmla="*/ 496 w 11634"/>
                <a:gd name="connsiteY5" fmla="*/ 2357 h 10000"/>
                <a:gd name="connsiteX6" fmla="*/ 496 w 11634"/>
                <a:gd name="connsiteY6" fmla="*/ 10000 h 10000"/>
                <a:gd name="connsiteX7" fmla="*/ 10000 w 11634"/>
                <a:gd name="connsiteY7" fmla="*/ 10000 h 10000"/>
                <a:gd name="connsiteX8" fmla="*/ 11634 w 11634"/>
                <a:gd name="connsiteY8" fmla="*/ 0 h 10000"/>
                <a:gd name="connsiteX0" fmla="*/ 11634 w 11634"/>
                <a:gd name="connsiteY0" fmla="*/ 0 h 10000"/>
                <a:gd name="connsiteX1" fmla="*/ 1148 w 11634"/>
                <a:gd name="connsiteY1" fmla="*/ 0 h 10000"/>
                <a:gd name="connsiteX2" fmla="*/ 700 w 11634"/>
                <a:gd name="connsiteY2" fmla="*/ 0 h 10000"/>
                <a:gd name="connsiteX3" fmla="*/ 0 w 11634"/>
                <a:gd name="connsiteY3" fmla="*/ 1238 h 10000"/>
                <a:gd name="connsiteX4" fmla="*/ 0 w 11634"/>
                <a:gd name="connsiteY4" fmla="*/ 2357 h 10000"/>
                <a:gd name="connsiteX5" fmla="*/ 496 w 11634"/>
                <a:gd name="connsiteY5" fmla="*/ 2357 h 10000"/>
                <a:gd name="connsiteX6" fmla="*/ 496 w 11634"/>
                <a:gd name="connsiteY6" fmla="*/ 10000 h 10000"/>
                <a:gd name="connsiteX7" fmla="*/ 11634 w 11634"/>
                <a:gd name="connsiteY7" fmla="*/ 9929 h 10000"/>
                <a:gd name="connsiteX8" fmla="*/ 11634 w 11634"/>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4" h="10000">
                  <a:moveTo>
                    <a:pt x="11634" y="0"/>
                  </a:moveTo>
                  <a:lnTo>
                    <a:pt x="1148" y="0"/>
                  </a:lnTo>
                  <a:lnTo>
                    <a:pt x="700" y="0"/>
                  </a:lnTo>
                  <a:cubicBezTo>
                    <a:pt x="603" y="667"/>
                    <a:pt x="486" y="1238"/>
                    <a:pt x="0" y="1238"/>
                  </a:cubicBezTo>
                  <a:lnTo>
                    <a:pt x="0" y="2357"/>
                  </a:lnTo>
                  <a:lnTo>
                    <a:pt x="496" y="2357"/>
                  </a:lnTo>
                  <a:lnTo>
                    <a:pt x="496" y="10000"/>
                  </a:lnTo>
                  <a:lnTo>
                    <a:pt x="11634" y="9929"/>
                  </a:lnTo>
                  <a:lnTo>
                    <a:pt x="11634" y="0"/>
                  </a:lnTo>
                  <a:close/>
                </a:path>
              </a:pathLst>
            </a:custGeom>
            <a:solidFill>
              <a:srgbClr val="219965"/>
            </a:solid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sp>
        <p:nvSpPr>
          <p:cNvPr id="108" name="Freeform 6">
            <a:extLst>
              <a:ext uri="{FF2B5EF4-FFF2-40B4-BE49-F238E27FC236}">
                <a16:creationId xmlns:a16="http://schemas.microsoft.com/office/drawing/2014/main" id="{A9464490-D286-4E78-BCD9-CA1655DDC8B7}"/>
              </a:ext>
            </a:extLst>
          </p:cNvPr>
          <p:cNvSpPr>
            <a:spLocks noChangeAspect="1"/>
          </p:cNvSpPr>
          <p:nvPr/>
        </p:nvSpPr>
        <p:spPr bwMode="gray">
          <a:xfrm>
            <a:off x="257199" y="3993279"/>
            <a:ext cx="1670414" cy="599443"/>
          </a:xfrm>
          <a:custGeom>
            <a:avLst/>
            <a:gdLst>
              <a:gd name="T0" fmla="*/ 93 w 1069"/>
              <a:gd name="T1" fmla="*/ 0 h 428"/>
              <a:gd name="T2" fmla="*/ 93 w 1069"/>
              <a:gd name="T3" fmla="*/ 1 h 428"/>
              <a:gd name="T4" fmla="*/ 0 w 1069"/>
              <a:gd name="T5" fmla="*/ 107 h 428"/>
              <a:gd name="T6" fmla="*/ 0 w 1069"/>
              <a:gd name="T7" fmla="*/ 148 h 428"/>
              <a:gd name="T8" fmla="*/ 63 w 1069"/>
              <a:gd name="T9" fmla="*/ 148 h 428"/>
              <a:gd name="T10" fmla="*/ 63 w 1069"/>
              <a:gd name="T11" fmla="*/ 103 h 428"/>
              <a:gd name="T12" fmla="*/ 93 w 1069"/>
              <a:gd name="T13" fmla="*/ 61 h 428"/>
              <a:gd name="T14" fmla="*/ 97 w 1069"/>
              <a:gd name="T15" fmla="*/ 61 h 428"/>
              <a:gd name="T16" fmla="*/ 131 w 1069"/>
              <a:gd name="T17" fmla="*/ 109 h 428"/>
              <a:gd name="T18" fmla="*/ 93 w 1069"/>
              <a:gd name="T19" fmla="*/ 210 h 428"/>
              <a:gd name="T20" fmla="*/ 0 w 1069"/>
              <a:gd name="T21" fmla="*/ 376 h 428"/>
              <a:gd name="T22" fmla="*/ 0 w 1069"/>
              <a:gd name="T23" fmla="*/ 428 h 428"/>
              <a:gd name="T24" fmla="*/ 192 w 1069"/>
              <a:gd name="T25" fmla="*/ 428 h 428"/>
              <a:gd name="T26" fmla="*/ 192 w 1069"/>
              <a:gd name="T27" fmla="*/ 428 h 428"/>
              <a:gd name="T28" fmla="*/ 1069 w 1069"/>
              <a:gd name="T29" fmla="*/ 428 h 428"/>
              <a:gd name="T30" fmla="*/ 1069 w 1069"/>
              <a:gd name="T31" fmla="*/ 0 h 428"/>
              <a:gd name="T32" fmla="*/ 93 w 1069"/>
              <a:gd name="T33" fmla="*/ 0 h 428"/>
              <a:gd name="connsiteX0" fmla="*/ 870 w 11232"/>
              <a:gd name="connsiteY0" fmla="*/ 0 h 10000"/>
              <a:gd name="connsiteX1" fmla="*/ 870 w 11232"/>
              <a:gd name="connsiteY1" fmla="*/ 23 h 10000"/>
              <a:gd name="connsiteX2" fmla="*/ 0 w 11232"/>
              <a:gd name="connsiteY2" fmla="*/ 2500 h 10000"/>
              <a:gd name="connsiteX3" fmla="*/ 0 w 11232"/>
              <a:gd name="connsiteY3" fmla="*/ 3458 h 10000"/>
              <a:gd name="connsiteX4" fmla="*/ 589 w 11232"/>
              <a:gd name="connsiteY4" fmla="*/ 3458 h 10000"/>
              <a:gd name="connsiteX5" fmla="*/ 589 w 11232"/>
              <a:gd name="connsiteY5" fmla="*/ 2407 h 10000"/>
              <a:gd name="connsiteX6" fmla="*/ 870 w 11232"/>
              <a:gd name="connsiteY6" fmla="*/ 1425 h 10000"/>
              <a:gd name="connsiteX7" fmla="*/ 907 w 11232"/>
              <a:gd name="connsiteY7" fmla="*/ 1425 h 10000"/>
              <a:gd name="connsiteX8" fmla="*/ 1225 w 11232"/>
              <a:gd name="connsiteY8" fmla="*/ 2547 h 10000"/>
              <a:gd name="connsiteX9" fmla="*/ 870 w 11232"/>
              <a:gd name="connsiteY9" fmla="*/ 4907 h 10000"/>
              <a:gd name="connsiteX10" fmla="*/ 0 w 11232"/>
              <a:gd name="connsiteY10" fmla="*/ 8785 h 10000"/>
              <a:gd name="connsiteX11" fmla="*/ 0 w 11232"/>
              <a:gd name="connsiteY11" fmla="*/ 10000 h 10000"/>
              <a:gd name="connsiteX12" fmla="*/ 1796 w 11232"/>
              <a:gd name="connsiteY12" fmla="*/ 10000 h 10000"/>
              <a:gd name="connsiteX13" fmla="*/ 1796 w 11232"/>
              <a:gd name="connsiteY13" fmla="*/ 10000 h 10000"/>
              <a:gd name="connsiteX14" fmla="*/ 10000 w 11232"/>
              <a:gd name="connsiteY14" fmla="*/ 10000 h 10000"/>
              <a:gd name="connsiteX15" fmla="*/ 11232 w 11232"/>
              <a:gd name="connsiteY15" fmla="*/ 0 h 10000"/>
              <a:gd name="connsiteX16" fmla="*/ 870 w 11232"/>
              <a:gd name="connsiteY16" fmla="*/ 0 h 10000"/>
              <a:gd name="connsiteX0" fmla="*/ 870 w 11232"/>
              <a:gd name="connsiteY0" fmla="*/ 0 h 10000"/>
              <a:gd name="connsiteX1" fmla="*/ 870 w 11232"/>
              <a:gd name="connsiteY1" fmla="*/ 23 h 10000"/>
              <a:gd name="connsiteX2" fmla="*/ 0 w 11232"/>
              <a:gd name="connsiteY2" fmla="*/ 2500 h 10000"/>
              <a:gd name="connsiteX3" fmla="*/ 0 w 11232"/>
              <a:gd name="connsiteY3" fmla="*/ 3458 h 10000"/>
              <a:gd name="connsiteX4" fmla="*/ 589 w 11232"/>
              <a:gd name="connsiteY4" fmla="*/ 3458 h 10000"/>
              <a:gd name="connsiteX5" fmla="*/ 589 w 11232"/>
              <a:gd name="connsiteY5" fmla="*/ 2407 h 10000"/>
              <a:gd name="connsiteX6" fmla="*/ 870 w 11232"/>
              <a:gd name="connsiteY6" fmla="*/ 1425 h 10000"/>
              <a:gd name="connsiteX7" fmla="*/ 907 w 11232"/>
              <a:gd name="connsiteY7" fmla="*/ 1425 h 10000"/>
              <a:gd name="connsiteX8" fmla="*/ 1225 w 11232"/>
              <a:gd name="connsiteY8" fmla="*/ 2547 h 10000"/>
              <a:gd name="connsiteX9" fmla="*/ 870 w 11232"/>
              <a:gd name="connsiteY9" fmla="*/ 4907 h 10000"/>
              <a:gd name="connsiteX10" fmla="*/ 0 w 11232"/>
              <a:gd name="connsiteY10" fmla="*/ 8785 h 10000"/>
              <a:gd name="connsiteX11" fmla="*/ 0 w 11232"/>
              <a:gd name="connsiteY11" fmla="*/ 10000 h 10000"/>
              <a:gd name="connsiteX12" fmla="*/ 1796 w 11232"/>
              <a:gd name="connsiteY12" fmla="*/ 10000 h 10000"/>
              <a:gd name="connsiteX13" fmla="*/ 1796 w 11232"/>
              <a:gd name="connsiteY13" fmla="*/ 10000 h 10000"/>
              <a:gd name="connsiteX14" fmla="*/ 11190 w 11232"/>
              <a:gd name="connsiteY14" fmla="*/ 10000 h 10000"/>
              <a:gd name="connsiteX15" fmla="*/ 11232 w 11232"/>
              <a:gd name="connsiteY15" fmla="*/ 0 h 10000"/>
              <a:gd name="connsiteX16" fmla="*/ 870 w 11232"/>
              <a:gd name="connsiteY16" fmla="*/ 0 h 10000"/>
              <a:gd name="connsiteX0" fmla="*/ 886 w 11232"/>
              <a:gd name="connsiteY0" fmla="*/ 0 h 10000"/>
              <a:gd name="connsiteX1" fmla="*/ 870 w 11232"/>
              <a:gd name="connsiteY1" fmla="*/ 23 h 10000"/>
              <a:gd name="connsiteX2" fmla="*/ 0 w 11232"/>
              <a:gd name="connsiteY2" fmla="*/ 2500 h 10000"/>
              <a:gd name="connsiteX3" fmla="*/ 0 w 11232"/>
              <a:gd name="connsiteY3" fmla="*/ 3458 h 10000"/>
              <a:gd name="connsiteX4" fmla="*/ 589 w 11232"/>
              <a:gd name="connsiteY4" fmla="*/ 3458 h 10000"/>
              <a:gd name="connsiteX5" fmla="*/ 589 w 11232"/>
              <a:gd name="connsiteY5" fmla="*/ 2407 h 10000"/>
              <a:gd name="connsiteX6" fmla="*/ 870 w 11232"/>
              <a:gd name="connsiteY6" fmla="*/ 1425 h 10000"/>
              <a:gd name="connsiteX7" fmla="*/ 907 w 11232"/>
              <a:gd name="connsiteY7" fmla="*/ 1425 h 10000"/>
              <a:gd name="connsiteX8" fmla="*/ 1225 w 11232"/>
              <a:gd name="connsiteY8" fmla="*/ 2547 h 10000"/>
              <a:gd name="connsiteX9" fmla="*/ 870 w 11232"/>
              <a:gd name="connsiteY9" fmla="*/ 4907 h 10000"/>
              <a:gd name="connsiteX10" fmla="*/ 0 w 11232"/>
              <a:gd name="connsiteY10" fmla="*/ 8785 h 10000"/>
              <a:gd name="connsiteX11" fmla="*/ 0 w 11232"/>
              <a:gd name="connsiteY11" fmla="*/ 10000 h 10000"/>
              <a:gd name="connsiteX12" fmla="*/ 1796 w 11232"/>
              <a:gd name="connsiteY12" fmla="*/ 10000 h 10000"/>
              <a:gd name="connsiteX13" fmla="*/ 1796 w 11232"/>
              <a:gd name="connsiteY13" fmla="*/ 10000 h 10000"/>
              <a:gd name="connsiteX14" fmla="*/ 11190 w 11232"/>
              <a:gd name="connsiteY14" fmla="*/ 10000 h 10000"/>
              <a:gd name="connsiteX15" fmla="*/ 11232 w 11232"/>
              <a:gd name="connsiteY15" fmla="*/ 0 h 10000"/>
              <a:gd name="connsiteX16" fmla="*/ 886 w 11232"/>
              <a:gd name="connsiteY16" fmla="*/ 0 h 10000"/>
              <a:gd name="connsiteX0" fmla="*/ 894 w 11232"/>
              <a:gd name="connsiteY0" fmla="*/ 0 h 10000"/>
              <a:gd name="connsiteX1" fmla="*/ 870 w 11232"/>
              <a:gd name="connsiteY1" fmla="*/ 23 h 10000"/>
              <a:gd name="connsiteX2" fmla="*/ 0 w 11232"/>
              <a:gd name="connsiteY2" fmla="*/ 2500 h 10000"/>
              <a:gd name="connsiteX3" fmla="*/ 0 w 11232"/>
              <a:gd name="connsiteY3" fmla="*/ 3458 h 10000"/>
              <a:gd name="connsiteX4" fmla="*/ 589 w 11232"/>
              <a:gd name="connsiteY4" fmla="*/ 3458 h 10000"/>
              <a:gd name="connsiteX5" fmla="*/ 589 w 11232"/>
              <a:gd name="connsiteY5" fmla="*/ 2407 h 10000"/>
              <a:gd name="connsiteX6" fmla="*/ 870 w 11232"/>
              <a:gd name="connsiteY6" fmla="*/ 1425 h 10000"/>
              <a:gd name="connsiteX7" fmla="*/ 907 w 11232"/>
              <a:gd name="connsiteY7" fmla="*/ 1425 h 10000"/>
              <a:gd name="connsiteX8" fmla="*/ 1225 w 11232"/>
              <a:gd name="connsiteY8" fmla="*/ 2547 h 10000"/>
              <a:gd name="connsiteX9" fmla="*/ 870 w 11232"/>
              <a:gd name="connsiteY9" fmla="*/ 4907 h 10000"/>
              <a:gd name="connsiteX10" fmla="*/ 0 w 11232"/>
              <a:gd name="connsiteY10" fmla="*/ 8785 h 10000"/>
              <a:gd name="connsiteX11" fmla="*/ 0 w 11232"/>
              <a:gd name="connsiteY11" fmla="*/ 10000 h 10000"/>
              <a:gd name="connsiteX12" fmla="*/ 1796 w 11232"/>
              <a:gd name="connsiteY12" fmla="*/ 10000 h 10000"/>
              <a:gd name="connsiteX13" fmla="*/ 1796 w 11232"/>
              <a:gd name="connsiteY13" fmla="*/ 10000 h 10000"/>
              <a:gd name="connsiteX14" fmla="*/ 11190 w 11232"/>
              <a:gd name="connsiteY14" fmla="*/ 10000 h 10000"/>
              <a:gd name="connsiteX15" fmla="*/ 11232 w 11232"/>
              <a:gd name="connsiteY15" fmla="*/ 0 h 10000"/>
              <a:gd name="connsiteX16" fmla="*/ 894 w 11232"/>
              <a:gd name="connsiteY16" fmla="*/ 0 h 10000"/>
              <a:gd name="connsiteX0" fmla="*/ 902 w 11232"/>
              <a:gd name="connsiteY0" fmla="*/ 0 h 10000"/>
              <a:gd name="connsiteX1" fmla="*/ 870 w 11232"/>
              <a:gd name="connsiteY1" fmla="*/ 23 h 10000"/>
              <a:gd name="connsiteX2" fmla="*/ 0 w 11232"/>
              <a:gd name="connsiteY2" fmla="*/ 2500 h 10000"/>
              <a:gd name="connsiteX3" fmla="*/ 0 w 11232"/>
              <a:gd name="connsiteY3" fmla="*/ 3458 h 10000"/>
              <a:gd name="connsiteX4" fmla="*/ 589 w 11232"/>
              <a:gd name="connsiteY4" fmla="*/ 3458 h 10000"/>
              <a:gd name="connsiteX5" fmla="*/ 589 w 11232"/>
              <a:gd name="connsiteY5" fmla="*/ 2407 h 10000"/>
              <a:gd name="connsiteX6" fmla="*/ 870 w 11232"/>
              <a:gd name="connsiteY6" fmla="*/ 1425 h 10000"/>
              <a:gd name="connsiteX7" fmla="*/ 907 w 11232"/>
              <a:gd name="connsiteY7" fmla="*/ 1425 h 10000"/>
              <a:gd name="connsiteX8" fmla="*/ 1225 w 11232"/>
              <a:gd name="connsiteY8" fmla="*/ 2547 h 10000"/>
              <a:gd name="connsiteX9" fmla="*/ 870 w 11232"/>
              <a:gd name="connsiteY9" fmla="*/ 4907 h 10000"/>
              <a:gd name="connsiteX10" fmla="*/ 0 w 11232"/>
              <a:gd name="connsiteY10" fmla="*/ 8785 h 10000"/>
              <a:gd name="connsiteX11" fmla="*/ 0 w 11232"/>
              <a:gd name="connsiteY11" fmla="*/ 10000 h 10000"/>
              <a:gd name="connsiteX12" fmla="*/ 1796 w 11232"/>
              <a:gd name="connsiteY12" fmla="*/ 10000 h 10000"/>
              <a:gd name="connsiteX13" fmla="*/ 1796 w 11232"/>
              <a:gd name="connsiteY13" fmla="*/ 10000 h 10000"/>
              <a:gd name="connsiteX14" fmla="*/ 11190 w 11232"/>
              <a:gd name="connsiteY14" fmla="*/ 10000 h 10000"/>
              <a:gd name="connsiteX15" fmla="*/ 11232 w 11232"/>
              <a:gd name="connsiteY15" fmla="*/ 0 h 10000"/>
              <a:gd name="connsiteX16" fmla="*/ 902 w 11232"/>
              <a:gd name="connsiteY1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32" h="10000">
                <a:moveTo>
                  <a:pt x="902" y="0"/>
                </a:moveTo>
                <a:cubicBezTo>
                  <a:pt x="897" y="8"/>
                  <a:pt x="875" y="15"/>
                  <a:pt x="870" y="23"/>
                </a:cubicBezTo>
                <a:cubicBezTo>
                  <a:pt x="299" y="70"/>
                  <a:pt x="0" y="958"/>
                  <a:pt x="0" y="2500"/>
                </a:cubicBezTo>
                <a:lnTo>
                  <a:pt x="0" y="3458"/>
                </a:lnTo>
                <a:lnTo>
                  <a:pt x="589" y="3458"/>
                </a:lnTo>
                <a:lnTo>
                  <a:pt x="589" y="2407"/>
                </a:lnTo>
                <a:cubicBezTo>
                  <a:pt x="589" y="1729"/>
                  <a:pt x="692" y="1449"/>
                  <a:pt x="870" y="1425"/>
                </a:cubicBezTo>
                <a:lnTo>
                  <a:pt x="907" y="1425"/>
                </a:lnTo>
                <a:cubicBezTo>
                  <a:pt x="1104" y="1425"/>
                  <a:pt x="1225" y="1659"/>
                  <a:pt x="1225" y="2547"/>
                </a:cubicBezTo>
                <a:cubicBezTo>
                  <a:pt x="1225" y="3575"/>
                  <a:pt x="1076" y="4276"/>
                  <a:pt x="870" y="4907"/>
                </a:cubicBezTo>
                <a:cubicBezTo>
                  <a:pt x="505" y="6051"/>
                  <a:pt x="0" y="6916"/>
                  <a:pt x="0" y="8785"/>
                </a:cubicBezTo>
                <a:lnTo>
                  <a:pt x="0" y="10000"/>
                </a:lnTo>
                <a:lnTo>
                  <a:pt x="1796" y="10000"/>
                </a:lnTo>
                <a:lnTo>
                  <a:pt x="1796" y="10000"/>
                </a:lnTo>
                <a:lnTo>
                  <a:pt x="11190" y="10000"/>
                </a:lnTo>
                <a:cubicBezTo>
                  <a:pt x="11204" y="6667"/>
                  <a:pt x="11218" y="3333"/>
                  <a:pt x="11232" y="0"/>
                </a:cubicBezTo>
                <a:lnTo>
                  <a:pt x="902" y="0"/>
                </a:lnTo>
                <a:close/>
              </a:path>
            </a:pathLst>
          </a:custGeom>
          <a:solidFill>
            <a:srgbClr val="219965"/>
          </a:solid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07" name="Freeform 8">
            <a:extLst>
              <a:ext uri="{FF2B5EF4-FFF2-40B4-BE49-F238E27FC236}">
                <a16:creationId xmlns:a16="http://schemas.microsoft.com/office/drawing/2014/main" id="{C16D6462-9B3D-455F-9F65-364187DA345D}"/>
              </a:ext>
            </a:extLst>
          </p:cNvPr>
          <p:cNvSpPr>
            <a:spLocks noChangeAspect="1" noEditPoints="1"/>
          </p:cNvSpPr>
          <p:nvPr/>
        </p:nvSpPr>
        <p:spPr bwMode="gray">
          <a:xfrm>
            <a:off x="257199" y="3342615"/>
            <a:ext cx="1348838" cy="615600"/>
          </a:xfrm>
          <a:custGeom>
            <a:avLst/>
            <a:gdLst/>
            <a:ahLst/>
            <a:cxnLst>
              <a:cxn ang="0">
                <a:pos x="76" y="4"/>
              </a:cxn>
              <a:cxn ang="0">
                <a:pos x="76" y="4"/>
              </a:cxn>
              <a:cxn ang="0">
                <a:pos x="0" y="107"/>
              </a:cxn>
              <a:cxn ang="0">
                <a:pos x="0" y="120"/>
              </a:cxn>
              <a:cxn ang="0">
                <a:pos x="41" y="206"/>
              </a:cxn>
              <a:cxn ang="0">
                <a:pos x="0" y="294"/>
              </a:cxn>
              <a:cxn ang="0">
                <a:pos x="0" y="327"/>
              </a:cxn>
              <a:cxn ang="0">
                <a:pos x="76" y="431"/>
              </a:cxn>
              <a:cxn ang="0">
                <a:pos x="104" y="434"/>
              </a:cxn>
              <a:cxn ang="0">
                <a:pos x="984" y="434"/>
              </a:cxn>
              <a:cxn ang="0">
                <a:pos x="984" y="0"/>
              </a:cxn>
              <a:cxn ang="0">
                <a:pos x="105" y="0"/>
              </a:cxn>
              <a:cxn ang="0">
                <a:pos x="76" y="4"/>
              </a:cxn>
              <a:cxn ang="0">
                <a:pos x="142" y="325"/>
              </a:cxn>
              <a:cxn ang="0">
                <a:pos x="104" y="373"/>
              </a:cxn>
              <a:cxn ang="0">
                <a:pos x="76" y="361"/>
              </a:cxn>
              <a:cxn ang="0">
                <a:pos x="67" y="325"/>
              </a:cxn>
              <a:cxn ang="0">
                <a:pos x="67" y="286"/>
              </a:cxn>
              <a:cxn ang="0">
                <a:pos x="76" y="250"/>
              </a:cxn>
              <a:cxn ang="0">
                <a:pos x="104" y="238"/>
              </a:cxn>
              <a:cxn ang="0">
                <a:pos x="142" y="286"/>
              </a:cxn>
              <a:cxn ang="0">
                <a:pos x="142" y="325"/>
              </a:cxn>
              <a:cxn ang="0">
                <a:pos x="142" y="110"/>
              </a:cxn>
              <a:cxn ang="0">
                <a:pos x="142" y="133"/>
              </a:cxn>
              <a:cxn ang="0">
                <a:pos x="104" y="178"/>
              </a:cxn>
              <a:cxn ang="0">
                <a:pos x="76" y="167"/>
              </a:cxn>
              <a:cxn ang="0">
                <a:pos x="67" y="133"/>
              </a:cxn>
              <a:cxn ang="0">
                <a:pos x="67" y="110"/>
              </a:cxn>
              <a:cxn ang="0">
                <a:pos x="76" y="73"/>
              </a:cxn>
              <a:cxn ang="0">
                <a:pos x="104" y="61"/>
              </a:cxn>
              <a:cxn ang="0">
                <a:pos x="142" y="110"/>
              </a:cxn>
            </a:cxnLst>
            <a:rect l="0" t="0" r="r" b="b"/>
            <a:pathLst>
              <a:path w="984" h="434">
                <a:moveTo>
                  <a:pt x="76" y="4"/>
                </a:moveTo>
                <a:cubicBezTo>
                  <a:pt x="76" y="4"/>
                  <a:pt x="76" y="4"/>
                  <a:pt x="76" y="4"/>
                </a:cubicBezTo>
                <a:cubicBezTo>
                  <a:pt x="27" y="13"/>
                  <a:pt x="0" y="50"/>
                  <a:pt x="0" y="107"/>
                </a:cubicBezTo>
                <a:cubicBezTo>
                  <a:pt x="0" y="120"/>
                  <a:pt x="0" y="120"/>
                  <a:pt x="0" y="120"/>
                </a:cubicBezTo>
                <a:cubicBezTo>
                  <a:pt x="0" y="162"/>
                  <a:pt x="14" y="191"/>
                  <a:pt x="41" y="206"/>
                </a:cubicBezTo>
                <a:cubicBezTo>
                  <a:pt x="12" y="222"/>
                  <a:pt x="0" y="253"/>
                  <a:pt x="0" y="294"/>
                </a:cubicBezTo>
                <a:cubicBezTo>
                  <a:pt x="0" y="327"/>
                  <a:pt x="0" y="327"/>
                  <a:pt x="0" y="327"/>
                </a:cubicBezTo>
                <a:cubicBezTo>
                  <a:pt x="0" y="384"/>
                  <a:pt x="33" y="420"/>
                  <a:pt x="76" y="431"/>
                </a:cubicBezTo>
                <a:cubicBezTo>
                  <a:pt x="80" y="432"/>
                  <a:pt x="76" y="432"/>
                  <a:pt x="104" y="434"/>
                </a:cubicBezTo>
                <a:cubicBezTo>
                  <a:pt x="984" y="434"/>
                  <a:pt x="984" y="434"/>
                  <a:pt x="984" y="434"/>
                </a:cubicBezTo>
                <a:cubicBezTo>
                  <a:pt x="984" y="0"/>
                  <a:pt x="984" y="0"/>
                  <a:pt x="984" y="0"/>
                </a:cubicBezTo>
                <a:cubicBezTo>
                  <a:pt x="105" y="0"/>
                  <a:pt x="105" y="0"/>
                  <a:pt x="105" y="0"/>
                </a:cubicBezTo>
                <a:lnTo>
                  <a:pt x="76" y="4"/>
                </a:lnTo>
                <a:close/>
                <a:moveTo>
                  <a:pt x="142" y="325"/>
                </a:moveTo>
                <a:cubicBezTo>
                  <a:pt x="141" y="363"/>
                  <a:pt x="125" y="373"/>
                  <a:pt x="104" y="373"/>
                </a:cubicBezTo>
                <a:cubicBezTo>
                  <a:pt x="93" y="373"/>
                  <a:pt x="83" y="370"/>
                  <a:pt x="76" y="361"/>
                </a:cubicBezTo>
                <a:cubicBezTo>
                  <a:pt x="70" y="354"/>
                  <a:pt x="67" y="342"/>
                  <a:pt x="67" y="325"/>
                </a:cubicBezTo>
                <a:cubicBezTo>
                  <a:pt x="67" y="286"/>
                  <a:pt x="67" y="286"/>
                  <a:pt x="67" y="286"/>
                </a:cubicBezTo>
                <a:cubicBezTo>
                  <a:pt x="67" y="270"/>
                  <a:pt x="70" y="258"/>
                  <a:pt x="76" y="250"/>
                </a:cubicBezTo>
                <a:cubicBezTo>
                  <a:pt x="82" y="242"/>
                  <a:pt x="92" y="238"/>
                  <a:pt x="104" y="238"/>
                </a:cubicBezTo>
                <a:cubicBezTo>
                  <a:pt x="128" y="238"/>
                  <a:pt x="142" y="253"/>
                  <a:pt x="142" y="286"/>
                </a:cubicBezTo>
                <a:lnTo>
                  <a:pt x="142" y="325"/>
                </a:lnTo>
                <a:close/>
                <a:moveTo>
                  <a:pt x="142" y="110"/>
                </a:moveTo>
                <a:cubicBezTo>
                  <a:pt x="142" y="133"/>
                  <a:pt x="142" y="133"/>
                  <a:pt x="142" y="133"/>
                </a:cubicBezTo>
                <a:cubicBezTo>
                  <a:pt x="142" y="167"/>
                  <a:pt x="125" y="178"/>
                  <a:pt x="104" y="178"/>
                </a:cubicBezTo>
                <a:cubicBezTo>
                  <a:pt x="93" y="178"/>
                  <a:pt x="83" y="175"/>
                  <a:pt x="76" y="167"/>
                </a:cubicBezTo>
                <a:cubicBezTo>
                  <a:pt x="70" y="160"/>
                  <a:pt x="67" y="149"/>
                  <a:pt x="67" y="133"/>
                </a:cubicBezTo>
                <a:cubicBezTo>
                  <a:pt x="67" y="110"/>
                  <a:pt x="67" y="110"/>
                  <a:pt x="67" y="110"/>
                </a:cubicBezTo>
                <a:cubicBezTo>
                  <a:pt x="67" y="92"/>
                  <a:pt x="70" y="80"/>
                  <a:pt x="76" y="73"/>
                </a:cubicBezTo>
                <a:cubicBezTo>
                  <a:pt x="83" y="64"/>
                  <a:pt x="93" y="61"/>
                  <a:pt x="104" y="61"/>
                </a:cubicBezTo>
                <a:cubicBezTo>
                  <a:pt x="125" y="61"/>
                  <a:pt x="142" y="72"/>
                  <a:pt x="142" y="110"/>
                </a:cubicBezTo>
                <a:close/>
              </a:path>
            </a:pathLst>
          </a:custGeom>
          <a:solidFill>
            <a:srgbClr val="219965"/>
          </a:solid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06" name="Freeform 22">
            <a:extLst>
              <a:ext uri="{FF2B5EF4-FFF2-40B4-BE49-F238E27FC236}">
                <a16:creationId xmlns:a16="http://schemas.microsoft.com/office/drawing/2014/main" id="{F83B5FBC-8BE6-44FF-B39D-41F9FEC5E5E8}"/>
              </a:ext>
            </a:extLst>
          </p:cNvPr>
          <p:cNvSpPr>
            <a:spLocks noChangeAspect="1" noEditPoints="1"/>
          </p:cNvSpPr>
          <p:nvPr/>
        </p:nvSpPr>
        <p:spPr bwMode="gray">
          <a:xfrm>
            <a:off x="229491" y="2691951"/>
            <a:ext cx="1705652" cy="615600"/>
          </a:xfrm>
          <a:custGeom>
            <a:avLst/>
            <a:gdLst/>
            <a:ahLst/>
            <a:cxnLst>
              <a:cxn ang="0">
                <a:pos x="12" y="0"/>
              </a:cxn>
              <a:cxn ang="0">
                <a:pos x="0" y="244"/>
              </a:cxn>
              <a:cxn ang="0">
                <a:pos x="63" y="244"/>
              </a:cxn>
              <a:cxn ang="0">
                <a:pos x="63" y="231"/>
              </a:cxn>
              <a:cxn ang="0">
                <a:pos x="85" y="191"/>
              </a:cxn>
              <a:cxn ang="0">
                <a:pos x="97" y="190"/>
              </a:cxn>
              <a:cxn ang="0">
                <a:pos x="131" y="231"/>
              </a:cxn>
              <a:cxn ang="0">
                <a:pos x="131" y="324"/>
              </a:cxn>
              <a:cxn ang="0">
                <a:pos x="97" y="365"/>
              </a:cxn>
              <a:cxn ang="0">
                <a:pos x="85" y="364"/>
              </a:cxn>
              <a:cxn ang="0">
                <a:pos x="63" y="324"/>
              </a:cxn>
              <a:cxn ang="0">
                <a:pos x="63" y="285"/>
              </a:cxn>
              <a:cxn ang="0">
                <a:pos x="0" y="285"/>
              </a:cxn>
              <a:cxn ang="0">
                <a:pos x="0" y="320"/>
              </a:cxn>
              <a:cxn ang="0">
                <a:pos x="79" y="425"/>
              </a:cxn>
              <a:cxn ang="0">
                <a:pos x="1218" y="425"/>
              </a:cxn>
              <a:cxn ang="0">
                <a:pos x="1218" y="0"/>
              </a:cxn>
              <a:cxn ang="0">
                <a:pos x="12" y="0"/>
              </a:cxn>
              <a:cxn ang="0">
                <a:pos x="124" y="129"/>
              </a:cxn>
              <a:cxn ang="0">
                <a:pos x="85" y="140"/>
              </a:cxn>
              <a:cxn ang="0">
                <a:pos x="85" y="59"/>
              </a:cxn>
              <a:cxn ang="0">
                <a:pos x="175" y="59"/>
              </a:cxn>
              <a:cxn ang="0">
                <a:pos x="175" y="149"/>
              </a:cxn>
              <a:cxn ang="0">
                <a:pos x="124" y="129"/>
              </a:cxn>
            </a:cxnLst>
            <a:rect l="0" t="0" r="r" b="b"/>
            <a:pathLst>
              <a:path w="1218" h="425">
                <a:moveTo>
                  <a:pt x="12" y="0"/>
                </a:moveTo>
                <a:cubicBezTo>
                  <a:pt x="0" y="244"/>
                  <a:pt x="0" y="244"/>
                  <a:pt x="0" y="244"/>
                </a:cubicBezTo>
                <a:cubicBezTo>
                  <a:pt x="63" y="244"/>
                  <a:pt x="63" y="244"/>
                  <a:pt x="63" y="244"/>
                </a:cubicBezTo>
                <a:cubicBezTo>
                  <a:pt x="63" y="231"/>
                  <a:pt x="63" y="231"/>
                  <a:pt x="63" y="231"/>
                </a:cubicBezTo>
                <a:cubicBezTo>
                  <a:pt x="63" y="207"/>
                  <a:pt x="71" y="195"/>
                  <a:pt x="85" y="191"/>
                </a:cubicBezTo>
                <a:cubicBezTo>
                  <a:pt x="89" y="190"/>
                  <a:pt x="93" y="190"/>
                  <a:pt x="97" y="190"/>
                </a:cubicBezTo>
                <a:cubicBezTo>
                  <a:pt x="118" y="190"/>
                  <a:pt x="131" y="201"/>
                  <a:pt x="131" y="231"/>
                </a:cubicBezTo>
                <a:cubicBezTo>
                  <a:pt x="131" y="324"/>
                  <a:pt x="131" y="324"/>
                  <a:pt x="131" y="324"/>
                </a:cubicBezTo>
                <a:cubicBezTo>
                  <a:pt x="131" y="354"/>
                  <a:pt x="118" y="365"/>
                  <a:pt x="97" y="365"/>
                </a:cubicBezTo>
                <a:cubicBezTo>
                  <a:pt x="93" y="365"/>
                  <a:pt x="89" y="365"/>
                  <a:pt x="85" y="364"/>
                </a:cubicBezTo>
                <a:cubicBezTo>
                  <a:pt x="71" y="360"/>
                  <a:pt x="63" y="348"/>
                  <a:pt x="63" y="324"/>
                </a:cubicBezTo>
                <a:cubicBezTo>
                  <a:pt x="63" y="285"/>
                  <a:pt x="63" y="285"/>
                  <a:pt x="63" y="285"/>
                </a:cubicBezTo>
                <a:cubicBezTo>
                  <a:pt x="0" y="285"/>
                  <a:pt x="0" y="285"/>
                  <a:pt x="0" y="285"/>
                </a:cubicBezTo>
                <a:cubicBezTo>
                  <a:pt x="0" y="320"/>
                  <a:pt x="0" y="320"/>
                  <a:pt x="0" y="320"/>
                </a:cubicBezTo>
                <a:cubicBezTo>
                  <a:pt x="0" y="381"/>
                  <a:pt x="24" y="418"/>
                  <a:pt x="79" y="425"/>
                </a:cubicBezTo>
                <a:cubicBezTo>
                  <a:pt x="1218" y="425"/>
                  <a:pt x="1218" y="425"/>
                  <a:pt x="1218" y="425"/>
                </a:cubicBezTo>
                <a:cubicBezTo>
                  <a:pt x="1218" y="0"/>
                  <a:pt x="1218" y="0"/>
                  <a:pt x="1218" y="0"/>
                </a:cubicBezTo>
                <a:lnTo>
                  <a:pt x="12" y="0"/>
                </a:lnTo>
                <a:close/>
                <a:moveTo>
                  <a:pt x="124" y="129"/>
                </a:moveTo>
                <a:cubicBezTo>
                  <a:pt x="109" y="129"/>
                  <a:pt x="96" y="133"/>
                  <a:pt x="85" y="140"/>
                </a:cubicBezTo>
                <a:cubicBezTo>
                  <a:pt x="85" y="59"/>
                  <a:pt x="85" y="59"/>
                  <a:pt x="85" y="59"/>
                </a:cubicBezTo>
                <a:cubicBezTo>
                  <a:pt x="175" y="59"/>
                  <a:pt x="175" y="59"/>
                  <a:pt x="175" y="59"/>
                </a:cubicBezTo>
                <a:cubicBezTo>
                  <a:pt x="175" y="149"/>
                  <a:pt x="175" y="149"/>
                  <a:pt x="175" y="149"/>
                </a:cubicBezTo>
                <a:cubicBezTo>
                  <a:pt x="163" y="136"/>
                  <a:pt x="146" y="129"/>
                  <a:pt x="124" y="129"/>
                </a:cubicBezTo>
                <a:close/>
              </a:path>
            </a:pathLst>
          </a:custGeom>
          <a:solidFill>
            <a:srgbClr val="219965"/>
          </a:solid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05" name="Freeform 8">
            <a:extLst>
              <a:ext uri="{FF2B5EF4-FFF2-40B4-BE49-F238E27FC236}">
                <a16:creationId xmlns:a16="http://schemas.microsoft.com/office/drawing/2014/main" id="{92237AE2-D3F9-409E-BED5-C45630FAEC1A}"/>
              </a:ext>
            </a:extLst>
          </p:cNvPr>
          <p:cNvSpPr>
            <a:spLocks noChangeAspect="1"/>
          </p:cNvSpPr>
          <p:nvPr/>
        </p:nvSpPr>
        <p:spPr bwMode="gray">
          <a:xfrm>
            <a:off x="264126" y="2066598"/>
            <a:ext cx="1695621" cy="602920"/>
          </a:xfrm>
          <a:custGeom>
            <a:avLst/>
            <a:gdLst>
              <a:gd name="T0" fmla="*/ 1028 w 1028"/>
              <a:gd name="T1" fmla="*/ 0 h 420"/>
              <a:gd name="T2" fmla="*/ 118 w 1028"/>
              <a:gd name="T3" fmla="*/ 0 h 420"/>
              <a:gd name="T4" fmla="*/ 72 w 1028"/>
              <a:gd name="T5" fmla="*/ 0 h 420"/>
              <a:gd name="T6" fmla="*/ 0 w 1028"/>
              <a:gd name="T7" fmla="*/ 52 h 420"/>
              <a:gd name="T8" fmla="*/ 0 w 1028"/>
              <a:gd name="T9" fmla="*/ 99 h 420"/>
              <a:gd name="T10" fmla="*/ 51 w 1028"/>
              <a:gd name="T11" fmla="*/ 99 h 420"/>
              <a:gd name="T12" fmla="*/ 51 w 1028"/>
              <a:gd name="T13" fmla="*/ 420 h 420"/>
              <a:gd name="T14" fmla="*/ 1028 w 1028"/>
              <a:gd name="T15" fmla="*/ 420 h 420"/>
              <a:gd name="T16" fmla="*/ 1028 w 1028"/>
              <a:gd name="T17" fmla="*/ 0 h 420"/>
              <a:gd name="connsiteX0" fmla="*/ 11634 w 11634"/>
              <a:gd name="connsiteY0" fmla="*/ 0 h 10000"/>
              <a:gd name="connsiteX1" fmla="*/ 1148 w 11634"/>
              <a:gd name="connsiteY1" fmla="*/ 0 h 10000"/>
              <a:gd name="connsiteX2" fmla="*/ 700 w 11634"/>
              <a:gd name="connsiteY2" fmla="*/ 0 h 10000"/>
              <a:gd name="connsiteX3" fmla="*/ 0 w 11634"/>
              <a:gd name="connsiteY3" fmla="*/ 1238 h 10000"/>
              <a:gd name="connsiteX4" fmla="*/ 0 w 11634"/>
              <a:gd name="connsiteY4" fmla="*/ 2357 h 10000"/>
              <a:gd name="connsiteX5" fmla="*/ 496 w 11634"/>
              <a:gd name="connsiteY5" fmla="*/ 2357 h 10000"/>
              <a:gd name="connsiteX6" fmla="*/ 496 w 11634"/>
              <a:gd name="connsiteY6" fmla="*/ 10000 h 10000"/>
              <a:gd name="connsiteX7" fmla="*/ 10000 w 11634"/>
              <a:gd name="connsiteY7" fmla="*/ 10000 h 10000"/>
              <a:gd name="connsiteX8" fmla="*/ 11634 w 11634"/>
              <a:gd name="connsiteY8" fmla="*/ 0 h 10000"/>
              <a:gd name="connsiteX0" fmla="*/ 11634 w 11634"/>
              <a:gd name="connsiteY0" fmla="*/ 0 h 10000"/>
              <a:gd name="connsiteX1" fmla="*/ 1148 w 11634"/>
              <a:gd name="connsiteY1" fmla="*/ 0 h 10000"/>
              <a:gd name="connsiteX2" fmla="*/ 700 w 11634"/>
              <a:gd name="connsiteY2" fmla="*/ 0 h 10000"/>
              <a:gd name="connsiteX3" fmla="*/ 0 w 11634"/>
              <a:gd name="connsiteY3" fmla="*/ 1238 h 10000"/>
              <a:gd name="connsiteX4" fmla="*/ 0 w 11634"/>
              <a:gd name="connsiteY4" fmla="*/ 2357 h 10000"/>
              <a:gd name="connsiteX5" fmla="*/ 496 w 11634"/>
              <a:gd name="connsiteY5" fmla="*/ 2357 h 10000"/>
              <a:gd name="connsiteX6" fmla="*/ 496 w 11634"/>
              <a:gd name="connsiteY6" fmla="*/ 10000 h 10000"/>
              <a:gd name="connsiteX7" fmla="*/ 11634 w 11634"/>
              <a:gd name="connsiteY7" fmla="*/ 9929 h 10000"/>
              <a:gd name="connsiteX8" fmla="*/ 11634 w 11634"/>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4" h="10000">
                <a:moveTo>
                  <a:pt x="11634" y="0"/>
                </a:moveTo>
                <a:lnTo>
                  <a:pt x="1148" y="0"/>
                </a:lnTo>
                <a:lnTo>
                  <a:pt x="700" y="0"/>
                </a:lnTo>
                <a:cubicBezTo>
                  <a:pt x="603" y="667"/>
                  <a:pt x="486" y="1238"/>
                  <a:pt x="0" y="1238"/>
                </a:cubicBezTo>
                <a:lnTo>
                  <a:pt x="0" y="2357"/>
                </a:lnTo>
                <a:lnTo>
                  <a:pt x="496" y="2357"/>
                </a:lnTo>
                <a:lnTo>
                  <a:pt x="496" y="10000"/>
                </a:lnTo>
                <a:lnTo>
                  <a:pt x="11634" y="9929"/>
                </a:lnTo>
                <a:lnTo>
                  <a:pt x="11634" y="0"/>
                </a:lnTo>
                <a:close/>
              </a:path>
            </a:pathLst>
          </a:custGeom>
          <a:solidFill>
            <a:srgbClr val="219965"/>
          </a:solid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104" name="Freeform 21">
            <a:extLst>
              <a:ext uri="{FF2B5EF4-FFF2-40B4-BE49-F238E27FC236}">
                <a16:creationId xmlns:a16="http://schemas.microsoft.com/office/drawing/2014/main" id="{2219017A-73ED-4987-ADB5-8787A19348A8}"/>
              </a:ext>
            </a:extLst>
          </p:cNvPr>
          <p:cNvSpPr>
            <a:spLocks noChangeAspect="1"/>
          </p:cNvSpPr>
          <p:nvPr/>
        </p:nvSpPr>
        <p:spPr bwMode="gray">
          <a:xfrm>
            <a:off x="229491" y="1404727"/>
            <a:ext cx="1383824" cy="615600"/>
          </a:xfrm>
          <a:custGeom>
            <a:avLst/>
            <a:gdLst>
              <a:gd name="T0" fmla="*/ 472 w 2849"/>
              <a:gd name="T1" fmla="*/ 0 h 999"/>
              <a:gd name="T2" fmla="*/ 472 w 2849"/>
              <a:gd name="T3" fmla="*/ 0 h 999"/>
              <a:gd name="T4" fmla="*/ 0 w 2849"/>
              <a:gd name="T5" fmla="*/ 0 h 999"/>
              <a:gd name="T6" fmla="*/ 0 w 2849"/>
              <a:gd name="T7" fmla="*/ 141 h 999"/>
              <a:gd name="T8" fmla="*/ 170 w 2849"/>
              <a:gd name="T9" fmla="*/ 141 h 999"/>
              <a:gd name="T10" fmla="*/ 314 w 2849"/>
              <a:gd name="T11" fmla="*/ 141 h 999"/>
              <a:gd name="T12" fmla="*/ 170 w 2849"/>
              <a:gd name="T13" fmla="*/ 678 h 999"/>
              <a:gd name="T14" fmla="*/ 85 w 2849"/>
              <a:gd name="T15" fmla="*/ 999 h 999"/>
              <a:gd name="T16" fmla="*/ 170 w 2849"/>
              <a:gd name="T17" fmla="*/ 999 h 999"/>
              <a:gd name="T18" fmla="*/ 170 w 2849"/>
              <a:gd name="T19" fmla="*/ 999 h 999"/>
              <a:gd name="T20" fmla="*/ 2849 w 2849"/>
              <a:gd name="T21" fmla="*/ 999 h 999"/>
              <a:gd name="T22" fmla="*/ 2849 w 2849"/>
              <a:gd name="T23" fmla="*/ 0 h 999"/>
              <a:gd name="T24" fmla="*/ 472 w 2849"/>
              <a:gd name="T25" fmla="*/ 0 h 999"/>
              <a:gd name="connsiteX0" fmla="*/ 1657 w 10000"/>
              <a:gd name="connsiteY0" fmla="*/ 0 h 10000"/>
              <a:gd name="connsiteX1" fmla="*/ 1657 w 10000"/>
              <a:gd name="connsiteY1" fmla="*/ 0 h 10000"/>
              <a:gd name="connsiteX2" fmla="*/ 0 w 10000"/>
              <a:gd name="connsiteY2" fmla="*/ 0 h 10000"/>
              <a:gd name="connsiteX3" fmla="*/ 0 w 10000"/>
              <a:gd name="connsiteY3" fmla="*/ 1411 h 10000"/>
              <a:gd name="connsiteX4" fmla="*/ 597 w 10000"/>
              <a:gd name="connsiteY4" fmla="*/ 1411 h 10000"/>
              <a:gd name="connsiteX5" fmla="*/ 1102 w 10000"/>
              <a:gd name="connsiteY5" fmla="*/ 1411 h 10000"/>
              <a:gd name="connsiteX6" fmla="*/ 597 w 10000"/>
              <a:gd name="connsiteY6" fmla="*/ 6787 h 10000"/>
              <a:gd name="connsiteX7" fmla="*/ 298 w 10000"/>
              <a:gd name="connsiteY7" fmla="*/ 10000 h 10000"/>
              <a:gd name="connsiteX8" fmla="*/ 597 w 10000"/>
              <a:gd name="connsiteY8" fmla="*/ 10000 h 10000"/>
              <a:gd name="connsiteX9" fmla="*/ 597 w 10000"/>
              <a:gd name="connsiteY9" fmla="*/ 10000 h 10000"/>
              <a:gd name="connsiteX10" fmla="*/ 10000 w 10000"/>
              <a:gd name="connsiteY10" fmla="*/ 10000 h 10000"/>
              <a:gd name="connsiteX11" fmla="*/ 6255 w 10000"/>
              <a:gd name="connsiteY11" fmla="*/ 0 h 10000"/>
              <a:gd name="connsiteX12" fmla="*/ 1657 w 10000"/>
              <a:gd name="connsiteY12" fmla="*/ 0 h 10000"/>
              <a:gd name="connsiteX0" fmla="*/ 1657 w 6255"/>
              <a:gd name="connsiteY0" fmla="*/ 0 h 10000"/>
              <a:gd name="connsiteX1" fmla="*/ 1657 w 6255"/>
              <a:gd name="connsiteY1" fmla="*/ 0 h 10000"/>
              <a:gd name="connsiteX2" fmla="*/ 0 w 6255"/>
              <a:gd name="connsiteY2" fmla="*/ 0 h 10000"/>
              <a:gd name="connsiteX3" fmla="*/ 0 w 6255"/>
              <a:gd name="connsiteY3" fmla="*/ 1411 h 10000"/>
              <a:gd name="connsiteX4" fmla="*/ 597 w 6255"/>
              <a:gd name="connsiteY4" fmla="*/ 1411 h 10000"/>
              <a:gd name="connsiteX5" fmla="*/ 1102 w 6255"/>
              <a:gd name="connsiteY5" fmla="*/ 1411 h 10000"/>
              <a:gd name="connsiteX6" fmla="*/ 597 w 6255"/>
              <a:gd name="connsiteY6" fmla="*/ 6787 h 10000"/>
              <a:gd name="connsiteX7" fmla="*/ 298 w 6255"/>
              <a:gd name="connsiteY7" fmla="*/ 10000 h 10000"/>
              <a:gd name="connsiteX8" fmla="*/ 597 w 6255"/>
              <a:gd name="connsiteY8" fmla="*/ 10000 h 10000"/>
              <a:gd name="connsiteX9" fmla="*/ 597 w 6255"/>
              <a:gd name="connsiteY9" fmla="*/ 10000 h 10000"/>
              <a:gd name="connsiteX10" fmla="*/ 6253 w 6255"/>
              <a:gd name="connsiteY10" fmla="*/ 9928 h 10000"/>
              <a:gd name="connsiteX11" fmla="*/ 6255 w 6255"/>
              <a:gd name="connsiteY11" fmla="*/ 0 h 10000"/>
              <a:gd name="connsiteX12" fmla="*/ 1657 w 6255"/>
              <a:gd name="connsiteY12" fmla="*/ 0 h 10000"/>
              <a:gd name="connsiteX0" fmla="*/ 2649 w 10000"/>
              <a:gd name="connsiteY0" fmla="*/ 0 h 10000"/>
              <a:gd name="connsiteX1" fmla="*/ 2649 w 10000"/>
              <a:gd name="connsiteY1" fmla="*/ 0 h 10000"/>
              <a:gd name="connsiteX2" fmla="*/ 0 w 10000"/>
              <a:gd name="connsiteY2" fmla="*/ 0 h 10000"/>
              <a:gd name="connsiteX3" fmla="*/ 0 w 10000"/>
              <a:gd name="connsiteY3" fmla="*/ 1411 h 10000"/>
              <a:gd name="connsiteX4" fmla="*/ 954 w 10000"/>
              <a:gd name="connsiteY4" fmla="*/ 1411 h 10000"/>
              <a:gd name="connsiteX5" fmla="*/ 1762 w 10000"/>
              <a:gd name="connsiteY5" fmla="*/ 1411 h 10000"/>
              <a:gd name="connsiteX6" fmla="*/ 954 w 10000"/>
              <a:gd name="connsiteY6" fmla="*/ 6787 h 10000"/>
              <a:gd name="connsiteX7" fmla="*/ 476 w 10000"/>
              <a:gd name="connsiteY7" fmla="*/ 10000 h 10000"/>
              <a:gd name="connsiteX8" fmla="*/ 954 w 10000"/>
              <a:gd name="connsiteY8" fmla="*/ 10000 h 10000"/>
              <a:gd name="connsiteX9" fmla="*/ 954 w 10000"/>
              <a:gd name="connsiteY9" fmla="*/ 10000 h 10000"/>
              <a:gd name="connsiteX10" fmla="*/ 9997 w 10000"/>
              <a:gd name="connsiteY10" fmla="*/ 9928 h 10000"/>
              <a:gd name="connsiteX11" fmla="*/ 10000 w 10000"/>
              <a:gd name="connsiteY11" fmla="*/ 0 h 10000"/>
              <a:gd name="connsiteX12" fmla="*/ 2649 w 10000"/>
              <a:gd name="connsiteY1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2649" y="0"/>
                </a:moveTo>
                <a:lnTo>
                  <a:pt x="2649" y="0"/>
                </a:lnTo>
                <a:lnTo>
                  <a:pt x="0" y="0"/>
                </a:lnTo>
                <a:lnTo>
                  <a:pt x="0" y="1411"/>
                </a:lnTo>
                <a:lnTo>
                  <a:pt x="954" y="1411"/>
                </a:lnTo>
                <a:lnTo>
                  <a:pt x="1762" y="1411"/>
                </a:lnTo>
                <a:lnTo>
                  <a:pt x="954" y="6787"/>
                </a:lnTo>
                <a:cubicBezTo>
                  <a:pt x="795" y="7858"/>
                  <a:pt x="636" y="8929"/>
                  <a:pt x="476" y="10000"/>
                </a:cubicBezTo>
                <a:lnTo>
                  <a:pt x="954" y="10000"/>
                </a:lnTo>
                <a:lnTo>
                  <a:pt x="954" y="10000"/>
                </a:lnTo>
                <a:lnTo>
                  <a:pt x="9997" y="9928"/>
                </a:lnTo>
                <a:cubicBezTo>
                  <a:pt x="9998" y="6619"/>
                  <a:pt x="9999" y="3309"/>
                  <a:pt x="10000" y="0"/>
                </a:cubicBezTo>
                <a:lnTo>
                  <a:pt x="2649" y="0"/>
                </a:lnTo>
                <a:close/>
              </a:path>
            </a:pathLst>
          </a:custGeom>
          <a:solidFill>
            <a:srgbClr val="219965"/>
          </a:solid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42F637DA-C44D-435E-A020-ADA6D3BABBAC}"/>
              </a:ext>
            </a:extLst>
          </p:cNvPr>
          <p:cNvSpPr>
            <a:spLocks noGrp="1"/>
          </p:cNvSpPr>
          <p:nvPr>
            <p:ph type="ctrTitle"/>
          </p:nvPr>
        </p:nvSpPr>
        <p:spPr>
          <a:xfrm>
            <a:off x="685800" y="322295"/>
            <a:ext cx="7772400" cy="660502"/>
          </a:xfrm>
        </p:spPr>
        <p:txBody>
          <a:bodyPr>
            <a:normAutofit/>
          </a:bodyPr>
          <a:lstStyle/>
          <a:p>
            <a:pPr algn="ctr"/>
            <a:r>
              <a:rPr lang="it-IT" dirty="0"/>
              <a:t>PSC </a:t>
            </a:r>
            <a:r>
              <a:rPr lang="it-IT" sz="2200" dirty="0"/>
              <a:t>Sezione ordinaria per Aree tematiche</a:t>
            </a:r>
            <a:endParaRPr lang="it-IT" dirty="0"/>
          </a:p>
        </p:txBody>
      </p:sp>
      <p:sp>
        <p:nvSpPr>
          <p:cNvPr id="21" name="TextBox 20">
            <a:extLst>
              <a:ext uri="{FF2B5EF4-FFF2-40B4-BE49-F238E27FC236}">
                <a16:creationId xmlns:a16="http://schemas.microsoft.com/office/drawing/2014/main" id="{6182457F-8009-4B2C-80A2-A77F8EBCCCA5}"/>
              </a:ext>
            </a:extLst>
          </p:cNvPr>
          <p:cNvSpPr txBox="1"/>
          <p:nvPr/>
        </p:nvSpPr>
        <p:spPr>
          <a:xfrm>
            <a:off x="526703" y="989724"/>
            <a:ext cx="1787341" cy="338554"/>
          </a:xfrm>
          <a:prstGeom prst="rect">
            <a:avLst/>
          </a:prstGeom>
          <a:noFill/>
        </p:spPr>
        <p:txBody>
          <a:bodyPr wrap="square" rtlCol="0">
            <a:spAutoFit/>
          </a:bodyPr>
          <a:lstStyle/>
          <a:p>
            <a:pPr algn="ctr"/>
            <a:r>
              <a:rPr lang="it-IT" sz="1600" b="1" dirty="0">
                <a:latin typeface="Helvetica" panose="020B0604020202020204" pitchFamily="34" charset="0"/>
              </a:rPr>
              <a:t>Area tematica</a:t>
            </a:r>
          </a:p>
        </p:txBody>
      </p:sp>
      <p:sp>
        <p:nvSpPr>
          <p:cNvPr id="142" name="TextBox 141">
            <a:extLst>
              <a:ext uri="{FF2B5EF4-FFF2-40B4-BE49-F238E27FC236}">
                <a16:creationId xmlns:a16="http://schemas.microsoft.com/office/drawing/2014/main" id="{397024F3-5BF3-4867-A111-2E012BA1CD4E}"/>
              </a:ext>
            </a:extLst>
          </p:cNvPr>
          <p:cNvSpPr txBox="1"/>
          <p:nvPr/>
        </p:nvSpPr>
        <p:spPr>
          <a:xfrm>
            <a:off x="2640213" y="947450"/>
            <a:ext cx="1787341" cy="338554"/>
          </a:xfrm>
          <a:prstGeom prst="rect">
            <a:avLst/>
          </a:prstGeom>
          <a:noFill/>
        </p:spPr>
        <p:txBody>
          <a:bodyPr wrap="square" rtlCol="0">
            <a:spAutoFit/>
          </a:bodyPr>
          <a:lstStyle/>
          <a:p>
            <a:pPr algn="ctr"/>
            <a:r>
              <a:rPr lang="it-IT" sz="1600" b="1" dirty="0">
                <a:latin typeface="Helvetica" panose="020B0604020202020204" pitchFamily="34" charset="0"/>
              </a:rPr>
              <a:t>FSC Assegnato</a:t>
            </a:r>
          </a:p>
        </p:txBody>
      </p:sp>
      <p:sp>
        <p:nvSpPr>
          <p:cNvPr id="143" name="TextBox 142">
            <a:extLst>
              <a:ext uri="{FF2B5EF4-FFF2-40B4-BE49-F238E27FC236}">
                <a16:creationId xmlns:a16="http://schemas.microsoft.com/office/drawing/2014/main" id="{D183FFBB-A4B5-4C11-94B4-BBD349306B31}"/>
              </a:ext>
            </a:extLst>
          </p:cNvPr>
          <p:cNvSpPr txBox="1"/>
          <p:nvPr/>
        </p:nvSpPr>
        <p:spPr>
          <a:xfrm>
            <a:off x="5190761" y="989724"/>
            <a:ext cx="1787341" cy="338554"/>
          </a:xfrm>
          <a:prstGeom prst="rect">
            <a:avLst/>
          </a:prstGeom>
          <a:noFill/>
        </p:spPr>
        <p:txBody>
          <a:bodyPr wrap="square" rtlCol="0">
            <a:spAutoFit/>
          </a:bodyPr>
          <a:lstStyle/>
          <a:p>
            <a:pPr algn="ctr"/>
            <a:r>
              <a:rPr lang="it-IT" sz="1600" b="1" dirty="0">
                <a:latin typeface="Helvetica" panose="020B0604020202020204" pitchFamily="34" charset="0"/>
              </a:rPr>
              <a:t>Area tematica</a:t>
            </a:r>
          </a:p>
        </p:txBody>
      </p:sp>
      <p:sp>
        <p:nvSpPr>
          <p:cNvPr id="144" name="TextBox 143">
            <a:extLst>
              <a:ext uri="{FF2B5EF4-FFF2-40B4-BE49-F238E27FC236}">
                <a16:creationId xmlns:a16="http://schemas.microsoft.com/office/drawing/2014/main" id="{98671743-53BB-49E5-B031-1628DD674B8D}"/>
              </a:ext>
            </a:extLst>
          </p:cNvPr>
          <p:cNvSpPr txBox="1"/>
          <p:nvPr/>
        </p:nvSpPr>
        <p:spPr>
          <a:xfrm>
            <a:off x="7026979" y="1010075"/>
            <a:ext cx="1787341" cy="338554"/>
          </a:xfrm>
          <a:prstGeom prst="rect">
            <a:avLst/>
          </a:prstGeom>
          <a:noFill/>
        </p:spPr>
        <p:txBody>
          <a:bodyPr wrap="square" rtlCol="0">
            <a:spAutoFit/>
          </a:bodyPr>
          <a:lstStyle/>
          <a:p>
            <a:pPr algn="ctr"/>
            <a:r>
              <a:rPr lang="it-IT" sz="1600" b="1" dirty="0">
                <a:latin typeface="Helvetica" panose="020B0604020202020204" pitchFamily="34" charset="0"/>
              </a:rPr>
              <a:t>FSC Assegnato</a:t>
            </a:r>
          </a:p>
        </p:txBody>
      </p:sp>
      <p:sp>
        <p:nvSpPr>
          <p:cNvPr id="70" name="TextBox 69">
            <a:extLst>
              <a:ext uri="{FF2B5EF4-FFF2-40B4-BE49-F238E27FC236}">
                <a16:creationId xmlns:a16="http://schemas.microsoft.com/office/drawing/2014/main" id="{FDF29265-9675-4552-B125-4E943C77ECA0}"/>
              </a:ext>
            </a:extLst>
          </p:cNvPr>
          <p:cNvSpPr txBox="1"/>
          <p:nvPr/>
        </p:nvSpPr>
        <p:spPr>
          <a:xfrm>
            <a:off x="526849" y="1408852"/>
            <a:ext cx="3953857" cy="614987"/>
          </a:xfrm>
          <a:prstGeom prst="round2DiagRect">
            <a:avLst/>
          </a:prstGeom>
          <a:solidFill>
            <a:srgbClr val="BCE0D0"/>
          </a:solidFill>
          <a:ln>
            <a:noFill/>
          </a:ln>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graphicFrame>
        <p:nvGraphicFramePr>
          <p:cNvPr id="6" name="Chart 5">
            <a:extLst>
              <a:ext uri="{FF2B5EF4-FFF2-40B4-BE49-F238E27FC236}">
                <a16:creationId xmlns:a16="http://schemas.microsoft.com/office/drawing/2014/main" id="{3763B696-0482-47E3-8F02-7B514A7DBA75}"/>
              </a:ext>
            </a:extLst>
          </p:cNvPr>
          <p:cNvGraphicFramePr/>
          <p:nvPr>
            <p:extLst>
              <p:ext uri="{D42A27DB-BD31-4B8C-83A1-F6EECF244321}">
                <p14:modId xmlns:p14="http://schemas.microsoft.com/office/powerpoint/2010/main" val="1141346549"/>
              </p:ext>
            </p:extLst>
          </p:nvPr>
        </p:nvGraphicFramePr>
        <p:xfrm>
          <a:off x="3422077" y="1306968"/>
          <a:ext cx="1100002" cy="759630"/>
        </p:xfrm>
        <a:graphic>
          <a:graphicData uri="http://schemas.openxmlformats.org/drawingml/2006/chart">
            <c:chart xmlns:c="http://schemas.openxmlformats.org/drawingml/2006/chart" xmlns:r="http://schemas.openxmlformats.org/officeDocument/2006/relationships" r:id="rId3"/>
          </a:graphicData>
        </a:graphic>
      </p:graphicFrame>
      <p:sp>
        <p:nvSpPr>
          <p:cNvPr id="101" name="CasellaDiTesto 22">
            <a:extLst>
              <a:ext uri="{FF2B5EF4-FFF2-40B4-BE49-F238E27FC236}">
                <a16:creationId xmlns:a16="http://schemas.microsoft.com/office/drawing/2014/main" id="{399FFC02-17C0-4438-ABAF-5308F0DA4DCA}"/>
              </a:ext>
            </a:extLst>
          </p:cNvPr>
          <p:cNvSpPr txBox="1"/>
          <p:nvPr/>
        </p:nvSpPr>
        <p:spPr>
          <a:xfrm>
            <a:off x="3808229" y="1616473"/>
            <a:ext cx="346814" cy="169277"/>
          </a:xfrm>
          <a:prstGeom prst="rect">
            <a:avLst/>
          </a:prstGeom>
          <a:noFill/>
          <a:ln>
            <a:noFill/>
          </a:ln>
        </p:spPr>
        <p:txBody>
          <a:bodyPr wrap="square" lIns="0" tIns="0" rIns="0" bIns="0" rtlCol="0">
            <a:spAutoFit/>
          </a:bodyPr>
          <a:lstStyle/>
          <a:p>
            <a:pPr algn="ctr"/>
            <a:r>
              <a:rPr lang="it-IT" sz="1100" b="1" i="1" dirty="0">
                <a:solidFill>
                  <a:srgbClr val="219965"/>
                </a:solidFill>
                <a:latin typeface="Helvetica" panose="020B0604020202020204" pitchFamily="34" charset="0"/>
              </a:rPr>
              <a:t>64%</a:t>
            </a:r>
          </a:p>
        </p:txBody>
      </p:sp>
      <p:sp>
        <p:nvSpPr>
          <p:cNvPr id="87" name="Freeform 16">
            <a:extLst>
              <a:ext uri="{FF2B5EF4-FFF2-40B4-BE49-F238E27FC236}">
                <a16:creationId xmlns:a16="http://schemas.microsoft.com/office/drawing/2014/main" id="{CB6EE646-8706-4451-87A9-B90AE429B5F0}"/>
              </a:ext>
            </a:extLst>
          </p:cNvPr>
          <p:cNvSpPr>
            <a:spLocks noChangeAspect="1" noEditPoints="1"/>
          </p:cNvSpPr>
          <p:nvPr/>
        </p:nvSpPr>
        <p:spPr bwMode="auto">
          <a:xfrm>
            <a:off x="526850" y="1787661"/>
            <a:ext cx="661046" cy="236178"/>
          </a:xfrm>
          <a:custGeom>
            <a:avLst/>
            <a:gdLst>
              <a:gd name="T0" fmla="*/ 647 w 666"/>
              <a:gd name="T1" fmla="*/ 208 h 238"/>
              <a:gd name="T2" fmla="*/ 587 w 666"/>
              <a:gd name="T3" fmla="*/ 208 h 238"/>
              <a:gd name="T4" fmla="*/ 594 w 666"/>
              <a:gd name="T5" fmla="*/ 138 h 238"/>
              <a:gd name="T6" fmla="*/ 561 w 666"/>
              <a:gd name="T7" fmla="*/ 138 h 238"/>
              <a:gd name="T8" fmla="*/ 561 w 666"/>
              <a:gd name="T9" fmla="*/ 100 h 238"/>
              <a:gd name="T10" fmla="*/ 596 w 666"/>
              <a:gd name="T11" fmla="*/ 100 h 238"/>
              <a:gd name="T12" fmla="*/ 596 w 666"/>
              <a:gd name="T13" fmla="*/ 47 h 238"/>
              <a:gd name="T14" fmla="*/ 549 w 666"/>
              <a:gd name="T15" fmla="*/ 0 h 238"/>
              <a:gd name="T16" fmla="*/ 225 w 666"/>
              <a:gd name="T17" fmla="*/ 0 h 238"/>
              <a:gd name="T18" fmla="*/ 150 w 666"/>
              <a:gd name="T19" fmla="*/ 55 h 238"/>
              <a:gd name="T20" fmla="*/ 152 w 666"/>
              <a:gd name="T21" fmla="*/ 55 h 238"/>
              <a:gd name="T22" fmla="*/ 121 w 666"/>
              <a:gd name="T23" fmla="*/ 84 h 238"/>
              <a:gd name="T24" fmla="*/ 117 w 666"/>
              <a:gd name="T25" fmla="*/ 84 h 238"/>
              <a:gd name="T26" fmla="*/ 63 w 666"/>
              <a:gd name="T27" fmla="*/ 137 h 238"/>
              <a:gd name="T28" fmla="*/ 63 w 666"/>
              <a:gd name="T29" fmla="*/ 197 h 238"/>
              <a:gd name="T30" fmla="*/ 63 w 666"/>
              <a:gd name="T31" fmla="*/ 208 h 238"/>
              <a:gd name="T32" fmla="*/ 23 w 666"/>
              <a:gd name="T33" fmla="*/ 208 h 238"/>
              <a:gd name="T34" fmla="*/ 22 w 666"/>
              <a:gd name="T35" fmla="*/ 208 h 238"/>
              <a:gd name="T36" fmla="*/ 19 w 666"/>
              <a:gd name="T37" fmla="*/ 208 h 238"/>
              <a:gd name="T38" fmla="*/ 0 w 666"/>
              <a:gd name="T39" fmla="*/ 223 h 238"/>
              <a:gd name="T40" fmla="*/ 19 w 666"/>
              <a:gd name="T41" fmla="*/ 238 h 238"/>
              <a:gd name="T42" fmla="*/ 22 w 666"/>
              <a:gd name="T43" fmla="*/ 237 h 238"/>
              <a:gd name="T44" fmla="*/ 23 w 666"/>
              <a:gd name="T45" fmla="*/ 238 h 238"/>
              <a:gd name="T46" fmla="*/ 416 w 666"/>
              <a:gd name="T47" fmla="*/ 238 h 238"/>
              <a:gd name="T48" fmla="*/ 559 w 666"/>
              <a:gd name="T49" fmla="*/ 238 h 238"/>
              <a:gd name="T50" fmla="*/ 647 w 666"/>
              <a:gd name="T51" fmla="*/ 238 h 238"/>
              <a:gd name="T52" fmla="*/ 666 w 666"/>
              <a:gd name="T53" fmla="*/ 223 h 238"/>
              <a:gd name="T54" fmla="*/ 647 w 666"/>
              <a:gd name="T55" fmla="*/ 208 h 238"/>
              <a:gd name="T56" fmla="*/ 222 w 666"/>
              <a:gd name="T57" fmla="*/ 84 h 238"/>
              <a:gd name="T58" fmla="*/ 125 w 666"/>
              <a:gd name="T59" fmla="*/ 84 h 238"/>
              <a:gd name="T60" fmla="*/ 156 w 666"/>
              <a:gd name="T61" fmla="*/ 55 h 238"/>
              <a:gd name="T62" fmla="*/ 222 w 666"/>
              <a:gd name="T63" fmla="*/ 55 h 238"/>
              <a:gd name="T64" fmla="*/ 222 w 666"/>
              <a:gd name="T65" fmla="*/ 84 h 238"/>
              <a:gd name="T66" fmla="*/ 419 w 666"/>
              <a:gd name="T67" fmla="*/ 140 h 238"/>
              <a:gd name="T68" fmla="*/ 381 w 666"/>
              <a:gd name="T69" fmla="*/ 140 h 238"/>
              <a:gd name="T70" fmla="*/ 381 w 666"/>
              <a:gd name="T71" fmla="*/ 102 h 238"/>
              <a:gd name="T72" fmla="*/ 419 w 666"/>
              <a:gd name="T73" fmla="*/ 103 h 238"/>
              <a:gd name="T74" fmla="*/ 419 w 666"/>
              <a:gd name="T75" fmla="*/ 140 h 238"/>
              <a:gd name="T76" fmla="*/ 516 w 666"/>
              <a:gd name="T77" fmla="*/ 140 h 238"/>
              <a:gd name="T78" fmla="*/ 466 w 666"/>
              <a:gd name="T79" fmla="*/ 140 h 238"/>
              <a:gd name="T80" fmla="*/ 466 w 666"/>
              <a:gd name="T81" fmla="*/ 103 h 238"/>
              <a:gd name="T82" fmla="*/ 516 w 666"/>
              <a:gd name="T83" fmla="*/ 103 h 238"/>
              <a:gd name="T84" fmla="*/ 516 w 666"/>
              <a:gd name="T85" fmla="*/ 14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6" h="238">
                <a:moveTo>
                  <a:pt x="647" y="208"/>
                </a:moveTo>
                <a:cubicBezTo>
                  <a:pt x="587" y="208"/>
                  <a:pt x="587" y="208"/>
                  <a:pt x="587" y="208"/>
                </a:cubicBezTo>
                <a:cubicBezTo>
                  <a:pt x="593" y="193"/>
                  <a:pt x="596" y="171"/>
                  <a:pt x="594" y="138"/>
                </a:cubicBezTo>
                <a:cubicBezTo>
                  <a:pt x="561" y="138"/>
                  <a:pt x="561" y="138"/>
                  <a:pt x="561" y="138"/>
                </a:cubicBezTo>
                <a:cubicBezTo>
                  <a:pt x="561" y="100"/>
                  <a:pt x="561" y="100"/>
                  <a:pt x="561" y="100"/>
                </a:cubicBezTo>
                <a:cubicBezTo>
                  <a:pt x="596" y="100"/>
                  <a:pt x="596" y="100"/>
                  <a:pt x="596" y="100"/>
                </a:cubicBezTo>
                <a:cubicBezTo>
                  <a:pt x="596" y="47"/>
                  <a:pt x="596" y="47"/>
                  <a:pt x="596" y="47"/>
                </a:cubicBezTo>
                <a:cubicBezTo>
                  <a:pt x="596" y="47"/>
                  <a:pt x="596" y="0"/>
                  <a:pt x="549" y="0"/>
                </a:cubicBezTo>
                <a:cubicBezTo>
                  <a:pt x="504" y="0"/>
                  <a:pt x="225" y="0"/>
                  <a:pt x="225" y="0"/>
                </a:cubicBezTo>
                <a:cubicBezTo>
                  <a:pt x="190" y="5"/>
                  <a:pt x="150" y="55"/>
                  <a:pt x="150" y="55"/>
                </a:cubicBezTo>
                <a:cubicBezTo>
                  <a:pt x="150" y="55"/>
                  <a:pt x="151" y="55"/>
                  <a:pt x="152" y="55"/>
                </a:cubicBezTo>
                <a:cubicBezTo>
                  <a:pt x="121" y="84"/>
                  <a:pt x="121" y="84"/>
                  <a:pt x="121" y="84"/>
                </a:cubicBezTo>
                <a:cubicBezTo>
                  <a:pt x="117" y="84"/>
                  <a:pt x="117" y="84"/>
                  <a:pt x="117" y="84"/>
                </a:cubicBezTo>
                <a:cubicBezTo>
                  <a:pt x="63" y="137"/>
                  <a:pt x="63" y="137"/>
                  <a:pt x="63" y="137"/>
                </a:cubicBezTo>
                <a:cubicBezTo>
                  <a:pt x="63" y="137"/>
                  <a:pt x="26" y="175"/>
                  <a:pt x="63" y="197"/>
                </a:cubicBezTo>
                <a:cubicBezTo>
                  <a:pt x="63" y="197"/>
                  <a:pt x="70" y="202"/>
                  <a:pt x="63" y="208"/>
                </a:cubicBezTo>
                <a:cubicBezTo>
                  <a:pt x="23" y="208"/>
                  <a:pt x="23" y="208"/>
                  <a:pt x="23" y="208"/>
                </a:cubicBezTo>
                <a:cubicBezTo>
                  <a:pt x="23" y="208"/>
                  <a:pt x="22" y="208"/>
                  <a:pt x="22" y="208"/>
                </a:cubicBezTo>
                <a:cubicBezTo>
                  <a:pt x="21" y="208"/>
                  <a:pt x="20" y="208"/>
                  <a:pt x="19" y="208"/>
                </a:cubicBezTo>
                <a:cubicBezTo>
                  <a:pt x="9" y="208"/>
                  <a:pt x="0" y="215"/>
                  <a:pt x="0" y="223"/>
                </a:cubicBezTo>
                <a:cubicBezTo>
                  <a:pt x="0" y="231"/>
                  <a:pt x="9" y="238"/>
                  <a:pt x="19" y="238"/>
                </a:cubicBezTo>
                <a:cubicBezTo>
                  <a:pt x="20" y="238"/>
                  <a:pt x="21" y="238"/>
                  <a:pt x="22" y="237"/>
                </a:cubicBezTo>
                <a:cubicBezTo>
                  <a:pt x="22" y="238"/>
                  <a:pt x="22" y="238"/>
                  <a:pt x="23" y="238"/>
                </a:cubicBezTo>
                <a:cubicBezTo>
                  <a:pt x="214" y="238"/>
                  <a:pt x="337" y="238"/>
                  <a:pt x="416" y="238"/>
                </a:cubicBezTo>
                <a:cubicBezTo>
                  <a:pt x="559" y="238"/>
                  <a:pt x="559" y="238"/>
                  <a:pt x="559" y="238"/>
                </a:cubicBezTo>
                <a:cubicBezTo>
                  <a:pt x="647" y="238"/>
                  <a:pt x="647" y="238"/>
                  <a:pt x="647" y="238"/>
                </a:cubicBezTo>
                <a:cubicBezTo>
                  <a:pt x="657" y="238"/>
                  <a:pt x="666" y="231"/>
                  <a:pt x="666" y="223"/>
                </a:cubicBezTo>
                <a:cubicBezTo>
                  <a:pt x="666" y="215"/>
                  <a:pt x="657" y="208"/>
                  <a:pt x="647" y="208"/>
                </a:cubicBezTo>
                <a:close/>
                <a:moveTo>
                  <a:pt x="222" y="84"/>
                </a:moveTo>
                <a:cubicBezTo>
                  <a:pt x="162" y="84"/>
                  <a:pt x="136" y="84"/>
                  <a:pt x="125" y="84"/>
                </a:cubicBezTo>
                <a:cubicBezTo>
                  <a:pt x="156" y="55"/>
                  <a:pt x="156" y="55"/>
                  <a:pt x="156" y="55"/>
                </a:cubicBezTo>
                <a:cubicBezTo>
                  <a:pt x="222" y="55"/>
                  <a:pt x="222" y="55"/>
                  <a:pt x="222" y="55"/>
                </a:cubicBezTo>
                <a:cubicBezTo>
                  <a:pt x="222" y="55"/>
                  <a:pt x="249" y="73"/>
                  <a:pt x="222" y="84"/>
                </a:cubicBezTo>
                <a:close/>
                <a:moveTo>
                  <a:pt x="419" y="140"/>
                </a:moveTo>
                <a:cubicBezTo>
                  <a:pt x="381" y="140"/>
                  <a:pt x="381" y="140"/>
                  <a:pt x="381" y="140"/>
                </a:cubicBezTo>
                <a:cubicBezTo>
                  <a:pt x="381" y="140"/>
                  <a:pt x="355" y="120"/>
                  <a:pt x="381" y="102"/>
                </a:cubicBezTo>
                <a:cubicBezTo>
                  <a:pt x="419" y="103"/>
                  <a:pt x="419" y="103"/>
                  <a:pt x="419" y="103"/>
                </a:cubicBezTo>
                <a:lnTo>
                  <a:pt x="419" y="140"/>
                </a:lnTo>
                <a:close/>
                <a:moveTo>
                  <a:pt x="516" y="140"/>
                </a:moveTo>
                <a:cubicBezTo>
                  <a:pt x="466" y="140"/>
                  <a:pt x="466" y="140"/>
                  <a:pt x="466" y="140"/>
                </a:cubicBezTo>
                <a:cubicBezTo>
                  <a:pt x="466" y="103"/>
                  <a:pt x="466" y="103"/>
                  <a:pt x="466" y="103"/>
                </a:cubicBezTo>
                <a:cubicBezTo>
                  <a:pt x="516" y="103"/>
                  <a:pt x="516" y="103"/>
                  <a:pt x="516" y="103"/>
                </a:cubicBezTo>
                <a:lnTo>
                  <a:pt x="516" y="140"/>
                </a:lnTo>
                <a:close/>
              </a:path>
            </a:pathLst>
          </a:custGeom>
          <a:solidFill>
            <a:srgbClr val="219965"/>
          </a:solidFill>
          <a:ln>
            <a:noFill/>
          </a:ln>
        </p:spPr>
        <p:txBody>
          <a:bodyPr vert="horz" wrap="square" lIns="91440" tIns="45720" rIns="91440" bIns="45720" numCol="1" anchor="t" anchorCtr="0" compatLnSpc="1">
            <a:prstTxWarp prst="textNoShape">
              <a:avLst/>
            </a:prstTxWarp>
          </a:bodyPr>
          <a:lstStyle/>
          <a:p>
            <a:endParaRPr lang="de-DE" b="1" dirty="0">
              <a:latin typeface="+mj-lt"/>
            </a:endParaRPr>
          </a:p>
        </p:txBody>
      </p:sp>
      <p:sp>
        <p:nvSpPr>
          <p:cNvPr id="3" name="TextBox 2">
            <a:extLst>
              <a:ext uri="{FF2B5EF4-FFF2-40B4-BE49-F238E27FC236}">
                <a16:creationId xmlns:a16="http://schemas.microsoft.com/office/drawing/2014/main" id="{A2710CAB-15ED-4613-AB9D-B938BCE88DB3}"/>
              </a:ext>
            </a:extLst>
          </p:cNvPr>
          <p:cNvSpPr txBox="1"/>
          <p:nvPr/>
        </p:nvSpPr>
        <p:spPr>
          <a:xfrm>
            <a:off x="1213886" y="1485513"/>
            <a:ext cx="1135380" cy="461665"/>
          </a:xfrm>
          <a:prstGeom prst="rect">
            <a:avLst/>
          </a:prstGeom>
          <a:noFill/>
        </p:spPr>
        <p:txBody>
          <a:bodyPr wrap="square" lIns="0" rIns="0" rtlCol="0" anchor="ctr">
            <a:spAutoFit/>
          </a:bodyPr>
          <a:lstStyle/>
          <a:p>
            <a:pPr algn="ctr"/>
            <a:r>
              <a:rPr lang="it-IT" sz="1200" b="1" dirty="0">
                <a:latin typeface="Helvetica" panose="020B0604020202020204" pitchFamily="34" charset="0"/>
              </a:rPr>
              <a:t>Trasporti e mobilità</a:t>
            </a:r>
          </a:p>
        </p:txBody>
      </p:sp>
      <p:sp>
        <p:nvSpPr>
          <p:cNvPr id="223" name="TextBox 222">
            <a:extLst>
              <a:ext uri="{FF2B5EF4-FFF2-40B4-BE49-F238E27FC236}">
                <a16:creationId xmlns:a16="http://schemas.microsoft.com/office/drawing/2014/main" id="{65F7D87A-30BB-48DE-A5D8-B37125A3A8E1}"/>
              </a:ext>
            </a:extLst>
          </p:cNvPr>
          <p:cNvSpPr txBox="1"/>
          <p:nvPr/>
        </p:nvSpPr>
        <p:spPr>
          <a:xfrm>
            <a:off x="2488824" y="1577846"/>
            <a:ext cx="1135380" cy="276999"/>
          </a:xfrm>
          <a:prstGeom prst="rect">
            <a:avLst/>
          </a:prstGeom>
          <a:noFill/>
        </p:spPr>
        <p:txBody>
          <a:bodyPr wrap="square" lIns="0" rIns="0" rtlCol="0" anchor="ctr">
            <a:spAutoFit/>
          </a:bodyPr>
          <a:lstStyle/>
          <a:p>
            <a:pPr algn="ctr"/>
            <a:r>
              <a:rPr lang="it-IT" sz="1200" dirty="0">
                <a:latin typeface="Helvetica" panose="020B0604020202020204" pitchFamily="34" charset="0"/>
              </a:rPr>
              <a:t>534,64 M€</a:t>
            </a:r>
          </a:p>
        </p:txBody>
      </p:sp>
      <p:sp>
        <p:nvSpPr>
          <p:cNvPr id="78" name="TextBox 77">
            <a:extLst>
              <a:ext uri="{FF2B5EF4-FFF2-40B4-BE49-F238E27FC236}">
                <a16:creationId xmlns:a16="http://schemas.microsoft.com/office/drawing/2014/main" id="{8C86DA03-BB73-4D23-8A61-AF1EDF4B1DB9}"/>
              </a:ext>
            </a:extLst>
          </p:cNvPr>
          <p:cNvSpPr txBox="1"/>
          <p:nvPr/>
        </p:nvSpPr>
        <p:spPr>
          <a:xfrm>
            <a:off x="526849" y="2058657"/>
            <a:ext cx="3953857" cy="614987"/>
          </a:xfrm>
          <a:prstGeom prst="round2DiagRect">
            <a:avLst/>
          </a:prstGeom>
          <a:solidFill>
            <a:srgbClr val="BCE0D0"/>
          </a:solidFill>
          <a:ln>
            <a:noFill/>
          </a:ln>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88" name="TextBox 87">
            <a:extLst>
              <a:ext uri="{FF2B5EF4-FFF2-40B4-BE49-F238E27FC236}">
                <a16:creationId xmlns:a16="http://schemas.microsoft.com/office/drawing/2014/main" id="{5FA68533-A240-465A-9518-90B31FC8BDEE}"/>
              </a:ext>
            </a:extLst>
          </p:cNvPr>
          <p:cNvSpPr txBox="1"/>
          <p:nvPr/>
        </p:nvSpPr>
        <p:spPr>
          <a:xfrm>
            <a:off x="1213886" y="2128391"/>
            <a:ext cx="1135380" cy="461665"/>
          </a:xfrm>
          <a:prstGeom prst="rect">
            <a:avLst/>
          </a:prstGeom>
          <a:noFill/>
        </p:spPr>
        <p:txBody>
          <a:bodyPr wrap="square" lIns="0" rIns="0" rtlCol="0" anchor="ctr">
            <a:spAutoFit/>
          </a:bodyPr>
          <a:lstStyle/>
          <a:p>
            <a:pPr algn="ctr"/>
            <a:r>
              <a:rPr lang="it-IT" sz="1200" b="1" dirty="0">
                <a:latin typeface="Helvetica" panose="020B0604020202020204" pitchFamily="34" charset="0"/>
              </a:rPr>
              <a:t>Ricerca e innovazione</a:t>
            </a:r>
          </a:p>
        </p:txBody>
      </p:sp>
      <p:grpSp>
        <p:nvGrpSpPr>
          <p:cNvPr id="93" name="Group 92">
            <a:extLst>
              <a:ext uri="{FF2B5EF4-FFF2-40B4-BE49-F238E27FC236}">
                <a16:creationId xmlns:a16="http://schemas.microsoft.com/office/drawing/2014/main" id="{B5A8448B-7C14-4EDD-9C89-FD6B374DEF25}"/>
              </a:ext>
            </a:extLst>
          </p:cNvPr>
          <p:cNvGrpSpPr>
            <a:grpSpLocks noChangeAspect="1"/>
          </p:cNvGrpSpPr>
          <p:nvPr/>
        </p:nvGrpSpPr>
        <p:grpSpPr>
          <a:xfrm>
            <a:off x="526850" y="2135281"/>
            <a:ext cx="498351" cy="511104"/>
            <a:chOff x="1149311" y="1904935"/>
            <a:chExt cx="1276817" cy="1309490"/>
          </a:xfrm>
          <a:solidFill>
            <a:srgbClr val="219965"/>
          </a:solidFill>
        </p:grpSpPr>
        <p:cxnSp>
          <p:nvCxnSpPr>
            <p:cNvPr id="94" name="Gerade Verbindung 37">
              <a:extLst>
                <a:ext uri="{FF2B5EF4-FFF2-40B4-BE49-F238E27FC236}">
                  <a16:creationId xmlns:a16="http://schemas.microsoft.com/office/drawing/2014/main" id="{961BE8B7-DD28-4D49-BF10-5F6A67F08FF3}"/>
                </a:ext>
              </a:extLst>
            </p:cNvPr>
            <p:cNvCxnSpPr/>
            <p:nvPr/>
          </p:nvCxnSpPr>
          <p:spPr>
            <a:xfrm flipV="1">
              <a:off x="1156612" y="3214424"/>
              <a:ext cx="1221888" cy="1"/>
            </a:xfrm>
            <a:prstGeom prst="line">
              <a:avLst/>
            </a:prstGeom>
            <a:grpFill/>
            <a:ln w="38100">
              <a:solidFill>
                <a:srgbClr val="219965"/>
              </a:solidFill>
            </a:ln>
          </p:spPr>
          <p:style>
            <a:lnRef idx="1">
              <a:schemeClr val="accent1"/>
            </a:lnRef>
            <a:fillRef idx="0">
              <a:schemeClr val="accent1"/>
            </a:fillRef>
            <a:effectRef idx="0">
              <a:schemeClr val="accent1"/>
            </a:effectRef>
            <a:fontRef idx="minor">
              <a:schemeClr val="tx1"/>
            </a:fontRef>
          </p:style>
        </p:cxnSp>
        <p:sp>
          <p:nvSpPr>
            <p:cNvPr id="95" name="Freeform 11">
              <a:extLst>
                <a:ext uri="{FF2B5EF4-FFF2-40B4-BE49-F238E27FC236}">
                  <a16:creationId xmlns:a16="http://schemas.microsoft.com/office/drawing/2014/main" id="{6952297F-FB34-4BAB-9830-35CB3A594964}"/>
                </a:ext>
              </a:extLst>
            </p:cNvPr>
            <p:cNvSpPr>
              <a:spLocks/>
            </p:cNvSpPr>
            <p:nvPr/>
          </p:nvSpPr>
          <p:spPr bwMode="auto">
            <a:xfrm>
              <a:off x="1590492" y="2745461"/>
              <a:ext cx="345556" cy="415645"/>
            </a:xfrm>
            <a:custGeom>
              <a:avLst/>
              <a:gdLst>
                <a:gd name="T0" fmla="*/ 179 w 269"/>
                <a:gd name="T1" fmla="*/ 109 h 324"/>
                <a:gd name="T2" fmla="*/ 179 w 269"/>
                <a:gd name="T3" fmla="*/ 21 h 324"/>
                <a:gd name="T4" fmla="*/ 180 w 269"/>
                <a:gd name="T5" fmla="*/ 21 h 324"/>
                <a:gd name="T6" fmla="*/ 191 w 269"/>
                <a:gd name="T7" fmla="*/ 10 h 324"/>
                <a:gd name="T8" fmla="*/ 180 w 269"/>
                <a:gd name="T9" fmla="*/ 0 h 324"/>
                <a:gd name="T10" fmla="*/ 94 w 269"/>
                <a:gd name="T11" fmla="*/ 0 h 324"/>
                <a:gd name="T12" fmla="*/ 83 w 269"/>
                <a:gd name="T13" fmla="*/ 10 h 324"/>
                <a:gd name="T14" fmla="*/ 94 w 269"/>
                <a:gd name="T15" fmla="*/ 21 h 324"/>
                <a:gd name="T16" fmla="*/ 96 w 269"/>
                <a:gd name="T17" fmla="*/ 21 h 324"/>
                <a:gd name="T18" fmla="*/ 96 w 269"/>
                <a:gd name="T19" fmla="*/ 107 h 324"/>
                <a:gd name="T20" fmla="*/ 48 w 269"/>
                <a:gd name="T21" fmla="*/ 324 h 324"/>
                <a:gd name="T22" fmla="*/ 228 w 269"/>
                <a:gd name="T23" fmla="*/ 324 h 324"/>
                <a:gd name="T24" fmla="*/ 179 w 269"/>
                <a:gd name="T25" fmla="*/ 10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324">
                  <a:moveTo>
                    <a:pt x="179" y="109"/>
                  </a:moveTo>
                  <a:cubicBezTo>
                    <a:pt x="180" y="98"/>
                    <a:pt x="179" y="21"/>
                    <a:pt x="179" y="21"/>
                  </a:cubicBezTo>
                  <a:cubicBezTo>
                    <a:pt x="180" y="21"/>
                    <a:pt x="180" y="21"/>
                    <a:pt x="180" y="21"/>
                  </a:cubicBezTo>
                  <a:cubicBezTo>
                    <a:pt x="187" y="21"/>
                    <a:pt x="191" y="16"/>
                    <a:pt x="191" y="10"/>
                  </a:cubicBezTo>
                  <a:cubicBezTo>
                    <a:pt x="191" y="3"/>
                    <a:pt x="187" y="0"/>
                    <a:pt x="180" y="0"/>
                  </a:cubicBezTo>
                  <a:cubicBezTo>
                    <a:pt x="94" y="0"/>
                    <a:pt x="94" y="0"/>
                    <a:pt x="94" y="0"/>
                  </a:cubicBezTo>
                  <a:cubicBezTo>
                    <a:pt x="88" y="0"/>
                    <a:pt x="83" y="3"/>
                    <a:pt x="83" y="10"/>
                  </a:cubicBezTo>
                  <a:cubicBezTo>
                    <a:pt x="83" y="16"/>
                    <a:pt x="88" y="21"/>
                    <a:pt x="94" y="21"/>
                  </a:cubicBezTo>
                  <a:cubicBezTo>
                    <a:pt x="96" y="21"/>
                    <a:pt x="96" y="21"/>
                    <a:pt x="96" y="21"/>
                  </a:cubicBezTo>
                  <a:cubicBezTo>
                    <a:pt x="96" y="51"/>
                    <a:pt x="96" y="107"/>
                    <a:pt x="96" y="107"/>
                  </a:cubicBezTo>
                  <a:cubicBezTo>
                    <a:pt x="53" y="233"/>
                    <a:pt x="0" y="324"/>
                    <a:pt x="48" y="324"/>
                  </a:cubicBezTo>
                  <a:cubicBezTo>
                    <a:pt x="59" y="324"/>
                    <a:pt x="228" y="324"/>
                    <a:pt x="228" y="324"/>
                  </a:cubicBezTo>
                  <a:cubicBezTo>
                    <a:pt x="269" y="324"/>
                    <a:pt x="225" y="237"/>
                    <a:pt x="179" y="109"/>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98" name="Freeform 12">
              <a:extLst>
                <a:ext uri="{FF2B5EF4-FFF2-40B4-BE49-F238E27FC236}">
                  <a16:creationId xmlns:a16="http://schemas.microsoft.com/office/drawing/2014/main" id="{57953D23-252F-481C-9FF6-BCCDEF5952DD}"/>
                </a:ext>
              </a:extLst>
            </p:cNvPr>
            <p:cNvSpPr>
              <a:spLocks/>
            </p:cNvSpPr>
            <p:nvPr/>
          </p:nvSpPr>
          <p:spPr bwMode="auto">
            <a:xfrm>
              <a:off x="1932244" y="2745461"/>
              <a:ext cx="345012" cy="415645"/>
            </a:xfrm>
            <a:custGeom>
              <a:avLst/>
              <a:gdLst>
                <a:gd name="T0" fmla="*/ 179 w 269"/>
                <a:gd name="T1" fmla="*/ 109 h 324"/>
                <a:gd name="T2" fmla="*/ 179 w 269"/>
                <a:gd name="T3" fmla="*/ 21 h 324"/>
                <a:gd name="T4" fmla="*/ 180 w 269"/>
                <a:gd name="T5" fmla="*/ 21 h 324"/>
                <a:gd name="T6" fmla="*/ 191 w 269"/>
                <a:gd name="T7" fmla="*/ 10 h 324"/>
                <a:gd name="T8" fmla="*/ 180 w 269"/>
                <a:gd name="T9" fmla="*/ 0 h 324"/>
                <a:gd name="T10" fmla="*/ 94 w 269"/>
                <a:gd name="T11" fmla="*/ 0 h 324"/>
                <a:gd name="T12" fmla="*/ 83 w 269"/>
                <a:gd name="T13" fmla="*/ 10 h 324"/>
                <a:gd name="T14" fmla="*/ 94 w 269"/>
                <a:gd name="T15" fmla="*/ 21 h 324"/>
                <a:gd name="T16" fmla="*/ 96 w 269"/>
                <a:gd name="T17" fmla="*/ 21 h 324"/>
                <a:gd name="T18" fmla="*/ 96 w 269"/>
                <a:gd name="T19" fmla="*/ 107 h 324"/>
                <a:gd name="T20" fmla="*/ 48 w 269"/>
                <a:gd name="T21" fmla="*/ 324 h 324"/>
                <a:gd name="T22" fmla="*/ 228 w 269"/>
                <a:gd name="T23" fmla="*/ 324 h 324"/>
                <a:gd name="T24" fmla="*/ 179 w 269"/>
                <a:gd name="T25" fmla="*/ 10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324">
                  <a:moveTo>
                    <a:pt x="179" y="109"/>
                  </a:moveTo>
                  <a:cubicBezTo>
                    <a:pt x="180" y="98"/>
                    <a:pt x="179" y="21"/>
                    <a:pt x="179" y="21"/>
                  </a:cubicBezTo>
                  <a:cubicBezTo>
                    <a:pt x="180" y="21"/>
                    <a:pt x="180" y="21"/>
                    <a:pt x="180" y="21"/>
                  </a:cubicBezTo>
                  <a:cubicBezTo>
                    <a:pt x="187" y="21"/>
                    <a:pt x="191" y="16"/>
                    <a:pt x="191" y="10"/>
                  </a:cubicBezTo>
                  <a:cubicBezTo>
                    <a:pt x="191" y="3"/>
                    <a:pt x="187" y="0"/>
                    <a:pt x="180" y="0"/>
                  </a:cubicBezTo>
                  <a:cubicBezTo>
                    <a:pt x="94" y="0"/>
                    <a:pt x="94" y="0"/>
                    <a:pt x="94" y="0"/>
                  </a:cubicBezTo>
                  <a:cubicBezTo>
                    <a:pt x="88" y="0"/>
                    <a:pt x="83" y="3"/>
                    <a:pt x="83" y="10"/>
                  </a:cubicBezTo>
                  <a:cubicBezTo>
                    <a:pt x="83" y="16"/>
                    <a:pt x="88" y="21"/>
                    <a:pt x="94" y="21"/>
                  </a:cubicBezTo>
                  <a:cubicBezTo>
                    <a:pt x="96" y="21"/>
                    <a:pt x="96" y="21"/>
                    <a:pt x="96" y="21"/>
                  </a:cubicBezTo>
                  <a:cubicBezTo>
                    <a:pt x="96" y="51"/>
                    <a:pt x="96" y="107"/>
                    <a:pt x="96" y="107"/>
                  </a:cubicBezTo>
                  <a:cubicBezTo>
                    <a:pt x="53" y="233"/>
                    <a:pt x="0" y="324"/>
                    <a:pt x="48" y="324"/>
                  </a:cubicBezTo>
                  <a:cubicBezTo>
                    <a:pt x="59" y="324"/>
                    <a:pt x="228" y="324"/>
                    <a:pt x="228" y="324"/>
                  </a:cubicBezTo>
                  <a:cubicBezTo>
                    <a:pt x="269" y="324"/>
                    <a:pt x="225" y="237"/>
                    <a:pt x="179" y="109"/>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99" name="Freeform 13">
              <a:extLst>
                <a:ext uri="{FF2B5EF4-FFF2-40B4-BE49-F238E27FC236}">
                  <a16:creationId xmlns:a16="http://schemas.microsoft.com/office/drawing/2014/main" id="{8CF95922-0C10-4CEA-A8CC-D41049F1A6D8}"/>
                </a:ext>
              </a:extLst>
            </p:cNvPr>
            <p:cNvSpPr>
              <a:spLocks/>
            </p:cNvSpPr>
            <p:nvPr/>
          </p:nvSpPr>
          <p:spPr bwMode="auto">
            <a:xfrm>
              <a:off x="2113172" y="2968768"/>
              <a:ext cx="312956" cy="192338"/>
            </a:xfrm>
            <a:custGeom>
              <a:avLst/>
              <a:gdLst>
                <a:gd name="T0" fmla="*/ 18 w 244"/>
                <a:gd name="T1" fmla="*/ 0 h 150"/>
                <a:gd name="T2" fmla="*/ 239 w 244"/>
                <a:gd name="T3" fmla="*/ 0 h 150"/>
                <a:gd name="T4" fmla="*/ 193 w 244"/>
                <a:gd name="T5" fmla="*/ 128 h 150"/>
                <a:gd name="T6" fmla="*/ 192 w 244"/>
                <a:gd name="T7" fmla="*/ 150 h 150"/>
                <a:gd name="T8" fmla="*/ 63 w 244"/>
                <a:gd name="T9" fmla="*/ 150 h 150"/>
                <a:gd name="T10" fmla="*/ 63 w 244"/>
                <a:gd name="T11" fmla="*/ 129 h 150"/>
                <a:gd name="T12" fmla="*/ 18 w 244"/>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244" h="150">
                  <a:moveTo>
                    <a:pt x="18" y="0"/>
                  </a:moveTo>
                  <a:cubicBezTo>
                    <a:pt x="239" y="0"/>
                    <a:pt x="239" y="0"/>
                    <a:pt x="239" y="0"/>
                  </a:cubicBezTo>
                  <a:cubicBezTo>
                    <a:pt x="239" y="20"/>
                    <a:pt x="244" y="113"/>
                    <a:pt x="193" y="128"/>
                  </a:cubicBezTo>
                  <a:cubicBezTo>
                    <a:pt x="193" y="134"/>
                    <a:pt x="192" y="150"/>
                    <a:pt x="192" y="150"/>
                  </a:cubicBezTo>
                  <a:cubicBezTo>
                    <a:pt x="182" y="150"/>
                    <a:pt x="63" y="150"/>
                    <a:pt x="63" y="150"/>
                  </a:cubicBezTo>
                  <a:cubicBezTo>
                    <a:pt x="63" y="129"/>
                    <a:pt x="63" y="129"/>
                    <a:pt x="63" y="129"/>
                  </a:cubicBezTo>
                  <a:cubicBezTo>
                    <a:pt x="58" y="129"/>
                    <a:pt x="0" y="91"/>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100" name="Freeform 14">
              <a:extLst>
                <a:ext uri="{FF2B5EF4-FFF2-40B4-BE49-F238E27FC236}">
                  <a16:creationId xmlns:a16="http://schemas.microsoft.com/office/drawing/2014/main" id="{A2131711-836C-44DA-AD7A-650062A7C636}"/>
                </a:ext>
              </a:extLst>
            </p:cNvPr>
            <p:cNvSpPr>
              <a:spLocks/>
            </p:cNvSpPr>
            <p:nvPr/>
          </p:nvSpPr>
          <p:spPr bwMode="auto">
            <a:xfrm>
              <a:off x="1353058" y="2227128"/>
              <a:ext cx="337949" cy="538980"/>
            </a:xfrm>
            <a:custGeom>
              <a:avLst/>
              <a:gdLst>
                <a:gd name="T0" fmla="*/ 168 w 263"/>
                <a:gd name="T1" fmla="*/ 162 h 420"/>
                <a:gd name="T2" fmla="*/ 168 w 263"/>
                <a:gd name="T3" fmla="*/ 0 h 420"/>
                <a:gd name="T4" fmla="*/ 95 w 263"/>
                <a:gd name="T5" fmla="*/ 0 h 420"/>
                <a:gd name="T6" fmla="*/ 95 w 263"/>
                <a:gd name="T7" fmla="*/ 162 h 420"/>
                <a:gd name="T8" fmla="*/ 0 w 263"/>
                <a:gd name="T9" fmla="*/ 289 h 420"/>
                <a:gd name="T10" fmla="*/ 131 w 263"/>
                <a:gd name="T11" fmla="*/ 420 h 420"/>
                <a:gd name="T12" fmla="*/ 263 w 263"/>
                <a:gd name="T13" fmla="*/ 289 h 420"/>
                <a:gd name="T14" fmla="*/ 168 w 263"/>
                <a:gd name="T15" fmla="*/ 162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420">
                  <a:moveTo>
                    <a:pt x="168" y="162"/>
                  </a:moveTo>
                  <a:cubicBezTo>
                    <a:pt x="168" y="0"/>
                    <a:pt x="168" y="0"/>
                    <a:pt x="168" y="0"/>
                  </a:cubicBezTo>
                  <a:cubicBezTo>
                    <a:pt x="95" y="0"/>
                    <a:pt x="95" y="0"/>
                    <a:pt x="95" y="0"/>
                  </a:cubicBezTo>
                  <a:cubicBezTo>
                    <a:pt x="95" y="162"/>
                    <a:pt x="95" y="162"/>
                    <a:pt x="95" y="162"/>
                  </a:cubicBezTo>
                  <a:cubicBezTo>
                    <a:pt x="40" y="178"/>
                    <a:pt x="0" y="228"/>
                    <a:pt x="0" y="289"/>
                  </a:cubicBezTo>
                  <a:cubicBezTo>
                    <a:pt x="0" y="361"/>
                    <a:pt x="59" y="420"/>
                    <a:pt x="131" y="420"/>
                  </a:cubicBezTo>
                  <a:cubicBezTo>
                    <a:pt x="204" y="420"/>
                    <a:pt x="263" y="361"/>
                    <a:pt x="263" y="289"/>
                  </a:cubicBezTo>
                  <a:cubicBezTo>
                    <a:pt x="263" y="228"/>
                    <a:pt x="223" y="178"/>
                    <a:pt x="168"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102" name="Freeform 15">
              <a:extLst>
                <a:ext uri="{FF2B5EF4-FFF2-40B4-BE49-F238E27FC236}">
                  <a16:creationId xmlns:a16="http://schemas.microsoft.com/office/drawing/2014/main" id="{DE3030AC-89E0-4274-B2FC-EAA0DCEFB1D4}"/>
                </a:ext>
              </a:extLst>
            </p:cNvPr>
            <p:cNvSpPr>
              <a:spLocks/>
            </p:cNvSpPr>
            <p:nvPr/>
          </p:nvSpPr>
          <p:spPr bwMode="auto">
            <a:xfrm>
              <a:off x="1149311" y="1904935"/>
              <a:ext cx="1224658" cy="1276817"/>
            </a:xfrm>
            <a:custGeom>
              <a:avLst/>
              <a:gdLst>
                <a:gd name="T0" fmla="*/ 182 w 2254"/>
                <a:gd name="T1" fmla="*/ 1715 h 2350"/>
                <a:gd name="T2" fmla="*/ 219 w 2254"/>
                <a:gd name="T3" fmla="*/ 1675 h 2350"/>
                <a:gd name="T4" fmla="*/ 245 w 2254"/>
                <a:gd name="T5" fmla="*/ 1637 h 2350"/>
                <a:gd name="T6" fmla="*/ 465 w 2254"/>
                <a:gd name="T7" fmla="*/ 1656 h 2350"/>
                <a:gd name="T8" fmla="*/ 907 w 2254"/>
                <a:gd name="T9" fmla="*/ 1580 h 2350"/>
                <a:gd name="T10" fmla="*/ 465 w 2254"/>
                <a:gd name="T11" fmla="*/ 1616 h 2350"/>
                <a:gd name="T12" fmla="*/ 245 w 2254"/>
                <a:gd name="T13" fmla="*/ 1580 h 2350"/>
                <a:gd name="T14" fmla="*/ 219 w 2254"/>
                <a:gd name="T15" fmla="*/ 1540 h 2350"/>
                <a:gd name="T16" fmla="*/ 182 w 2254"/>
                <a:gd name="T17" fmla="*/ 966 h 2350"/>
                <a:gd name="T18" fmla="*/ 219 w 2254"/>
                <a:gd name="T19" fmla="*/ 926 h 2350"/>
                <a:gd name="T20" fmla="*/ 245 w 2254"/>
                <a:gd name="T21" fmla="*/ 888 h 2350"/>
                <a:gd name="T22" fmla="*/ 465 w 2254"/>
                <a:gd name="T23" fmla="*/ 919 h 2350"/>
                <a:gd name="T24" fmla="*/ 907 w 2254"/>
                <a:gd name="T25" fmla="*/ 843 h 2350"/>
                <a:gd name="T26" fmla="*/ 465 w 2254"/>
                <a:gd name="T27" fmla="*/ 867 h 2350"/>
                <a:gd name="T28" fmla="*/ 245 w 2254"/>
                <a:gd name="T29" fmla="*/ 831 h 2350"/>
                <a:gd name="T30" fmla="*/ 219 w 2254"/>
                <a:gd name="T31" fmla="*/ 791 h 2350"/>
                <a:gd name="T32" fmla="*/ 182 w 2254"/>
                <a:gd name="T33" fmla="*/ 0 h 2350"/>
                <a:gd name="T34" fmla="*/ 134 w 2254"/>
                <a:gd name="T35" fmla="*/ 791 h 2350"/>
                <a:gd name="T36" fmla="*/ 99 w 2254"/>
                <a:gd name="T37" fmla="*/ 831 h 2350"/>
                <a:gd name="T38" fmla="*/ 71 w 2254"/>
                <a:gd name="T39" fmla="*/ 867 h 2350"/>
                <a:gd name="T40" fmla="*/ 0 w 2254"/>
                <a:gd name="T41" fmla="*/ 888 h 2350"/>
                <a:gd name="T42" fmla="*/ 71 w 2254"/>
                <a:gd name="T43" fmla="*/ 926 h 2350"/>
                <a:gd name="T44" fmla="*/ 99 w 2254"/>
                <a:gd name="T45" fmla="*/ 966 h 2350"/>
                <a:gd name="T46" fmla="*/ 134 w 2254"/>
                <a:gd name="T47" fmla="*/ 1540 h 2350"/>
                <a:gd name="T48" fmla="*/ 99 w 2254"/>
                <a:gd name="T49" fmla="*/ 1580 h 2350"/>
                <a:gd name="T50" fmla="*/ 71 w 2254"/>
                <a:gd name="T51" fmla="*/ 1616 h 2350"/>
                <a:gd name="T52" fmla="*/ 0 w 2254"/>
                <a:gd name="T53" fmla="*/ 1637 h 2350"/>
                <a:gd name="T54" fmla="*/ 71 w 2254"/>
                <a:gd name="T55" fmla="*/ 1675 h 2350"/>
                <a:gd name="T56" fmla="*/ 99 w 2254"/>
                <a:gd name="T57" fmla="*/ 1715 h 2350"/>
                <a:gd name="T58" fmla="*/ 134 w 2254"/>
                <a:gd name="T59" fmla="*/ 2303 h 2350"/>
                <a:gd name="T60" fmla="*/ 19 w 2254"/>
                <a:gd name="T61" fmla="*/ 2350 h 2350"/>
                <a:gd name="T62" fmla="*/ 2254 w 2254"/>
                <a:gd name="T63" fmla="*/ 2303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54" h="2350">
                  <a:moveTo>
                    <a:pt x="182" y="2303"/>
                  </a:moveTo>
                  <a:lnTo>
                    <a:pt x="182" y="1715"/>
                  </a:lnTo>
                  <a:lnTo>
                    <a:pt x="219" y="1715"/>
                  </a:lnTo>
                  <a:lnTo>
                    <a:pt x="219" y="1675"/>
                  </a:lnTo>
                  <a:lnTo>
                    <a:pt x="245" y="1675"/>
                  </a:lnTo>
                  <a:lnTo>
                    <a:pt x="245" y="1637"/>
                  </a:lnTo>
                  <a:lnTo>
                    <a:pt x="465" y="1637"/>
                  </a:lnTo>
                  <a:lnTo>
                    <a:pt x="465" y="1656"/>
                  </a:lnTo>
                  <a:lnTo>
                    <a:pt x="907" y="1656"/>
                  </a:lnTo>
                  <a:lnTo>
                    <a:pt x="907" y="1580"/>
                  </a:lnTo>
                  <a:lnTo>
                    <a:pt x="465" y="1580"/>
                  </a:lnTo>
                  <a:lnTo>
                    <a:pt x="465" y="1616"/>
                  </a:lnTo>
                  <a:lnTo>
                    <a:pt x="245" y="1616"/>
                  </a:lnTo>
                  <a:lnTo>
                    <a:pt x="245" y="1580"/>
                  </a:lnTo>
                  <a:lnTo>
                    <a:pt x="219" y="1580"/>
                  </a:lnTo>
                  <a:lnTo>
                    <a:pt x="219" y="1540"/>
                  </a:lnTo>
                  <a:lnTo>
                    <a:pt x="182" y="1540"/>
                  </a:lnTo>
                  <a:lnTo>
                    <a:pt x="182" y="966"/>
                  </a:lnTo>
                  <a:lnTo>
                    <a:pt x="219" y="966"/>
                  </a:lnTo>
                  <a:lnTo>
                    <a:pt x="219" y="926"/>
                  </a:lnTo>
                  <a:lnTo>
                    <a:pt x="245" y="926"/>
                  </a:lnTo>
                  <a:lnTo>
                    <a:pt x="245" y="888"/>
                  </a:lnTo>
                  <a:lnTo>
                    <a:pt x="465" y="888"/>
                  </a:lnTo>
                  <a:lnTo>
                    <a:pt x="465" y="919"/>
                  </a:lnTo>
                  <a:lnTo>
                    <a:pt x="907" y="919"/>
                  </a:lnTo>
                  <a:lnTo>
                    <a:pt x="907" y="843"/>
                  </a:lnTo>
                  <a:lnTo>
                    <a:pt x="465" y="843"/>
                  </a:lnTo>
                  <a:lnTo>
                    <a:pt x="465" y="867"/>
                  </a:lnTo>
                  <a:lnTo>
                    <a:pt x="245" y="867"/>
                  </a:lnTo>
                  <a:lnTo>
                    <a:pt x="245" y="831"/>
                  </a:lnTo>
                  <a:lnTo>
                    <a:pt x="219" y="831"/>
                  </a:lnTo>
                  <a:lnTo>
                    <a:pt x="219" y="791"/>
                  </a:lnTo>
                  <a:lnTo>
                    <a:pt x="182" y="791"/>
                  </a:lnTo>
                  <a:lnTo>
                    <a:pt x="182" y="0"/>
                  </a:lnTo>
                  <a:lnTo>
                    <a:pt x="134" y="0"/>
                  </a:lnTo>
                  <a:lnTo>
                    <a:pt x="134" y="791"/>
                  </a:lnTo>
                  <a:lnTo>
                    <a:pt x="99" y="791"/>
                  </a:lnTo>
                  <a:lnTo>
                    <a:pt x="99" y="831"/>
                  </a:lnTo>
                  <a:lnTo>
                    <a:pt x="71" y="831"/>
                  </a:lnTo>
                  <a:lnTo>
                    <a:pt x="71" y="867"/>
                  </a:lnTo>
                  <a:lnTo>
                    <a:pt x="0" y="867"/>
                  </a:lnTo>
                  <a:lnTo>
                    <a:pt x="0" y="888"/>
                  </a:lnTo>
                  <a:lnTo>
                    <a:pt x="71" y="888"/>
                  </a:lnTo>
                  <a:lnTo>
                    <a:pt x="71" y="926"/>
                  </a:lnTo>
                  <a:lnTo>
                    <a:pt x="99" y="926"/>
                  </a:lnTo>
                  <a:lnTo>
                    <a:pt x="99" y="966"/>
                  </a:lnTo>
                  <a:lnTo>
                    <a:pt x="134" y="966"/>
                  </a:lnTo>
                  <a:lnTo>
                    <a:pt x="134" y="1540"/>
                  </a:lnTo>
                  <a:lnTo>
                    <a:pt x="99" y="1540"/>
                  </a:lnTo>
                  <a:lnTo>
                    <a:pt x="99" y="1580"/>
                  </a:lnTo>
                  <a:lnTo>
                    <a:pt x="71" y="1580"/>
                  </a:lnTo>
                  <a:lnTo>
                    <a:pt x="71" y="1616"/>
                  </a:lnTo>
                  <a:lnTo>
                    <a:pt x="0" y="1616"/>
                  </a:lnTo>
                  <a:lnTo>
                    <a:pt x="0" y="1637"/>
                  </a:lnTo>
                  <a:lnTo>
                    <a:pt x="71" y="1637"/>
                  </a:lnTo>
                  <a:lnTo>
                    <a:pt x="71" y="1675"/>
                  </a:lnTo>
                  <a:lnTo>
                    <a:pt x="99" y="1675"/>
                  </a:lnTo>
                  <a:lnTo>
                    <a:pt x="99" y="1715"/>
                  </a:lnTo>
                  <a:lnTo>
                    <a:pt x="134" y="1715"/>
                  </a:lnTo>
                  <a:lnTo>
                    <a:pt x="134" y="2303"/>
                  </a:lnTo>
                  <a:lnTo>
                    <a:pt x="19" y="2303"/>
                  </a:lnTo>
                  <a:lnTo>
                    <a:pt x="19" y="2350"/>
                  </a:lnTo>
                  <a:lnTo>
                    <a:pt x="2254" y="2350"/>
                  </a:lnTo>
                  <a:lnTo>
                    <a:pt x="2254" y="2303"/>
                  </a:lnTo>
                  <a:lnTo>
                    <a:pt x="182" y="2303"/>
                  </a:lnTo>
                  <a:close/>
                </a:path>
              </a:pathLst>
            </a:custGeom>
            <a:grpFill/>
            <a:ln>
              <a:noFill/>
            </a:ln>
          </p:spPr>
          <p:txBody>
            <a:bodyPr vert="horz" wrap="square" lIns="91440" tIns="45720" rIns="91440" bIns="45720" numCol="1" anchor="t" anchorCtr="0" compatLnSpc="1">
              <a:prstTxWarp prst="textNoShape">
                <a:avLst/>
              </a:prstTxWarp>
            </a:bodyPr>
            <a:lstStyle/>
            <a:p>
              <a:endParaRPr lang="de-DE">
                <a:latin typeface="+mj-lt"/>
              </a:endParaRPr>
            </a:p>
          </p:txBody>
        </p:sp>
      </p:grpSp>
      <p:sp>
        <p:nvSpPr>
          <p:cNvPr id="224" name="TextBox 223">
            <a:extLst>
              <a:ext uri="{FF2B5EF4-FFF2-40B4-BE49-F238E27FC236}">
                <a16:creationId xmlns:a16="http://schemas.microsoft.com/office/drawing/2014/main" id="{F36B0945-9E92-4024-94D5-F7574B4937FD}"/>
              </a:ext>
            </a:extLst>
          </p:cNvPr>
          <p:cNvSpPr txBox="1"/>
          <p:nvPr/>
        </p:nvSpPr>
        <p:spPr>
          <a:xfrm>
            <a:off x="2488824" y="2220724"/>
            <a:ext cx="1135380" cy="276999"/>
          </a:xfrm>
          <a:prstGeom prst="rect">
            <a:avLst/>
          </a:prstGeom>
          <a:noFill/>
        </p:spPr>
        <p:txBody>
          <a:bodyPr wrap="square" lIns="0" rIns="0" rtlCol="0" anchor="ctr">
            <a:spAutoFit/>
          </a:bodyPr>
          <a:lstStyle/>
          <a:p>
            <a:pPr algn="ctr"/>
            <a:r>
              <a:rPr lang="it-IT" sz="1200" dirty="0">
                <a:latin typeface="Helvetica" panose="020B0604020202020204" pitchFamily="34" charset="0"/>
              </a:rPr>
              <a:t>105,02 M€</a:t>
            </a:r>
          </a:p>
        </p:txBody>
      </p:sp>
      <p:graphicFrame>
        <p:nvGraphicFramePr>
          <p:cNvPr id="233" name="Chart 232">
            <a:extLst>
              <a:ext uri="{FF2B5EF4-FFF2-40B4-BE49-F238E27FC236}">
                <a16:creationId xmlns:a16="http://schemas.microsoft.com/office/drawing/2014/main" id="{58285474-32A0-4395-BC4F-7B2AC5B14E7A}"/>
              </a:ext>
            </a:extLst>
          </p:cNvPr>
          <p:cNvGraphicFramePr/>
          <p:nvPr>
            <p:extLst>
              <p:ext uri="{D42A27DB-BD31-4B8C-83A1-F6EECF244321}">
                <p14:modId xmlns:p14="http://schemas.microsoft.com/office/powerpoint/2010/main" val="3913201917"/>
              </p:ext>
            </p:extLst>
          </p:nvPr>
        </p:nvGraphicFramePr>
        <p:xfrm>
          <a:off x="3422077" y="1968015"/>
          <a:ext cx="1100002" cy="759630"/>
        </p:xfrm>
        <a:graphic>
          <a:graphicData uri="http://schemas.openxmlformats.org/drawingml/2006/chart">
            <c:chart xmlns:c="http://schemas.openxmlformats.org/drawingml/2006/chart" xmlns:r="http://schemas.openxmlformats.org/officeDocument/2006/relationships" r:id="rId4"/>
          </a:graphicData>
        </a:graphic>
      </p:graphicFrame>
      <p:sp>
        <p:nvSpPr>
          <p:cNvPr id="234" name="CasellaDiTesto 22">
            <a:extLst>
              <a:ext uri="{FF2B5EF4-FFF2-40B4-BE49-F238E27FC236}">
                <a16:creationId xmlns:a16="http://schemas.microsoft.com/office/drawing/2014/main" id="{95452D29-CCCA-4D08-9D5F-8F28864AEAEC}"/>
              </a:ext>
            </a:extLst>
          </p:cNvPr>
          <p:cNvSpPr txBox="1"/>
          <p:nvPr/>
        </p:nvSpPr>
        <p:spPr>
          <a:xfrm>
            <a:off x="3808229" y="2277520"/>
            <a:ext cx="346814" cy="169277"/>
          </a:xfrm>
          <a:prstGeom prst="rect">
            <a:avLst/>
          </a:prstGeom>
          <a:noFill/>
          <a:ln>
            <a:noFill/>
          </a:ln>
        </p:spPr>
        <p:txBody>
          <a:bodyPr wrap="square" lIns="0" tIns="0" rIns="0" bIns="0" rtlCol="0">
            <a:spAutoFit/>
          </a:bodyPr>
          <a:lstStyle/>
          <a:p>
            <a:pPr algn="ctr"/>
            <a:r>
              <a:rPr lang="it-IT" sz="1100" b="1" i="1" dirty="0">
                <a:solidFill>
                  <a:srgbClr val="219965"/>
                </a:solidFill>
                <a:latin typeface="Helvetica" panose="020B0604020202020204" pitchFamily="34" charset="0"/>
              </a:rPr>
              <a:t>13%</a:t>
            </a:r>
          </a:p>
        </p:txBody>
      </p:sp>
      <p:sp>
        <p:nvSpPr>
          <p:cNvPr id="82" name="TextBox 81">
            <a:extLst>
              <a:ext uri="{FF2B5EF4-FFF2-40B4-BE49-F238E27FC236}">
                <a16:creationId xmlns:a16="http://schemas.microsoft.com/office/drawing/2014/main" id="{D5DE544E-43C3-4135-9B43-EA5F6BC0C5EE}"/>
              </a:ext>
            </a:extLst>
          </p:cNvPr>
          <p:cNvSpPr txBox="1"/>
          <p:nvPr/>
        </p:nvSpPr>
        <p:spPr>
          <a:xfrm>
            <a:off x="526849" y="2694608"/>
            <a:ext cx="3953857" cy="614987"/>
          </a:xfrm>
          <a:prstGeom prst="round2DiagRect">
            <a:avLst/>
          </a:prstGeom>
          <a:solidFill>
            <a:srgbClr val="BCE0D0"/>
          </a:solidFill>
          <a:ln>
            <a:noFill/>
          </a:ln>
        </p:spPr>
        <p:txBody>
          <a:bodyPr wrap="square" rtlCol="0" anchor="ctr">
            <a:noAutofit/>
          </a:bodyPr>
          <a:lstStyle>
            <a:defPPr>
              <a:defRPr lang="it-IT"/>
            </a:defPPr>
            <a:lvl1pPr>
              <a:defRPr sz="1400" b="1" i="1">
                <a:solidFill>
                  <a:schemeClr val="tx1">
                    <a:alpha val="93000"/>
                  </a:schemeClr>
                </a:solidFill>
                <a:latin typeface="Helvetica" panose="020B0604020202020204" pitchFamily="34" charset="0"/>
              </a:defRPr>
            </a:lvl1pPr>
          </a:lstStyle>
          <a:p>
            <a:endParaRPr lang="it-IT" dirty="0"/>
          </a:p>
        </p:txBody>
      </p:sp>
      <p:sp>
        <p:nvSpPr>
          <p:cNvPr id="89" name="TextBox 88">
            <a:extLst>
              <a:ext uri="{FF2B5EF4-FFF2-40B4-BE49-F238E27FC236}">
                <a16:creationId xmlns:a16="http://schemas.microsoft.com/office/drawing/2014/main" id="{1F0643F0-9344-4AAD-AE9E-8408F60D1293}"/>
              </a:ext>
            </a:extLst>
          </p:cNvPr>
          <p:cNvSpPr txBox="1"/>
          <p:nvPr/>
        </p:nvSpPr>
        <p:spPr>
          <a:xfrm>
            <a:off x="1213886" y="2771269"/>
            <a:ext cx="1135380" cy="461665"/>
          </a:xfrm>
          <a:prstGeom prst="rect">
            <a:avLst/>
          </a:prstGeom>
          <a:noFill/>
        </p:spPr>
        <p:txBody>
          <a:bodyPr wrap="square" lIns="0" rIns="0" rtlCol="0" anchor="ctr">
            <a:spAutoFit/>
          </a:bodyPr>
          <a:lstStyle/>
          <a:p>
            <a:pPr algn="ctr"/>
            <a:r>
              <a:rPr lang="it-IT" sz="1200" b="1" dirty="0">
                <a:latin typeface="Helvetica" panose="020B0604020202020204" pitchFamily="34" charset="0"/>
              </a:rPr>
              <a:t>Ambiente e risorse naturali</a:t>
            </a:r>
          </a:p>
        </p:txBody>
      </p:sp>
      <p:grpSp>
        <p:nvGrpSpPr>
          <p:cNvPr id="5" name="Group 4">
            <a:extLst>
              <a:ext uri="{FF2B5EF4-FFF2-40B4-BE49-F238E27FC236}">
                <a16:creationId xmlns:a16="http://schemas.microsoft.com/office/drawing/2014/main" id="{6DB3E030-BCDF-493A-B6A6-98E07CF2BCC7}"/>
              </a:ext>
            </a:extLst>
          </p:cNvPr>
          <p:cNvGrpSpPr/>
          <p:nvPr/>
        </p:nvGrpSpPr>
        <p:grpSpPr>
          <a:xfrm>
            <a:off x="526364" y="2728406"/>
            <a:ext cx="532094" cy="578514"/>
            <a:chOff x="526217" y="2728406"/>
            <a:chExt cx="532094" cy="578514"/>
          </a:xfrm>
        </p:grpSpPr>
        <p:sp>
          <p:nvSpPr>
            <p:cNvPr id="119" name="Freeform 9">
              <a:extLst>
                <a:ext uri="{FF2B5EF4-FFF2-40B4-BE49-F238E27FC236}">
                  <a16:creationId xmlns:a16="http://schemas.microsoft.com/office/drawing/2014/main" id="{AA07D811-D902-453D-A04F-5E3946C96633}"/>
                </a:ext>
              </a:extLst>
            </p:cNvPr>
            <p:cNvSpPr>
              <a:spLocks/>
            </p:cNvSpPr>
            <p:nvPr/>
          </p:nvSpPr>
          <p:spPr bwMode="gray">
            <a:xfrm>
              <a:off x="526217" y="2728406"/>
              <a:ext cx="258955" cy="578514"/>
            </a:xfrm>
            <a:custGeom>
              <a:avLst/>
              <a:gdLst>
                <a:gd name="T0" fmla="*/ 52 w 195"/>
                <a:gd name="T1" fmla="*/ 446 h 446"/>
                <a:gd name="T2" fmla="*/ 71 w 195"/>
                <a:gd name="T3" fmla="*/ 149 h 446"/>
                <a:gd name="T4" fmla="*/ 63 w 195"/>
                <a:gd name="T5" fmla="*/ 134 h 446"/>
                <a:gd name="T6" fmla="*/ 5 w 195"/>
                <a:gd name="T7" fmla="*/ 280 h 446"/>
                <a:gd name="T8" fmla="*/ 0 w 195"/>
                <a:gd name="T9" fmla="*/ 277 h 446"/>
                <a:gd name="T10" fmla="*/ 55 w 195"/>
                <a:gd name="T11" fmla="*/ 126 h 446"/>
                <a:gd name="T12" fmla="*/ 44 w 195"/>
                <a:gd name="T13" fmla="*/ 113 h 446"/>
                <a:gd name="T14" fmla="*/ 45 w 195"/>
                <a:gd name="T15" fmla="*/ 105 h 446"/>
                <a:gd name="T16" fmla="*/ 47 w 195"/>
                <a:gd name="T17" fmla="*/ 102 h 446"/>
                <a:gd name="T18" fmla="*/ 52 w 195"/>
                <a:gd name="T19" fmla="*/ 102 h 446"/>
                <a:gd name="T20" fmla="*/ 28 w 195"/>
                <a:gd name="T21" fmla="*/ 1 h 446"/>
                <a:gd name="T22" fmla="*/ 35 w 195"/>
                <a:gd name="T23" fmla="*/ 0 h 446"/>
                <a:gd name="T24" fmla="*/ 68 w 195"/>
                <a:gd name="T25" fmla="*/ 97 h 446"/>
                <a:gd name="T26" fmla="*/ 76 w 195"/>
                <a:gd name="T27" fmla="*/ 102 h 446"/>
                <a:gd name="T28" fmla="*/ 78 w 195"/>
                <a:gd name="T29" fmla="*/ 105 h 446"/>
                <a:gd name="T30" fmla="*/ 195 w 195"/>
                <a:gd name="T31" fmla="*/ 84 h 446"/>
                <a:gd name="T32" fmla="*/ 195 w 195"/>
                <a:gd name="T33" fmla="*/ 92 h 446"/>
                <a:gd name="T34" fmla="*/ 83 w 195"/>
                <a:gd name="T35" fmla="*/ 116 h 446"/>
                <a:gd name="T36" fmla="*/ 98 w 195"/>
                <a:gd name="T37" fmla="*/ 123 h 446"/>
                <a:gd name="T38" fmla="*/ 103 w 195"/>
                <a:gd name="T39" fmla="*/ 132 h 446"/>
                <a:gd name="T40" fmla="*/ 90 w 195"/>
                <a:gd name="T41" fmla="*/ 147 h 446"/>
                <a:gd name="T42" fmla="*/ 87 w 195"/>
                <a:gd name="T43" fmla="*/ 446 h 446"/>
                <a:gd name="T44" fmla="*/ 52 w 195"/>
                <a:gd name="T45"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5" h="446">
                  <a:moveTo>
                    <a:pt x="52" y="446"/>
                  </a:moveTo>
                  <a:lnTo>
                    <a:pt x="71" y="149"/>
                  </a:lnTo>
                  <a:lnTo>
                    <a:pt x="63" y="134"/>
                  </a:lnTo>
                  <a:lnTo>
                    <a:pt x="5" y="280"/>
                  </a:lnTo>
                  <a:lnTo>
                    <a:pt x="0" y="277"/>
                  </a:lnTo>
                  <a:lnTo>
                    <a:pt x="55" y="126"/>
                  </a:lnTo>
                  <a:lnTo>
                    <a:pt x="44" y="113"/>
                  </a:lnTo>
                  <a:lnTo>
                    <a:pt x="45" y="105"/>
                  </a:lnTo>
                  <a:lnTo>
                    <a:pt x="47" y="102"/>
                  </a:lnTo>
                  <a:lnTo>
                    <a:pt x="52" y="102"/>
                  </a:lnTo>
                  <a:lnTo>
                    <a:pt x="28" y="1"/>
                  </a:lnTo>
                  <a:lnTo>
                    <a:pt x="35" y="0"/>
                  </a:lnTo>
                  <a:lnTo>
                    <a:pt x="68" y="97"/>
                  </a:lnTo>
                  <a:lnTo>
                    <a:pt x="76" y="102"/>
                  </a:lnTo>
                  <a:lnTo>
                    <a:pt x="78" y="105"/>
                  </a:lnTo>
                  <a:lnTo>
                    <a:pt x="195" y="84"/>
                  </a:lnTo>
                  <a:lnTo>
                    <a:pt x="195" y="92"/>
                  </a:lnTo>
                  <a:lnTo>
                    <a:pt x="83" y="116"/>
                  </a:lnTo>
                  <a:lnTo>
                    <a:pt x="98" y="123"/>
                  </a:lnTo>
                  <a:lnTo>
                    <a:pt x="103" y="132"/>
                  </a:lnTo>
                  <a:lnTo>
                    <a:pt x="90" y="147"/>
                  </a:lnTo>
                  <a:lnTo>
                    <a:pt x="87" y="446"/>
                  </a:lnTo>
                  <a:lnTo>
                    <a:pt x="52" y="446"/>
                  </a:lnTo>
                  <a:close/>
                </a:path>
              </a:pathLst>
            </a:custGeom>
            <a:solidFill>
              <a:srgbClr val="219965"/>
            </a:solidFill>
            <a:ln>
              <a:noFill/>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20" name="Freeform 9">
              <a:extLst>
                <a:ext uri="{FF2B5EF4-FFF2-40B4-BE49-F238E27FC236}">
                  <a16:creationId xmlns:a16="http://schemas.microsoft.com/office/drawing/2014/main" id="{B65CB87A-356A-4DEB-97F8-163308BC4979}"/>
                </a:ext>
              </a:extLst>
            </p:cNvPr>
            <p:cNvSpPr>
              <a:spLocks/>
            </p:cNvSpPr>
            <p:nvPr/>
          </p:nvSpPr>
          <p:spPr bwMode="gray">
            <a:xfrm>
              <a:off x="849991" y="2846473"/>
              <a:ext cx="208320" cy="460447"/>
            </a:xfrm>
            <a:custGeom>
              <a:avLst/>
              <a:gdLst>
                <a:gd name="T0" fmla="*/ 52 w 195"/>
                <a:gd name="T1" fmla="*/ 446 h 446"/>
                <a:gd name="T2" fmla="*/ 71 w 195"/>
                <a:gd name="T3" fmla="*/ 149 h 446"/>
                <a:gd name="T4" fmla="*/ 63 w 195"/>
                <a:gd name="T5" fmla="*/ 134 h 446"/>
                <a:gd name="T6" fmla="*/ 5 w 195"/>
                <a:gd name="T7" fmla="*/ 280 h 446"/>
                <a:gd name="T8" fmla="*/ 0 w 195"/>
                <a:gd name="T9" fmla="*/ 277 h 446"/>
                <a:gd name="T10" fmla="*/ 55 w 195"/>
                <a:gd name="T11" fmla="*/ 126 h 446"/>
                <a:gd name="T12" fmla="*/ 44 w 195"/>
                <a:gd name="T13" fmla="*/ 113 h 446"/>
                <a:gd name="T14" fmla="*/ 45 w 195"/>
                <a:gd name="T15" fmla="*/ 105 h 446"/>
                <a:gd name="T16" fmla="*/ 47 w 195"/>
                <a:gd name="T17" fmla="*/ 102 h 446"/>
                <a:gd name="T18" fmla="*/ 52 w 195"/>
                <a:gd name="T19" fmla="*/ 102 h 446"/>
                <a:gd name="T20" fmla="*/ 28 w 195"/>
                <a:gd name="T21" fmla="*/ 1 h 446"/>
                <a:gd name="T22" fmla="*/ 35 w 195"/>
                <a:gd name="T23" fmla="*/ 0 h 446"/>
                <a:gd name="T24" fmla="*/ 68 w 195"/>
                <a:gd name="T25" fmla="*/ 97 h 446"/>
                <a:gd name="T26" fmla="*/ 76 w 195"/>
                <a:gd name="T27" fmla="*/ 102 h 446"/>
                <a:gd name="T28" fmla="*/ 78 w 195"/>
                <a:gd name="T29" fmla="*/ 105 h 446"/>
                <a:gd name="T30" fmla="*/ 195 w 195"/>
                <a:gd name="T31" fmla="*/ 84 h 446"/>
                <a:gd name="T32" fmla="*/ 195 w 195"/>
                <a:gd name="T33" fmla="*/ 92 h 446"/>
                <a:gd name="T34" fmla="*/ 83 w 195"/>
                <a:gd name="T35" fmla="*/ 116 h 446"/>
                <a:gd name="T36" fmla="*/ 98 w 195"/>
                <a:gd name="T37" fmla="*/ 123 h 446"/>
                <a:gd name="T38" fmla="*/ 103 w 195"/>
                <a:gd name="T39" fmla="*/ 132 h 446"/>
                <a:gd name="T40" fmla="*/ 90 w 195"/>
                <a:gd name="T41" fmla="*/ 147 h 446"/>
                <a:gd name="T42" fmla="*/ 87 w 195"/>
                <a:gd name="T43" fmla="*/ 446 h 446"/>
                <a:gd name="T44" fmla="*/ 52 w 195"/>
                <a:gd name="T45"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5" h="446">
                  <a:moveTo>
                    <a:pt x="52" y="446"/>
                  </a:moveTo>
                  <a:lnTo>
                    <a:pt x="71" y="149"/>
                  </a:lnTo>
                  <a:lnTo>
                    <a:pt x="63" y="134"/>
                  </a:lnTo>
                  <a:lnTo>
                    <a:pt x="5" y="280"/>
                  </a:lnTo>
                  <a:lnTo>
                    <a:pt x="0" y="277"/>
                  </a:lnTo>
                  <a:lnTo>
                    <a:pt x="55" y="126"/>
                  </a:lnTo>
                  <a:lnTo>
                    <a:pt x="44" y="113"/>
                  </a:lnTo>
                  <a:lnTo>
                    <a:pt x="45" y="105"/>
                  </a:lnTo>
                  <a:lnTo>
                    <a:pt x="47" y="102"/>
                  </a:lnTo>
                  <a:lnTo>
                    <a:pt x="52" y="102"/>
                  </a:lnTo>
                  <a:lnTo>
                    <a:pt x="28" y="1"/>
                  </a:lnTo>
                  <a:lnTo>
                    <a:pt x="35" y="0"/>
                  </a:lnTo>
                  <a:lnTo>
                    <a:pt x="68" y="97"/>
                  </a:lnTo>
                  <a:lnTo>
                    <a:pt x="76" y="102"/>
                  </a:lnTo>
                  <a:lnTo>
                    <a:pt x="78" y="105"/>
                  </a:lnTo>
                  <a:lnTo>
                    <a:pt x="195" y="84"/>
                  </a:lnTo>
                  <a:lnTo>
                    <a:pt x="195" y="92"/>
                  </a:lnTo>
                  <a:lnTo>
                    <a:pt x="83" y="116"/>
                  </a:lnTo>
                  <a:lnTo>
                    <a:pt x="98" y="123"/>
                  </a:lnTo>
                  <a:lnTo>
                    <a:pt x="103" y="132"/>
                  </a:lnTo>
                  <a:lnTo>
                    <a:pt x="90" y="147"/>
                  </a:lnTo>
                  <a:lnTo>
                    <a:pt x="87" y="446"/>
                  </a:lnTo>
                  <a:lnTo>
                    <a:pt x="52" y="446"/>
                  </a:lnTo>
                  <a:close/>
                </a:path>
              </a:pathLst>
            </a:custGeom>
            <a:solidFill>
              <a:srgbClr val="219965"/>
            </a:solidFill>
            <a:ln>
              <a:noFill/>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21" name="Freeform 5">
              <a:extLst>
                <a:ext uri="{FF2B5EF4-FFF2-40B4-BE49-F238E27FC236}">
                  <a16:creationId xmlns:a16="http://schemas.microsoft.com/office/drawing/2014/main" id="{1E65CDA4-B938-4A58-8435-9DACF506975B}"/>
                </a:ext>
              </a:extLst>
            </p:cNvPr>
            <p:cNvSpPr>
              <a:spLocks/>
            </p:cNvSpPr>
            <p:nvPr/>
          </p:nvSpPr>
          <p:spPr bwMode="gray">
            <a:xfrm>
              <a:off x="717943" y="2983470"/>
              <a:ext cx="147089" cy="323450"/>
            </a:xfrm>
            <a:custGeom>
              <a:avLst/>
              <a:gdLst>
                <a:gd name="T0" fmla="*/ 26 w 98"/>
                <a:gd name="T1" fmla="*/ 223 h 223"/>
                <a:gd name="T2" fmla="*/ 35 w 98"/>
                <a:gd name="T3" fmla="*/ 75 h 223"/>
                <a:gd name="T4" fmla="*/ 32 w 98"/>
                <a:gd name="T5" fmla="*/ 68 h 223"/>
                <a:gd name="T6" fmla="*/ 2 w 98"/>
                <a:gd name="T7" fmla="*/ 140 h 223"/>
                <a:gd name="T8" fmla="*/ 0 w 98"/>
                <a:gd name="T9" fmla="*/ 139 h 223"/>
                <a:gd name="T10" fmla="*/ 28 w 98"/>
                <a:gd name="T11" fmla="*/ 64 h 223"/>
                <a:gd name="T12" fmla="*/ 22 w 98"/>
                <a:gd name="T13" fmla="*/ 57 h 223"/>
                <a:gd name="T14" fmla="*/ 22 w 98"/>
                <a:gd name="T15" fmla="*/ 53 h 223"/>
                <a:gd name="T16" fmla="*/ 24 w 98"/>
                <a:gd name="T17" fmla="*/ 52 h 223"/>
                <a:gd name="T18" fmla="*/ 26 w 98"/>
                <a:gd name="T19" fmla="*/ 52 h 223"/>
                <a:gd name="T20" fmla="*/ 14 w 98"/>
                <a:gd name="T21" fmla="*/ 1 h 223"/>
                <a:gd name="T22" fmla="*/ 18 w 98"/>
                <a:gd name="T23" fmla="*/ 0 h 223"/>
                <a:gd name="T24" fmla="*/ 34 w 98"/>
                <a:gd name="T25" fmla="*/ 49 h 223"/>
                <a:gd name="T26" fmla="*/ 38 w 98"/>
                <a:gd name="T27" fmla="*/ 52 h 223"/>
                <a:gd name="T28" fmla="*/ 39 w 98"/>
                <a:gd name="T29" fmla="*/ 53 h 223"/>
                <a:gd name="T30" fmla="*/ 98 w 98"/>
                <a:gd name="T31" fmla="*/ 43 h 223"/>
                <a:gd name="T32" fmla="*/ 98 w 98"/>
                <a:gd name="T33" fmla="*/ 46 h 223"/>
                <a:gd name="T34" fmla="*/ 41 w 98"/>
                <a:gd name="T35" fmla="*/ 59 h 223"/>
                <a:gd name="T36" fmla="*/ 49 w 98"/>
                <a:gd name="T37" fmla="*/ 62 h 223"/>
                <a:gd name="T38" fmla="*/ 52 w 98"/>
                <a:gd name="T39" fmla="*/ 67 h 223"/>
                <a:gd name="T40" fmla="*/ 45 w 98"/>
                <a:gd name="T41" fmla="*/ 74 h 223"/>
                <a:gd name="T42" fmla="*/ 43 w 98"/>
                <a:gd name="T43" fmla="*/ 223 h 223"/>
                <a:gd name="T44" fmla="*/ 26 w 98"/>
                <a:gd name="T45"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223">
                  <a:moveTo>
                    <a:pt x="26" y="223"/>
                  </a:moveTo>
                  <a:lnTo>
                    <a:pt x="35" y="75"/>
                  </a:lnTo>
                  <a:lnTo>
                    <a:pt x="32" y="68"/>
                  </a:lnTo>
                  <a:lnTo>
                    <a:pt x="2" y="140"/>
                  </a:lnTo>
                  <a:lnTo>
                    <a:pt x="0" y="139"/>
                  </a:lnTo>
                  <a:lnTo>
                    <a:pt x="28" y="64"/>
                  </a:lnTo>
                  <a:lnTo>
                    <a:pt x="22" y="57"/>
                  </a:lnTo>
                  <a:lnTo>
                    <a:pt x="22" y="53"/>
                  </a:lnTo>
                  <a:lnTo>
                    <a:pt x="24" y="52"/>
                  </a:lnTo>
                  <a:lnTo>
                    <a:pt x="26" y="52"/>
                  </a:lnTo>
                  <a:lnTo>
                    <a:pt x="14" y="1"/>
                  </a:lnTo>
                  <a:lnTo>
                    <a:pt x="18" y="0"/>
                  </a:lnTo>
                  <a:lnTo>
                    <a:pt x="34" y="49"/>
                  </a:lnTo>
                  <a:lnTo>
                    <a:pt x="38" y="52"/>
                  </a:lnTo>
                  <a:lnTo>
                    <a:pt x="39" y="53"/>
                  </a:lnTo>
                  <a:lnTo>
                    <a:pt x="98" y="43"/>
                  </a:lnTo>
                  <a:lnTo>
                    <a:pt x="98" y="46"/>
                  </a:lnTo>
                  <a:lnTo>
                    <a:pt x="41" y="59"/>
                  </a:lnTo>
                  <a:lnTo>
                    <a:pt x="49" y="62"/>
                  </a:lnTo>
                  <a:lnTo>
                    <a:pt x="52" y="67"/>
                  </a:lnTo>
                  <a:lnTo>
                    <a:pt x="45" y="74"/>
                  </a:lnTo>
                  <a:lnTo>
                    <a:pt x="43" y="223"/>
                  </a:lnTo>
                  <a:lnTo>
                    <a:pt x="26" y="223"/>
                  </a:lnTo>
                  <a:close/>
                </a:path>
              </a:pathLst>
            </a:custGeom>
            <a:solidFill>
              <a:srgbClr val="219965"/>
            </a:solidFill>
            <a:ln>
              <a:noFill/>
            </a:ln>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225" name="TextBox 224">
            <a:extLst>
              <a:ext uri="{FF2B5EF4-FFF2-40B4-BE49-F238E27FC236}">
                <a16:creationId xmlns:a16="http://schemas.microsoft.com/office/drawing/2014/main" id="{F501B232-86F5-44FB-A31F-EDFC4D672E07}"/>
              </a:ext>
            </a:extLst>
          </p:cNvPr>
          <p:cNvSpPr txBox="1"/>
          <p:nvPr/>
        </p:nvSpPr>
        <p:spPr>
          <a:xfrm>
            <a:off x="2488824" y="2863602"/>
            <a:ext cx="1135380" cy="276999"/>
          </a:xfrm>
          <a:prstGeom prst="rect">
            <a:avLst/>
          </a:prstGeom>
          <a:noFill/>
        </p:spPr>
        <p:txBody>
          <a:bodyPr wrap="square" lIns="0" rIns="0" rtlCol="0" anchor="ctr">
            <a:spAutoFit/>
          </a:bodyPr>
          <a:lstStyle/>
          <a:p>
            <a:pPr algn="ctr"/>
            <a:r>
              <a:rPr lang="it-IT" sz="1200" dirty="0">
                <a:latin typeface="Helvetica" panose="020B0604020202020204" pitchFamily="34" charset="0"/>
              </a:rPr>
              <a:t>90,82 M€</a:t>
            </a:r>
          </a:p>
        </p:txBody>
      </p:sp>
      <p:graphicFrame>
        <p:nvGraphicFramePr>
          <p:cNvPr id="235" name="Chart 234">
            <a:extLst>
              <a:ext uri="{FF2B5EF4-FFF2-40B4-BE49-F238E27FC236}">
                <a16:creationId xmlns:a16="http://schemas.microsoft.com/office/drawing/2014/main" id="{CF28A547-3ACA-4FC2-96C2-D49CC8E40467}"/>
              </a:ext>
            </a:extLst>
          </p:cNvPr>
          <p:cNvGraphicFramePr/>
          <p:nvPr>
            <p:extLst>
              <p:ext uri="{D42A27DB-BD31-4B8C-83A1-F6EECF244321}">
                <p14:modId xmlns:p14="http://schemas.microsoft.com/office/powerpoint/2010/main" val="518049315"/>
              </p:ext>
            </p:extLst>
          </p:nvPr>
        </p:nvGraphicFramePr>
        <p:xfrm>
          <a:off x="3422077" y="2598582"/>
          <a:ext cx="1100002" cy="759630"/>
        </p:xfrm>
        <a:graphic>
          <a:graphicData uri="http://schemas.openxmlformats.org/drawingml/2006/chart">
            <c:chart xmlns:c="http://schemas.openxmlformats.org/drawingml/2006/chart" xmlns:r="http://schemas.openxmlformats.org/officeDocument/2006/relationships" r:id="rId5"/>
          </a:graphicData>
        </a:graphic>
      </p:graphicFrame>
      <p:sp>
        <p:nvSpPr>
          <p:cNvPr id="236" name="CasellaDiTesto 22">
            <a:extLst>
              <a:ext uri="{FF2B5EF4-FFF2-40B4-BE49-F238E27FC236}">
                <a16:creationId xmlns:a16="http://schemas.microsoft.com/office/drawing/2014/main" id="{F4DF000D-E3AF-4E59-A0CD-7999A9D9D192}"/>
              </a:ext>
            </a:extLst>
          </p:cNvPr>
          <p:cNvSpPr txBox="1"/>
          <p:nvPr/>
        </p:nvSpPr>
        <p:spPr>
          <a:xfrm>
            <a:off x="3808229" y="2908087"/>
            <a:ext cx="346814" cy="169277"/>
          </a:xfrm>
          <a:prstGeom prst="rect">
            <a:avLst/>
          </a:prstGeom>
          <a:noFill/>
          <a:ln>
            <a:noFill/>
          </a:ln>
        </p:spPr>
        <p:txBody>
          <a:bodyPr wrap="square" lIns="0" tIns="0" rIns="0" bIns="0" rtlCol="0">
            <a:spAutoFit/>
          </a:bodyPr>
          <a:lstStyle/>
          <a:p>
            <a:pPr algn="ctr"/>
            <a:r>
              <a:rPr lang="it-IT" sz="1100" b="1" i="1" dirty="0">
                <a:solidFill>
                  <a:srgbClr val="219965"/>
                </a:solidFill>
                <a:latin typeface="Helvetica" panose="020B0604020202020204" pitchFamily="34" charset="0"/>
              </a:rPr>
              <a:t>11%</a:t>
            </a:r>
          </a:p>
        </p:txBody>
      </p:sp>
      <p:sp>
        <p:nvSpPr>
          <p:cNvPr id="84" name="TextBox 83">
            <a:extLst>
              <a:ext uri="{FF2B5EF4-FFF2-40B4-BE49-F238E27FC236}">
                <a16:creationId xmlns:a16="http://schemas.microsoft.com/office/drawing/2014/main" id="{E2565BF2-DF13-4ACC-8AD9-C8628FA6EDE9}"/>
              </a:ext>
            </a:extLst>
          </p:cNvPr>
          <p:cNvSpPr txBox="1"/>
          <p:nvPr/>
        </p:nvSpPr>
        <p:spPr>
          <a:xfrm>
            <a:off x="526849" y="3337486"/>
            <a:ext cx="3953857" cy="614987"/>
          </a:xfrm>
          <a:prstGeom prst="round2DiagRect">
            <a:avLst/>
          </a:prstGeom>
          <a:solidFill>
            <a:srgbClr val="BCE0D0"/>
          </a:solidFill>
          <a:ln>
            <a:noFill/>
          </a:ln>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90" name="TextBox 89">
            <a:extLst>
              <a:ext uri="{FF2B5EF4-FFF2-40B4-BE49-F238E27FC236}">
                <a16:creationId xmlns:a16="http://schemas.microsoft.com/office/drawing/2014/main" id="{1D434EF4-39C8-42E0-BF41-0C4C3BB7F202}"/>
              </a:ext>
            </a:extLst>
          </p:cNvPr>
          <p:cNvSpPr txBox="1"/>
          <p:nvPr/>
        </p:nvSpPr>
        <p:spPr>
          <a:xfrm>
            <a:off x="1187576" y="3414147"/>
            <a:ext cx="1188000" cy="461665"/>
          </a:xfrm>
          <a:prstGeom prst="rect">
            <a:avLst/>
          </a:prstGeom>
          <a:noFill/>
        </p:spPr>
        <p:txBody>
          <a:bodyPr wrap="square" lIns="0" rIns="0" rtlCol="0" anchor="ctr">
            <a:spAutoFit/>
          </a:bodyPr>
          <a:lstStyle/>
          <a:p>
            <a:pPr algn="ctr"/>
            <a:r>
              <a:rPr lang="it-IT" sz="1200" b="1" dirty="0">
                <a:latin typeface="Helvetica" panose="020B0604020202020204" pitchFamily="34" charset="0"/>
              </a:rPr>
              <a:t>Riqualificazione urbana</a:t>
            </a:r>
          </a:p>
        </p:txBody>
      </p:sp>
      <p:pic>
        <p:nvPicPr>
          <p:cNvPr id="12" name="Picture 11">
            <a:extLst>
              <a:ext uri="{FF2B5EF4-FFF2-40B4-BE49-F238E27FC236}">
                <a16:creationId xmlns:a16="http://schemas.microsoft.com/office/drawing/2014/main" id="{924420E7-6970-4E5D-B3DF-4263F0BA4C99}"/>
              </a:ext>
            </a:extLst>
          </p:cNvPr>
          <p:cNvPicPr>
            <a:picLocks noChangeAspect="1"/>
          </p:cNvPicPr>
          <p:nvPr/>
        </p:nvPicPr>
        <p:blipFill>
          <a:blip r:embed="rId6"/>
          <a:stretch>
            <a:fillRect/>
          </a:stretch>
        </p:blipFill>
        <p:spPr>
          <a:xfrm>
            <a:off x="526294" y="3486828"/>
            <a:ext cx="532164" cy="532164"/>
          </a:xfrm>
          <a:prstGeom prst="rect">
            <a:avLst/>
          </a:prstGeom>
        </p:spPr>
      </p:pic>
      <p:sp>
        <p:nvSpPr>
          <p:cNvPr id="226" name="TextBox 225">
            <a:extLst>
              <a:ext uri="{FF2B5EF4-FFF2-40B4-BE49-F238E27FC236}">
                <a16:creationId xmlns:a16="http://schemas.microsoft.com/office/drawing/2014/main" id="{39807036-C871-4864-9758-2127D1C145A1}"/>
              </a:ext>
            </a:extLst>
          </p:cNvPr>
          <p:cNvSpPr txBox="1"/>
          <p:nvPr/>
        </p:nvSpPr>
        <p:spPr>
          <a:xfrm>
            <a:off x="2488824" y="3506480"/>
            <a:ext cx="1135380" cy="276999"/>
          </a:xfrm>
          <a:prstGeom prst="rect">
            <a:avLst/>
          </a:prstGeom>
          <a:noFill/>
        </p:spPr>
        <p:txBody>
          <a:bodyPr wrap="square" lIns="0" rIns="0" rtlCol="0" anchor="ctr">
            <a:spAutoFit/>
          </a:bodyPr>
          <a:lstStyle/>
          <a:p>
            <a:pPr algn="ctr"/>
            <a:r>
              <a:rPr lang="it-IT" sz="1200" dirty="0">
                <a:latin typeface="Helvetica" panose="020B0604020202020204" pitchFamily="34" charset="0"/>
              </a:rPr>
              <a:t>47,77 M€</a:t>
            </a:r>
          </a:p>
        </p:txBody>
      </p:sp>
      <p:graphicFrame>
        <p:nvGraphicFramePr>
          <p:cNvPr id="237" name="Chart 236">
            <a:extLst>
              <a:ext uri="{FF2B5EF4-FFF2-40B4-BE49-F238E27FC236}">
                <a16:creationId xmlns:a16="http://schemas.microsoft.com/office/drawing/2014/main" id="{A9AC09C2-2172-4D15-AD0E-80F1AC78C9F9}"/>
              </a:ext>
            </a:extLst>
          </p:cNvPr>
          <p:cNvGraphicFramePr/>
          <p:nvPr>
            <p:extLst>
              <p:ext uri="{D42A27DB-BD31-4B8C-83A1-F6EECF244321}">
                <p14:modId xmlns:p14="http://schemas.microsoft.com/office/powerpoint/2010/main" val="62366805"/>
              </p:ext>
            </p:extLst>
          </p:nvPr>
        </p:nvGraphicFramePr>
        <p:xfrm>
          <a:off x="3422077" y="3239827"/>
          <a:ext cx="1100002" cy="759630"/>
        </p:xfrm>
        <a:graphic>
          <a:graphicData uri="http://schemas.openxmlformats.org/drawingml/2006/chart">
            <c:chart xmlns:c="http://schemas.openxmlformats.org/drawingml/2006/chart" xmlns:r="http://schemas.openxmlformats.org/officeDocument/2006/relationships" r:id="rId7"/>
          </a:graphicData>
        </a:graphic>
      </p:graphicFrame>
      <p:sp>
        <p:nvSpPr>
          <p:cNvPr id="238" name="CasellaDiTesto 22">
            <a:extLst>
              <a:ext uri="{FF2B5EF4-FFF2-40B4-BE49-F238E27FC236}">
                <a16:creationId xmlns:a16="http://schemas.microsoft.com/office/drawing/2014/main" id="{11403226-3AAF-4E0E-9F1F-63EB90AB4D66}"/>
              </a:ext>
            </a:extLst>
          </p:cNvPr>
          <p:cNvSpPr txBox="1"/>
          <p:nvPr/>
        </p:nvSpPr>
        <p:spPr>
          <a:xfrm>
            <a:off x="3808229" y="3549332"/>
            <a:ext cx="346814" cy="169277"/>
          </a:xfrm>
          <a:prstGeom prst="rect">
            <a:avLst/>
          </a:prstGeom>
          <a:noFill/>
          <a:ln>
            <a:noFill/>
          </a:ln>
        </p:spPr>
        <p:txBody>
          <a:bodyPr wrap="square" lIns="0" tIns="0" rIns="0" bIns="0" rtlCol="0">
            <a:spAutoFit/>
          </a:bodyPr>
          <a:lstStyle/>
          <a:p>
            <a:pPr algn="ctr"/>
            <a:r>
              <a:rPr lang="it-IT" sz="1100" b="1" i="1" dirty="0">
                <a:solidFill>
                  <a:srgbClr val="219965"/>
                </a:solidFill>
                <a:latin typeface="Helvetica" panose="020B0604020202020204" pitchFamily="34" charset="0"/>
              </a:rPr>
              <a:t>6%</a:t>
            </a:r>
          </a:p>
        </p:txBody>
      </p:sp>
      <p:sp>
        <p:nvSpPr>
          <p:cNvPr id="86" name="TextBox 85">
            <a:extLst>
              <a:ext uri="{FF2B5EF4-FFF2-40B4-BE49-F238E27FC236}">
                <a16:creationId xmlns:a16="http://schemas.microsoft.com/office/drawing/2014/main" id="{396B6DDE-E200-48F4-9E4B-B9A471116831}"/>
              </a:ext>
            </a:extLst>
          </p:cNvPr>
          <p:cNvSpPr txBox="1"/>
          <p:nvPr/>
        </p:nvSpPr>
        <p:spPr>
          <a:xfrm>
            <a:off x="526849" y="3980364"/>
            <a:ext cx="3953857" cy="614987"/>
          </a:xfrm>
          <a:prstGeom prst="round2DiagRect">
            <a:avLst/>
          </a:prstGeom>
          <a:solidFill>
            <a:srgbClr val="BCE0D0"/>
          </a:solidFill>
          <a:ln>
            <a:noFill/>
          </a:ln>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92" name="TextBox 91">
            <a:extLst>
              <a:ext uri="{FF2B5EF4-FFF2-40B4-BE49-F238E27FC236}">
                <a16:creationId xmlns:a16="http://schemas.microsoft.com/office/drawing/2014/main" id="{47906B2C-2D7A-4D7D-9BBE-C367972EEAAF}"/>
              </a:ext>
            </a:extLst>
          </p:cNvPr>
          <p:cNvSpPr txBox="1"/>
          <p:nvPr/>
        </p:nvSpPr>
        <p:spPr>
          <a:xfrm>
            <a:off x="1187576" y="4149358"/>
            <a:ext cx="1188000" cy="276999"/>
          </a:xfrm>
          <a:prstGeom prst="rect">
            <a:avLst/>
          </a:prstGeom>
          <a:noFill/>
        </p:spPr>
        <p:txBody>
          <a:bodyPr wrap="square" lIns="0" rIns="0" rtlCol="0" anchor="ctr">
            <a:spAutoFit/>
          </a:bodyPr>
          <a:lstStyle/>
          <a:p>
            <a:pPr algn="ctr"/>
            <a:r>
              <a:rPr lang="it-IT" sz="1200" b="1" dirty="0">
                <a:latin typeface="Helvetica" panose="020B0604020202020204" pitchFamily="34" charset="0"/>
              </a:rPr>
              <a:t>Digitalizzazione</a:t>
            </a:r>
          </a:p>
        </p:txBody>
      </p:sp>
      <p:grpSp>
        <p:nvGrpSpPr>
          <p:cNvPr id="9" name="Group 8">
            <a:extLst>
              <a:ext uri="{FF2B5EF4-FFF2-40B4-BE49-F238E27FC236}">
                <a16:creationId xmlns:a16="http://schemas.microsoft.com/office/drawing/2014/main" id="{87488F27-41F4-4A49-ADC2-D008E57BE790}"/>
              </a:ext>
            </a:extLst>
          </p:cNvPr>
          <p:cNvGrpSpPr/>
          <p:nvPr/>
        </p:nvGrpSpPr>
        <p:grpSpPr>
          <a:xfrm>
            <a:off x="525250" y="4161848"/>
            <a:ext cx="395390" cy="433505"/>
            <a:chOff x="525103" y="4161848"/>
            <a:chExt cx="395390" cy="433505"/>
          </a:xfrm>
        </p:grpSpPr>
        <p:sp>
          <p:nvSpPr>
            <p:cNvPr id="123" name="Freeform 14">
              <a:extLst>
                <a:ext uri="{FF2B5EF4-FFF2-40B4-BE49-F238E27FC236}">
                  <a16:creationId xmlns:a16="http://schemas.microsoft.com/office/drawing/2014/main" id="{0DC22D7B-EAFE-4234-BA18-0D977FB5E829}"/>
                </a:ext>
              </a:extLst>
            </p:cNvPr>
            <p:cNvSpPr>
              <a:spLocks noEditPoints="1"/>
            </p:cNvSpPr>
            <p:nvPr/>
          </p:nvSpPr>
          <p:spPr bwMode="auto">
            <a:xfrm>
              <a:off x="525103" y="4161848"/>
              <a:ext cx="120128" cy="287265"/>
            </a:xfrm>
            <a:custGeom>
              <a:avLst/>
              <a:gdLst>
                <a:gd name="T0" fmla="*/ 29 w 39"/>
                <a:gd name="T1" fmla="*/ 0 h 85"/>
                <a:gd name="T2" fmla="*/ 11 w 39"/>
                <a:gd name="T3" fmla="*/ 0 h 85"/>
                <a:gd name="T4" fmla="*/ 0 w 39"/>
                <a:gd name="T5" fmla="*/ 10 h 85"/>
                <a:gd name="T6" fmla="*/ 0 w 39"/>
                <a:gd name="T7" fmla="*/ 73 h 85"/>
                <a:gd name="T8" fmla="*/ 11 w 39"/>
                <a:gd name="T9" fmla="*/ 85 h 85"/>
                <a:gd name="T10" fmla="*/ 29 w 39"/>
                <a:gd name="T11" fmla="*/ 85 h 85"/>
                <a:gd name="T12" fmla="*/ 39 w 39"/>
                <a:gd name="T13" fmla="*/ 73 h 85"/>
                <a:gd name="T14" fmla="*/ 39 w 39"/>
                <a:gd name="T15" fmla="*/ 10 h 85"/>
                <a:gd name="T16" fmla="*/ 29 w 39"/>
                <a:gd name="T17" fmla="*/ 0 h 85"/>
                <a:gd name="T18" fmla="*/ 25 w 39"/>
                <a:gd name="T19" fmla="*/ 78 h 85"/>
                <a:gd name="T20" fmla="*/ 22 w 39"/>
                <a:gd name="T21" fmla="*/ 76 h 85"/>
                <a:gd name="T22" fmla="*/ 25 w 39"/>
                <a:gd name="T23" fmla="*/ 73 h 85"/>
                <a:gd name="T24" fmla="*/ 27 w 39"/>
                <a:gd name="T25" fmla="*/ 76 h 85"/>
                <a:gd name="T26" fmla="*/ 25 w 39"/>
                <a:gd name="T27" fmla="*/ 78 h 85"/>
                <a:gd name="T28" fmla="*/ 30 w 39"/>
                <a:gd name="T29" fmla="*/ 78 h 85"/>
                <a:gd name="T30" fmla="*/ 29 w 39"/>
                <a:gd name="T31" fmla="*/ 76 h 85"/>
                <a:gd name="T32" fmla="*/ 30 w 39"/>
                <a:gd name="T33" fmla="*/ 73 h 85"/>
                <a:gd name="T34" fmla="*/ 33 w 39"/>
                <a:gd name="T35" fmla="*/ 76 h 85"/>
                <a:gd name="T36" fmla="*/ 30 w 39"/>
                <a:gd name="T37" fmla="*/ 78 h 85"/>
                <a:gd name="T38" fmla="*/ 34 w 39"/>
                <a:gd name="T39" fmla="*/ 19 h 85"/>
                <a:gd name="T40" fmla="*/ 7 w 39"/>
                <a:gd name="T41" fmla="*/ 19 h 85"/>
                <a:gd name="T42" fmla="*/ 7 w 39"/>
                <a:gd name="T43" fmla="*/ 15 h 85"/>
                <a:gd name="T44" fmla="*/ 34 w 39"/>
                <a:gd name="T45" fmla="*/ 15 h 85"/>
                <a:gd name="T46" fmla="*/ 34 w 39"/>
                <a:gd name="T47" fmla="*/ 19 h 85"/>
                <a:gd name="T48" fmla="*/ 34 w 39"/>
                <a:gd name="T49" fmla="*/ 19 h 85"/>
                <a:gd name="T50" fmla="*/ 34 w 39"/>
                <a:gd name="T51" fmla="*/ 14 h 85"/>
                <a:gd name="T52" fmla="*/ 7 w 39"/>
                <a:gd name="T53" fmla="*/ 14 h 85"/>
                <a:gd name="T54" fmla="*/ 7 w 39"/>
                <a:gd name="T55" fmla="*/ 10 h 85"/>
                <a:gd name="T56" fmla="*/ 34 w 39"/>
                <a:gd name="T57" fmla="*/ 10 h 85"/>
                <a:gd name="T58" fmla="*/ 34 w 39"/>
                <a:gd name="T59" fmla="*/ 14 h 85"/>
                <a:gd name="T60" fmla="*/ 34 w 39"/>
                <a:gd name="T61" fmla="*/ 1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85">
                  <a:moveTo>
                    <a:pt x="29" y="0"/>
                  </a:moveTo>
                  <a:cubicBezTo>
                    <a:pt x="11" y="0"/>
                    <a:pt x="11" y="0"/>
                    <a:pt x="11" y="0"/>
                  </a:cubicBezTo>
                  <a:cubicBezTo>
                    <a:pt x="5" y="0"/>
                    <a:pt x="0" y="4"/>
                    <a:pt x="0" y="10"/>
                  </a:cubicBezTo>
                  <a:cubicBezTo>
                    <a:pt x="0" y="73"/>
                    <a:pt x="0" y="73"/>
                    <a:pt x="0" y="73"/>
                  </a:cubicBezTo>
                  <a:cubicBezTo>
                    <a:pt x="0" y="79"/>
                    <a:pt x="5" y="85"/>
                    <a:pt x="11" y="85"/>
                  </a:cubicBezTo>
                  <a:cubicBezTo>
                    <a:pt x="29" y="85"/>
                    <a:pt x="29" y="85"/>
                    <a:pt x="29" y="85"/>
                  </a:cubicBezTo>
                  <a:cubicBezTo>
                    <a:pt x="35" y="85"/>
                    <a:pt x="39" y="79"/>
                    <a:pt x="39" y="73"/>
                  </a:cubicBezTo>
                  <a:cubicBezTo>
                    <a:pt x="39" y="10"/>
                    <a:pt x="39" y="10"/>
                    <a:pt x="39" y="10"/>
                  </a:cubicBezTo>
                  <a:cubicBezTo>
                    <a:pt x="39" y="4"/>
                    <a:pt x="35" y="0"/>
                    <a:pt x="29" y="0"/>
                  </a:cubicBezTo>
                  <a:close/>
                  <a:moveTo>
                    <a:pt x="25" y="78"/>
                  </a:moveTo>
                  <a:cubicBezTo>
                    <a:pt x="24" y="78"/>
                    <a:pt x="22" y="77"/>
                    <a:pt x="22" y="76"/>
                  </a:cubicBezTo>
                  <a:cubicBezTo>
                    <a:pt x="22" y="74"/>
                    <a:pt x="24" y="73"/>
                    <a:pt x="25" y="73"/>
                  </a:cubicBezTo>
                  <a:cubicBezTo>
                    <a:pt x="26" y="73"/>
                    <a:pt x="27" y="74"/>
                    <a:pt x="27" y="76"/>
                  </a:cubicBezTo>
                  <a:cubicBezTo>
                    <a:pt x="27" y="77"/>
                    <a:pt x="26" y="78"/>
                    <a:pt x="25" y="78"/>
                  </a:cubicBezTo>
                  <a:close/>
                  <a:moveTo>
                    <a:pt x="30" y="78"/>
                  </a:moveTo>
                  <a:cubicBezTo>
                    <a:pt x="30" y="78"/>
                    <a:pt x="29" y="77"/>
                    <a:pt x="29" y="76"/>
                  </a:cubicBezTo>
                  <a:cubicBezTo>
                    <a:pt x="29" y="74"/>
                    <a:pt x="30" y="73"/>
                    <a:pt x="30" y="73"/>
                  </a:cubicBezTo>
                  <a:cubicBezTo>
                    <a:pt x="31" y="73"/>
                    <a:pt x="33" y="74"/>
                    <a:pt x="33" y="76"/>
                  </a:cubicBezTo>
                  <a:cubicBezTo>
                    <a:pt x="33" y="77"/>
                    <a:pt x="31" y="78"/>
                    <a:pt x="30" y="78"/>
                  </a:cubicBezTo>
                  <a:close/>
                  <a:moveTo>
                    <a:pt x="34" y="19"/>
                  </a:moveTo>
                  <a:cubicBezTo>
                    <a:pt x="7" y="19"/>
                    <a:pt x="7" y="19"/>
                    <a:pt x="7" y="19"/>
                  </a:cubicBezTo>
                  <a:cubicBezTo>
                    <a:pt x="7" y="15"/>
                    <a:pt x="7" y="15"/>
                    <a:pt x="7" y="15"/>
                  </a:cubicBezTo>
                  <a:cubicBezTo>
                    <a:pt x="34" y="15"/>
                    <a:pt x="34" y="15"/>
                    <a:pt x="34" y="15"/>
                  </a:cubicBezTo>
                  <a:cubicBezTo>
                    <a:pt x="34" y="19"/>
                    <a:pt x="34" y="19"/>
                    <a:pt x="34" y="19"/>
                  </a:cubicBezTo>
                  <a:cubicBezTo>
                    <a:pt x="34" y="19"/>
                    <a:pt x="34" y="19"/>
                    <a:pt x="34" y="19"/>
                  </a:cubicBezTo>
                  <a:close/>
                  <a:moveTo>
                    <a:pt x="34" y="14"/>
                  </a:moveTo>
                  <a:cubicBezTo>
                    <a:pt x="7" y="14"/>
                    <a:pt x="7" y="14"/>
                    <a:pt x="7" y="14"/>
                  </a:cubicBezTo>
                  <a:cubicBezTo>
                    <a:pt x="7" y="10"/>
                    <a:pt x="7" y="10"/>
                    <a:pt x="7" y="10"/>
                  </a:cubicBezTo>
                  <a:cubicBezTo>
                    <a:pt x="34" y="10"/>
                    <a:pt x="34" y="10"/>
                    <a:pt x="34" y="10"/>
                  </a:cubicBezTo>
                  <a:cubicBezTo>
                    <a:pt x="34" y="14"/>
                    <a:pt x="34" y="14"/>
                    <a:pt x="34" y="14"/>
                  </a:cubicBezTo>
                  <a:cubicBezTo>
                    <a:pt x="34" y="14"/>
                    <a:pt x="34" y="14"/>
                    <a:pt x="34" y="14"/>
                  </a:cubicBezTo>
                  <a:close/>
                </a:path>
              </a:pathLst>
            </a:custGeom>
            <a:solidFill>
              <a:srgbClr val="219965"/>
            </a:solidFill>
            <a:ln>
              <a:noFill/>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125" name="Freeform 12">
              <a:extLst>
                <a:ext uri="{FF2B5EF4-FFF2-40B4-BE49-F238E27FC236}">
                  <a16:creationId xmlns:a16="http://schemas.microsoft.com/office/drawing/2014/main" id="{C6BCD05B-4746-4A5B-9EFA-1808AB5F3CEF}"/>
                </a:ext>
              </a:extLst>
            </p:cNvPr>
            <p:cNvSpPr>
              <a:spLocks noEditPoints="1"/>
            </p:cNvSpPr>
            <p:nvPr/>
          </p:nvSpPr>
          <p:spPr bwMode="auto">
            <a:xfrm>
              <a:off x="596670" y="4308088"/>
              <a:ext cx="323823" cy="287265"/>
            </a:xfrm>
            <a:custGeom>
              <a:avLst/>
              <a:gdLst>
                <a:gd name="T0" fmla="*/ 61 w 105"/>
                <a:gd name="T1" fmla="*/ 78 h 85"/>
                <a:gd name="T2" fmla="*/ 58 w 105"/>
                <a:gd name="T3" fmla="*/ 74 h 85"/>
                <a:gd name="T4" fmla="*/ 61 w 105"/>
                <a:gd name="T5" fmla="*/ 72 h 85"/>
                <a:gd name="T6" fmla="*/ 95 w 105"/>
                <a:gd name="T7" fmla="*/ 72 h 85"/>
                <a:gd name="T8" fmla="*/ 105 w 105"/>
                <a:gd name="T9" fmla="*/ 61 h 85"/>
                <a:gd name="T10" fmla="*/ 105 w 105"/>
                <a:gd name="T11" fmla="*/ 10 h 85"/>
                <a:gd name="T12" fmla="*/ 95 w 105"/>
                <a:gd name="T13" fmla="*/ 0 h 85"/>
                <a:gd name="T14" fmla="*/ 10 w 105"/>
                <a:gd name="T15" fmla="*/ 0 h 85"/>
                <a:gd name="T16" fmla="*/ 0 w 105"/>
                <a:gd name="T17" fmla="*/ 10 h 85"/>
                <a:gd name="T18" fmla="*/ 0 w 105"/>
                <a:gd name="T19" fmla="*/ 61 h 85"/>
                <a:gd name="T20" fmla="*/ 10 w 105"/>
                <a:gd name="T21" fmla="*/ 72 h 85"/>
                <a:gd name="T22" fmla="*/ 44 w 105"/>
                <a:gd name="T23" fmla="*/ 72 h 85"/>
                <a:gd name="T24" fmla="*/ 47 w 105"/>
                <a:gd name="T25" fmla="*/ 74 h 85"/>
                <a:gd name="T26" fmla="*/ 44 w 105"/>
                <a:gd name="T27" fmla="*/ 78 h 85"/>
                <a:gd name="T28" fmla="*/ 27 w 105"/>
                <a:gd name="T29" fmla="*/ 81 h 85"/>
                <a:gd name="T30" fmla="*/ 53 w 105"/>
                <a:gd name="T31" fmla="*/ 85 h 85"/>
                <a:gd name="T32" fmla="*/ 78 w 105"/>
                <a:gd name="T33" fmla="*/ 81 h 85"/>
                <a:gd name="T34" fmla="*/ 61 w 105"/>
                <a:gd name="T35" fmla="*/ 78 h 85"/>
                <a:gd name="T36" fmla="*/ 92 w 105"/>
                <a:gd name="T37" fmla="*/ 69 h 85"/>
                <a:gd name="T38" fmla="*/ 90 w 105"/>
                <a:gd name="T39" fmla="*/ 66 h 85"/>
                <a:gd name="T40" fmla="*/ 92 w 105"/>
                <a:gd name="T41" fmla="*/ 64 h 85"/>
                <a:gd name="T42" fmla="*/ 94 w 105"/>
                <a:gd name="T43" fmla="*/ 66 h 85"/>
                <a:gd name="T44" fmla="*/ 92 w 105"/>
                <a:gd name="T45" fmla="*/ 69 h 85"/>
                <a:gd name="T46" fmla="*/ 6 w 105"/>
                <a:gd name="T47" fmla="*/ 61 h 85"/>
                <a:gd name="T48" fmla="*/ 6 w 105"/>
                <a:gd name="T49" fmla="*/ 6 h 85"/>
                <a:gd name="T50" fmla="*/ 99 w 105"/>
                <a:gd name="T51" fmla="*/ 6 h 85"/>
                <a:gd name="T52" fmla="*/ 99 w 105"/>
                <a:gd name="T53" fmla="*/ 61 h 85"/>
                <a:gd name="T54" fmla="*/ 6 w 105"/>
                <a:gd name="T55" fmla="*/ 61 h 85"/>
                <a:gd name="T56" fmla="*/ 6 w 105"/>
                <a:gd name="T57" fmla="*/ 6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85">
                  <a:moveTo>
                    <a:pt x="61" y="78"/>
                  </a:moveTo>
                  <a:cubicBezTo>
                    <a:pt x="60" y="77"/>
                    <a:pt x="58" y="76"/>
                    <a:pt x="58" y="74"/>
                  </a:cubicBezTo>
                  <a:cubicBezTo>
                    <a:pt x="58" y="73"/>
                    <a:pt x="60" y="72"/>
                    <a:pt x="61" y="72"/>
                  </a:cubicBezTo>
                  <a:cubicBezTo>
                    <a:pt x="95" y="72"/>
                    <a:pt x="95" y="72"/>
                    <a:pt x="95" y="72"/>
                  </a:cubicBezTo>
                  <a:cubicBezTo>
                    <a:pt x="100" y="72"/>
                    <a:pt x="105" y="66"/>
                    <a:pt x="105" y="61"/>
                  </a:cubicBezTo>
                  <a:cubicBezTo>
                    <a:pt x="105" y="10"/>
                    <a:pt x="105" y="10"/>
                    <a:pt x="105" y="10"/>
                  </a:cubicBezTo>
                  <a:cubicBezTo>
                    <a:pt x="105" y="5"/>
                    <a:pt x="100" y="0"/>
                    <a:pt x="95" y="0"/>
                  </a:cubicBezTo>
                  <a:cubicBezTo>
                    <a:pt x="10" y="0"/>
                    <a:pt x="10" y="0"/>
                    <a:pt x="10" y="0"/>
                  </a:cubicBezTo>
                  <a:cubicBezTo>
                    <a:pt x="4" y="0"/>
                    <a:pt x="0" y="5"/>
                    <a:pt x="0" y="10"/>
                  </a:cubicBezTo>
                  <a:cubicBezTo>
                    <a:pt x="0" y="61"/>
                    <a:pt x="0" y="61"/>
                    <a:pt x="0" y="61"/>
                  </a:cubicBezTo>
                  <a:cubicBezTo>
                    <a:pt x="0" y="66"/>
                    <a:pt x="4" y="72"/>
                    <a:pt x="10" y="72"/>
                  </a:cubicBezTo>
                  <a:cubicBezTo>
                    <a:pt x="44" y="72"/>
                    <a:pt x="44" y="72"/>
                    <a:pt x="44" y="72"/>
                  </a:cubicBezTo>
                  <a:cubicBezTo>
                    <a:pt x="45" y="72"/>
                    <a:pt x="47" y="73"/>
                    <a:pt x="47" y="74"/>
                  </a:cubicBezTo>
                  <a:cubicBezTo>
                    <a:pt x="47" y="76"/>
                    <a:pt x="45" y="77"/>
                    <a:pt x="44" y="78"/>
                  </a:cubicBezTo>
                  <a:cubicBezTo>
                    <a:pt x="34" y="78"/>
                    <a:pt x="27" y="79"/>
                    <a:pt x="27" y="81"/>
                  </a:cubicBezTo>
                  <a:cubicBezTo>
                    <a:pt x="27" y="83"/>
                    <a:pt x="39" y="85"/>
                    <a:pt x="53" y="85"/>
                  </a:cubicBezTo>
                  <a:cubicBezTo>
                    <a:pt x="66" y="85"/>
                    <a:pt x="78" y="83"/>
                    <a:pt x="78" y="81"/>
                  </a:cubicBezTo>
                  <a:cubicBezTo>
                    <a:pt x="78" y="79"/>
                    <a:pt x="71" y="78"/>
                    <a:pt x="61" y="78"/>
                  </a:cubicBezTo>
                  <a:close/>
                  <a:moveTo>
                    <a:pt x="92" y="69"/>
                  </a:moveTo>
                  <a:cubicBezTo>
                    <a:pt x="91" y="69"/>
                    <a:pt x="90" y="68"/>
                    <a:pt x="90" y="66"/>
                  </a:cubicBezTo>
                  <a:cubicBezTo>
                    <a:pt x="90" y="65"/>
                    <a:pt x="91" y="64"/>
                    <a:pt x="92" y="64"/>
                  </a:cubicBezTo>
                  <a:cubicBezTo>
                    <a:pt x="94" y="64"/>
                    <a:pt x="94" y="65"/>
                    <a:pt x="94" y="66"/>
                  </a:cubicBezTo>
                  <a:cubicBezTo>
                    <a:pt x="94" y="68"/>
                    <a:pt x="94" y="69"/>
                    <a:pt x="92" y="69"/>
                  </a:cubicBezTo>
                  <a:close/>
                  <a:moveTo>
                    <a:pt x="6" y="61"/>
                  </a:moveTo>
                  <a:cubicBezTo>
                    <a:pt x="6" y="6"/>
                    <a:pt x="6" y="6"/>
                    <a:pt x="6" y="6"/>
                  </a:cubicBezTo>
                  <a:cubicBezTo>
                    <a:pt x="99" y="6"/>
                    <a:pt x="99" y="6"/>
                    <a:pt x="99" y="6"/>
                  </a:cubicBezTo>
                  <a:cubicBezTo>
                    <a:pt x="99" y="61"/>
                    <a:pt x="99" y="61"/>
                    <a:pt x="99" y="61"/>
                  </a:cubicBezTo>
                  <a:cubicBezTo>
                    <a:pt x="6" y="61"/>
                    <a:pt x="6" y="61"/>
                    <a:pt x="6" y="61"/>
                  </a:cubicBezTo>
                  <a:cubicBezTo>
                    <a:pt x="6" y="61"/>
                    <a:pt x="6" y="61"/>
                    <a:pt x="6" y="61"/>
                  </a:cubicBezTo>
                  <a:close/>
                </a:path>
              </a:pathLst>
            </a:custGeom>
            <a:solidFill>
              <a:srgbClr val="219965"/>
            </a:solidFill>
            <a:ln w="9525">
              <a:noFill/>
              <a:round/>
              <a:headEnd/>
              <a:tailEnd/>
            </a:ln>
          </p:spPr>
          <p:txBody>
            <a:bodyPr vert="horz" wrap="square" lIns="91440" tIns="45720" rIns="91440" bIns="45720" numCol="1" anchor="t" anchorCtr="0" compatLnSpc="1">
              <a:prstTxWarp prst="textNoShape">
                <a:avLst/>
              </a:prstTxWarp>
            </a:bodyPr>
            <a:lstStyle/>
            <a:p>
              <a:endParaRPr lang="de-DE">
                <a:latin typeface="+mj-lt"/>
              </a:endParaRPr>
            </a:p>
          </p:txBody>
        </p:sp>
      </p:grpSp>
      <p:sp>
        <p:nvSpPr>
          <p:cNvPr id="227" name="TextBox 226">
            <a:extLst>
              <a:ext uri="{FF2B5EF4-FFF2-40B4-BE49-F238E27FC236}">
                <a16:creationId xmlns:a16="http://schemas.microsoft.com/office/drawing/2014/main" id="{227FE0FF-A61F-4FB0-9487-4314E955C931}"/>
              </a:ext>
            </a:extLst>
          </p:cNvPr>
          <p:cNvSpPr txBox="1"/>
          <p:nvPr/>
        </p:nvSpPr>
        <p:spPr>
          <a:xfrm>
            <a:off x="2488824" y="4149358"/>
            <a:ext cx="1135380" cy="276999"/>
          </a:xfrm>
          <a:prstGeom prst="rect">
            <a:avLst/>
          </a:prstGeom>
          <a:noFill/>
        </p:spPr>
        <p:txBody>
          <a:bodyPr wrap="square" lIns="0" rIns="0" rtlCol="0" anchor="ctr">
            <a:spAutoFit/>
          </a:bodyPr>
          <a:lstStyle/>
          <a:p>
            <a:pPr algn="ctr"/>
            <a:r>
              <a:rPr lang="it-IT" sz="1200" dirty="0">
                <a:latin typeface="Helvetica" panose="020B0604020202020204" pitchFamily="34" charset="0"/>
              </a:rPr>
              <a:t>25,35 M€</a:t>
            </a:r>
          </a:p>
        </p:txBody>
      </p:sp>
      <p:graphicFrame>
        <p:nvGraphicFramePr>
          <p:cNvPr id="240" name="Chart 239">
            <a:extLst>
              <a:ext uri="{FF2B5EF4-FFF2-40B4-BE49-F238E27FC236}">
                <a16:creationId xmlns:a16="http://schemas.microsoft.com/office/drawing/2014/main" id="{15842A42-6E03-4FFA-B7EE-34A67010A72B}"/>
              </a:ext>
            </a:extLst>
          </p:cNvPr>
          <p:cNvGraphicFramePr/>
          <p:nvPr>
            <p:extLst>
              <p:ext uri="{D42A27DB-BD31-4B8C-83A1-F6EECF244321}">
                <p14:modId xmlns:p14="http://schemas.microsoft.com/office/powerpoint/2010/main" val="2472681541"/>
              </p:ext>
            </p:extLst>
          </p:nvPr>
        </p:nvGraphicFramePr>
        <p:xfrm>
          <a:off x="3540607" y="3870394"/>
          <a:ext cx="981472" cy="779334"/>
        </p:xfrm>
        <a:graphic>
          <a:graphicData uri="http://schemas.openxmlformats.org/drawingml/2006/chart">
            <c:chart xmlns:c="http://schemas.openxmlformats.org/drawingml/2006/chart" xmlns:r="http://schemas.openxmlformats.org/officeDocument/2006/relationships" r:id="rId8"/>
          </a:graphicData>
        </a:graphic>
      </p:graphicFrame>
      <p:sp>
        <p:nvSpPr>
          <p:cNvPr id="241" name="CasellaDiTesto 22">
            <a:extLst>
              <a:ext uri="{FF2B5EF4-FFF2-40B4-BE49-F238E27FC236}">
                <a16:creationId xmlns:a16="http://schemas.microsoft.com/office/drawing/2014/main" id="{106F0C7F-7AB1-4E3D-96F1-07E492C0A611}"/>
              </a:ext>
            </a:extLst>
          </p:cNvPr>
          <p:cNvSpPr txBox="1"/>
          <p:nvPr/>
        </p:nvSpPr>
        <p:spPr>
          <a:xfrm>
            <a:off x="3842864" y="4192676"/>
            <a:ext cx="346814" cy="169277"/>
          </a:xfrm>
          <a:prstGeom prst="rect">
            <a:avLst/>
          </a:prstGeom>
          <a:noFill/>
          <a:ln>
            <a:noFill/>
          </a:ln>
        </p:spPr>
        <p:txBody>
          <a:bodyPr wrap="square" lIns="0" tIns="0" rIns="0" bIns="0" rtlCol="0">
            <a:spAutoFit/>
          </a:bodyPr>
          <a:lstStyle/>
          <a:p>
            <a:pPr algn="ctr"/>
            <a:r>
              <a:rPr lang="it-IT" sz="1100" b="1" i="1" dirty="0">
                <a:solidFill>
                  <a:srgbClr val="219965"/>
                </a:solidFill>
                <a:latin typeface="Helvetica" panose="020B0604020202020204" pitchFamily="34" charset="0"/>
              </a:rPr>
              <a:t>3%</a:t>
            </a:r>
          </a:p>
        </p:txBody>
      </p:sp>
      <p:sp>
        <p:nvSpPr>
          <p:cNvPr id="174" name="TextBox 173">
            <a:extLst>
              <a:ext uri="{FF2B5EF4-FFF2-40B4-BE49-F238E27FC236}">
                <a16:creationId xmlns:a16="http://schemas.microsoft.com/office/drawing/2014/main" id="{005F225C-3856-4E3C-AFC4-726755FB46F2}"/>
              </a:ext>
            </a:extLst>
          </p:cNvPr>
          <p:cNvSpPr txBox="1"/>
          <p:nvPr/>
        </p:nvSpPr>
        <p:spPr>
          <a:xfrm>
            <a:off x="4916198" y="1391607"/>
            <a:ext cx="3953857" cy="614987"/>
          </a:xfrm>
          <a:prstGeom prst="round2DiagRect">
            <a:avLst/>
          </a:prstGeom>
          <a:solidFill>
            <a:srgbClr val="BCE0D0"/>
          </a:solidFill>
          <a:ln>
            <a:noFill/>
          </a:ln>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81" name="TextBox 180">
            <a:extLst>
              <a:ext uri="{FF2B5EF4-FFF2-40B4-BE49-F238E27FC236}">
                <a16:creationId xmlns:a16="http://schemas.microsoft.com/office/drawing/2014/main" id="{97BCA4E3-419E-4A60-B67E-648A711972ED}"/>
              </a:ext>
            </a:extLst>
          </p:cNvPr>
          <p:cNvSpPr txBox="1"/>
          <p:nvPr/>
        </p:nvSpPr>
        <p:spPr>
          <a:xfrm>
            <a:off x="5603235" y="1468268"/>
            <a:ext cx="1135380" cy="461665"/>
          </a:xfrm>
          <a:prstGeom prst="rect">
            <a:avLst/>
          </a:prstGeom>
          <a:noFill/>
        </p:spPr>
        <p:txBody>
          <a:bodyPr wrap="square" lIns="0" rIns="0" rtlCol="0" anchor="ctr">
            <a:spAutoFit/>
          </a:bodyPr>
          <a:lstStyle/>
          <a:p>
            <a:pPr algn="ctr"/>
            <a:r>
              <a:rPr lang="it-IT" sz="1200" b="1" dirty="0">
                <a:latin typeface="Helvetica" panose="020B0604020202020204" pitchFamily="34" charset="0"/>
              </a:rPr>
              <a:t>Istruzione e formazione</a:t>
            </a:r>
          </a:p>
        </p:txBody>
      </p:sp>
      <p:grpSp>
        <p:nvGrpSpPr>
          <p:cNvPr id="200" name="Gruppieren 96">
            <a:extLst>
              <a:ext uri="{FF2B5EF4-FFF2-40B4-BE49-F238E27FC236}">
                <a16:creationId xmlns:a16="http://schemas.microsoft.com/office/drawing/2014/main" id="{44483D85-3C57-4574-8B4F-3C4CB372A1DA}"/>
              </a:ext>
            </a:extLst>
          </p:cNvPr>
          <p:cNvGrpSpPr>
            <a:grpSpLocks noChangeAspect="1"/>
          </p:cNvGrpSpPr>
          <p:nvPr/>
        </p:nvGrpSpPr>
        <p:grpSpPr>
          <a:xfrm>
            <a:off x="4917434" y="1660379"/>
            <a:ext cx="517240" cy="344169"/>
            <a:chOff x="7737209" y="5576215"/>
            <a:chExt cx="572839" cy="381163"/>
          </a:xfrm>
          <a:solidFill>
            <a:schemeClr val="bg1"/>
          </a:solidFill>
        </p:grpSpPr>
        <p:sp>
          <p:nvSpPr>
            <p:cNvPr id="201" name="Freeform 28">
              <a:extLst>
                <a:ext uri="{FF2B5EF4-FFF2-40B4-BE49-F238E27FC236}">
                  <a16:creationId xmlns:a16="http://schemas.microsoft.com/office/drawing/2014/main" id="{6D66A674-9F14-428B-8526-A59387952A1D}"/>
                </a:ext>
              </a:extLst>
            </p:cNvPr>
            <p:cNvSpPr>
              <a:spLocks/>
            </p:cNvSpPr>
            <p:nvPr/>
          </p:nvSpPr>
          <p:spPr bwMode="auto">
            <a:xfrm rot="16200000">
              <a:off x="7903763" y="5692641"/>
              <a:ext cx="107824" cy="421649"/>
            </a:xfrm>
            <a:custGeom>
              <a:avLst/>
              <a:gdLst>
                <a:gd name="T0" fmla="*/ 149 w 149"/>
                <a:gd name="T1" fmla="*/ 570 h 581"/>
                <a:gd name="T2" fmla="*/ 137 w 149"/>
                <a:gd name="T3" fmla="*/ 581 h 581"/>
                <a:gd name="T4" fmla="*/ 12 w 149"/>
                <a:gd name="T5" fmla="*/ 581 h 581"/>
                <a:gd name="T6" fmla="*/ 0 w 149"/>
                <a:gd name="T7" fmla="*/ 570 h 581"/>
                <a:gd name="T8" fmla="*/ 0 w 149"/>
                <a:gd name="T9" fmla="*/ 11 h 581"/>
                <a:gd name="T10" fmla="*/ 12 w 149"/>
                <a:gd name="T11" fmla="*/ 0 h 581"/>
                <a:gd name="T12" fmla="*/ 137 w 149"/>
                <a:gd name="T13" fmla="*/ 0 h 581"/>
                <a:gd name="T14" fmla="*/ 149 w 149"/>
                <a:gd name="T15" fmla="*/ 11 h 581"/>
                <a:gd name="T16" fmla="*/ 149 w 149"/>
                <a:gd name="T17" fmla="*/ 57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581">
                  <a:moveTo>
                    <a:pt x="149" y="570"/>
                  </a:moveTo>
                  <a:cubicBezTo>
                    <a:pt x="149" y="576"/>
                    <a:pt x="144" y="581"/>
                    <a:pt x="137" y="581"/>
                  </a:cubicBezTo>
                  <a:cubicBezTo>
                    <a:pt x="12" y="581"/>
                    <a:pt x="12" y="581"/>
                    <a:pt x="12" y="581"/>
                  </a:cubicBezTo>
                  <a:cubicBezTo>
                    <a:pt x="5" y="581"/>
                    <a:pt x="0" y="576"/>
                    <a:pt x="0" y="570"/>
                  </a:cubicBezTo>
                  <a:cubicBezTo>
                    <a:pt x="0" y="11"/>
                    <a:pt x="0" y="11"/>
                    <a:pt x="0" y="11"/>
                  </a:cubicBezTo>
                  <a:cubicBezTo>
                    <a:pt x="0" y="5"/>
                    <a:pt x="5" y="0"/>
                    <a:pt x="12" y="0"/>
                  </a:cubicBezTo>
                  <a:cubicBezTo>
                    <a:pt x="137" y="0"/>
                    <a:pt x="137" y="0"/>
                    <a:pt x="137" y="0"/>
                  </a:cubicBezTo>
                  <a:cubicBezTo>
                    <a:pt x="144" y="0"/>
                    <a:pt x="149" y="5"/>
                    <a:pt x="149" y="11"/>
                  </a:cubicBezTo>
                  <a:lnTo>
                    <a:pt x="149" y="570"/>
                  </a:lnTo>
                  <a:close/>
                </a:path>
              </a:pathLst>
            </a:custGeom>
            <a:solidFill>
              <a:srgbClr val="219965"/>
            </a:solidFill>
            <a:ln w="12700">
              <a:noFill/>
              <a:round/>
              <a:headEnd/>
              <a:tailEnd/>
            </a:ln>
            <a:effectLst/>
          </p:spPr>
          <p:txBody>
            <a:bodyPr rtlCol="0" anchor="ctr"/>
            <a:lstStyle/>
            <a:p>
              <a:pPr algn="ctr"/>
              <a:endParaRPr lang="de-DE" dirty="0"/>
            </a:p>
          </p:txBody>
        </p:sp>
        <p:sp>
          <p:nvSpPr>
            <p:cNvPr id="202" name="Rectangle 27">
              <a:extLst>
                <a:ext uri="{FF2B5EF4-FFF2-40B4-BE49-F238E27FC236}">
                  <a16:creationId xmlns:a16="http://schemas.microsoft.com/office/drawing/2014/main" id="{D70C7093-9866-4E53-A5BC-B71992B80A6D}"/>
                </a:ext>
              </a:extLst>
            </p:cNvPr>
            <p:cNvSpPr>
              <a:spLocks noChangeArrowheads="1"/>
            </p:cNvSpPr>
            <p:nvPr/>
          </p:nvSpPr>
          <p:spPr bwMode="auto">
            <a:xfrm rot="16200000">
              <a:off x="7915964" y="5702573"/>
              <a:ext cx="82855" cy="401786"/>
            </a:xfrm>
            <a:prstGeom prst="rect">
              <a:avLst/>
            </a:prstGeom>
            <a:solidFill>
              <a:schemeClr val="accent3">
                <a:lumMod val="20000"/>
                <a:lumOff val="80000"/>
                <a:alpha val="46000"/>
              </a:schemeClr>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3" name="Freeform 28">
              <a:extLst>
                <a:ext uri="{FF2B5EF4-FFF2-40B4-BE49-F238E27FC236}">
                  <a16:creationId xmlns:a16="http://schemas.microsoft.com/office/drawing/2014/main" id="{8F5EC672-2B62-46E9-A79F-7E68D3D33437}"/>
                </a:ext>
              </a:extLst>
            </p:cNvPr>
            <p:cNvSpPr>
              <a:spLocks/>
            </p:cNvSpPr>
            <p:nvPr/>
          </p:nvSpPr>
          <p:spPr bwMode="auto">
            <a:xfrm rot="20801790">
              <a:off x="8213459" y="5576215"/>
              <a:ext cx="96589" cy="377712"/>
            </a:xfrm>
            <a:custGeom>
              <a:avLst/>
              <a:gdLst>
                <a:gd name="T0" fmla="*/ 149 w 149"/>
                <a:gd name="T1" fmla="*/ 570 h 581"/>
                <a:gd name="T2" fmla="*/ 137 w 149"/>
                <a:gd name="T3" fmla="*/ 581 h 581"/>
                <a:gd name="T4" fmla="*/ 12 w 149"/>
                <a:gd name="T5" fmla="*/ 581 h 581"/>
                <a:gd name="T6" fmla="*/ 0 w 149"/>
                <a:gd name="T7" fmla="*/ 570 h 581"/>
                <a:gd name="T8" fmla="*/ 0 w 149"/>
                <a:gd name="T9" fmla="*/ 11 h 581"/>
                <a:gd name="T10" fmla="*/ 12 w 149"/>
                <a:gd name="T11" fmla="*/ 0 h 581"/>
                <a:gd name="T12" fmla="*/ 137 w 149"/>
                <a:gd name="T13" fmla="*/ 0 h 581"/>
                <a:gd name="T14" fmla="*/ 149 w 149"/>
                <a:gd name="T15" fmla="*/ 11 h 581"/>
                <a:gd name="T16" fmla="*/ 149 w 149"/>
                <a:gd name="T17" fmla="*/ 57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581">
                  <a:moveTo>
                    <a:pt x="149" y="570"/>
                  </a:moveTo>
                  <a:cubicBezTo>
                    <a:pt x="149" y="576"/>
                    <a:pt x="144" y="581"/>
                    <a:pt x="137" y="581"/>
                  </a:cubicBezTo>
                  <a:cubicBezTo>
                    <a:pt x="12" y="581"/>
                    <a:pt x="12" y="581"/>
                    <a:pt x="12" y="581"/>
                  </a:cubicBezTo>
                  <a:cubicBezTo>
                    <a:pt x="5" y="581"/>
                    <a:pt x="0" y="576"/>
                    <a:pt x="0" y="570"/>
                  </a:cubicBezTo>
                  <a:cubicBezTo>
                    <a:pt x="0" y="11"/>
                    <a:pt x="0" y="11"/>
                    <a:pt x="0" y="11"/>
                  </a:cubicBezTo>
                  <a:cubicBezTo>
                    <a:pt x="0" y="5"/>
                    <a:pt x="5" y="0"/>
                    <a:pt x="12" y="0"/>
                  </a:cubicBezTo>
                  <a:cubicBezTo>
                    <a:pt x="137" y="0"/>
                    <a:pt x="137" y="0"/>
                    <a:pt x="137" y="0"/>
                  </a:cubicBezTo>
                  <a:cubicBezTo>
                    <a:pt x="144" y="0"/>
                    <a:pt x="149" y="5"/>
                    <a:pt x="149" y="11"/>
                  </a:cubicBezTo>
                  <a:lnTo>
                    <a:pt x="149" y="570"/>
                  </a:lnTo>
                  <a:close/>
                </a:path>
              </a:pathLst>
            </a:custGeom>
            <a:solidFill>
              <a:srgbClr val="219965"/>
            </a:solidFill>
            <a:ln w="12700">
              <a:noFill/>
              <a:round/>
              <a:headEnd/>
              <a:tailEnd/>
            </a:ln>
            <a:effectLst/>
          </p:spPr>
          <p:txBody>
            <a:bodyPr rtlCol="0" anchor="ctr"/>
            <a:lstStyle/>
            <a:p>
              <a:pPr algn="ctr"/>
              <a:endParaRPr lang="de-DE" dirty="0"/>
            </a:p>
          </p:txBody>
        </p:sp>
        <p:sp>
          <p:nvSpPr>
            <p:cNvPr id="204" name="Freeform 28">
              <a:extLst>
                <a:ext uri="{FF2B5EF4-FFF2-40B4-BE49-F238E27FC236}">
                  <a16:creationId xmlns:a16="http://schemas.microsoft.com/office/drawing/2014/main" id="{659CAA74-1159-45EB-BC36-18E83F4FC22D}"/>
                </a:ext>
              </a:extLst>
            </p:cNvPr>
            <p:cNvSpPr>
              <a:spLocks/>
            </p:cNvSpPr>
            <p:nvPr/>
          </p:nvSpPr>
          <p:spPr bwMode="auto">
            <a:xfrm rot="16200000">
              <a:off x="7935049" y="5628219"/>
              <a:ext cx="62165" cy="381165"/>
            </a:xfrm>
            <a:custGeom>
              <a:avLst/>
              <a:gdLst>
                <a:gd name="T0" fmla="*/ 149 w 149"/>
                <a:gd name="T1" fmla="*/ 570 h 581"/>
                <a:gd name="T2" fmla="*/ 137 w 149"/>
                <a:gd name="T3" fmla="*/ 581 h 581"/>
                <a:gd name="T4" fmla="*/ 12 w 149"/>
                <a:gd name="T5" fmla="*/ 581 h 581"/>
                <a:gd name="T6" fmla="*/ 0 w 149"/>
                <a:gd name="T7" fmla="*/ 570 h 581"/>
                <a:gd name="T8" fmla="*/ 0 w 149"/>
                <a:gd name="T9" fmla="*/ 11 h 581"/>
                <a:gd name="T10" fmla="*/ 12 w 149"/>
                <a:gd name="T11" fmla="*/ 0 h 581"/>
                <a:gd name="T12" fmla="*/ 137 w 149"/>
                <a:gd name="T13" fmla="*/ 0 h 581"/>
                <a:gd name="T14" fmla="*/ 149 w 149"/>
                <a:gd name="T15" fmla="*/ 11 h 581"/>
                <a:gd name="T16" fmla="*/ 149 w 149"/>
                <a:gd name="T17" fmla="*/ 57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581">
                  <a:moveTo>
                    <a:pt x="149" y="570"/>
                  </a:moveTo>
                  <a:cubicBezTo>
                    <a:pt x="149" y="576"/>
                    <a:pt x="144" y="581"/>
                    <a:pt x="137" y="581"/>
                  </a:cubicBezTo>
                  <a:cubicBezTo>
                    <a:pt x="12" y="581"/>
                    <a:pt x="12" y="581"/>
                    <a:pt x="12" y="581"/>
                  </a:cubicBezTo>
                  <a:cubicBezTo>
                    <a:pt x="5" y="581"/>
                    <a:pt x="0" y="576"/>
                    <a:pt x="0" y="570"/>
                  </a:cubicBezTo>
                  <a:cubicBezTo>
                    <a:pt x="0" y="11"/>
                    <a:pt x="0" y="11"/>
                    <a:pt x="0" y="11"/>
                  </a:cubicBezTo>
                  <a:cubicBezTo>
                    <a:pt x="0" y="5"/>
                    <a:pt x="5" y="0"/>
                    <a:pt x="12" y="0"/>
                  </a:cubicBezTo>
                  <a:cubicBezTo>
                    <a:pt x="137" y="0"/>
                    <a:pt x="137" y="0"/>
                    <a:pt x="137" y="0"/>
                  </a:cubicBezTo>
                  <a:cubicBezTo>
                    <a:pt x="144" y="0"/>
                    <a:pt x="149" y="5"/>
                    <a:pt x="149" y="11"/>
                  </a:cubicBezTo>
                  <a:lnTo>
                    <a:pt x="149" y="570"/>
                  </a:lnTo>
                  <a:close/>
                </a:path>
              </a:pathLst>
            </a:custGeom>
            <a:solidFill>
              <a:srgbClr val="219965"/>
            </a:solidFill>
            <a:ln w="12700">
              <a:noFill/>
              <a:round/>
              <a:headEnd/>
              <a:tailEnd/>
            </a:ln>
            <a:effectLst/>
          </p:spPr>
          <p:txBody>
            <a:bodyPr rtlCol="0" anchor="ctr"/>
            <a:lstStyle/>
            <a:p>
              <a:pPr algn="ctr"/>
              <a:endParaRPr lang="de-DE" dirty="0"/>
            </a:p>
          </p:txBody>
        </p:sp>
        <p:sp>
          <p:nvSpPr>
            <p:cNvPr id="205" name="Freeform 28">
              <a:extLst>
                <a:ext uri="{FF2B5EF4-FFF2-40B4-BE49-F238E27FC236}">
                  <a16:creationId xmlns:a16="http://schemas.microsoft.com/office/drawing/2014/main" id="{96102C8B-EE9A-4044-B744-A74F0CB4D981}"/>
                </a:ext>
              </a:extLst>
            </p:cNvPr>
            <p:cNvSpPr>
              <a:spLocks/>
            </p:cNvSpPr>
            <p:nvPr/>
          </p:nvSpPr>
          <p:spPr bwMode="auto">
            <a:xfrm rot="16200000">
              <a:off x="7916006" y="5514359"/>
              <a:ext cx="94783" cy="452378"/>
            </a:xfrm>
            <a:custGeom>
              <a:avLst/>
              <a:gdLst>
                <a:gd name="T0" fmla="*/ 149 w 149"/>
                <a:gd name="T1" fmla="*/ 570 h 581"/>
                <a:gd name="T2" fmla="*/ 137 w 149"/>
                <a:gd name="T3" fmla="*/ 581 h 581"/>
                <a:gd name="T4" fmla="*/ 12 w 149"/>
                <a:gd name="T5" fmla="*/ 581 h 581"/>
                <a:gd name="T6" fmla="*/ 0 w 149"/>
                <a:gd name="T7" fmla="*/ 570 h 581"/>
                <a:gd name="T8" fmla="*/ 0 w 149"/>
                <a:gd name="T9" fmla="*/ 11 h 581"/>
                <a:gd name="T10" fmla="*/ 12 w 149"/>
                <a:gd name="T11" fmla="*/ 0 h 581"/>
                <a:gd name="T12" fmla="*/ 137 w 149"/>
                <a:gd name="T13" fmla="*/ 0 h 581"/>
                <a:gd name="T14" fmla="*/ 149 w 149"/>
                <a:gd name="T15" fmla="*/ 11 h 581"/>
                <a:gd name="T16" fmla="*/ 149 w 149"/>
                <a:gd name="T17" fmla="*/ 57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581">
                  <a:moveTo>
                    <a:pt x="149" y="570"/>
                  </a:moveTo>
                  <a:cubicBezTo>
                    <a:pt x="149" y="576"/>
                    <a:pt x="144" y="581"/>
                    <a:pt x="137" y="581"/>
                  </a:cubicBezTo>
                  <a:cubicBezTo>
                    <a:pt x="12" y="581"/>
                    <a:pt x="12" y="581"/>
                    <a:pt x="12" y="581"/>
                  </a:cubicBezTo>
                  <a:cubicBezTo>
                    <a:pt x="5" y="581"/>
                    <a:pt x="0" y="576"/>
                    <a:pt x="0" y="570"/>
                  </a:cubicBezTo>
                  <a:cubicBezTo>
                    <a:pt x="0" y="11"/>
                    <a:pt x="0" y="11"/>
                    <a:pt x="0" y="11"/>
                  </a:cubicBezTo>
                  <a:cubicBezTo>
                    <a:pt x="0" y="5"/>
                    <a:pt x="5" y="0"/>
                    <a:pt x="12" y="0"/>
                  </a:cubicBezTo>
                  <a:cubicBezTo>
                    <a:pt x="137" y="0"/>
                    <a:pt x="137" y="0"/>
                    <a:pt x="137" y="0"/>
                  </a:cubicBezTo>
                  <a:cubicBezTo>
                    <a:pt x="144" y="0"/>
                    <a:pt x="149" y="5"/>
                    <a:pt x="149" y="11"/>
                  </a:cubicBezTo>
                  <a:lnTo>
                    <a:pt x="149" y="570"/>
                  </a:lnTo>
                  <a:close/>
                </a:path>
              </a:pathLst>
            </a:custGeom>
            <a:solidFill>
              <a:srgbClr val="3A905F"/>
            </a:solidFill>
            <a:ln w="12700">
              <a:noFill/>
              <a:round/>
              <a:headEnd/>
              <a:tailEnd/>
            </a:ln>
            <a:effectLst/>
          </p:spPr>
          <p:txBody>
            <a:bodyPr rtlCol="0" anchor="ctr"/>
            <a:lstStyle/>
            <a:p>
              <a:pPr algn="ctr"/>
              <a:endParaRPr lang="de-DE" dirty="0"/>
            </a:p>
          </p:txBody>
        </p:sp>
        <p:sp>
          <p:nvSpPr>
            <p:cNvPr id="206" name="Freeform 28">
              <a:extLst>
                <a:ext uri="{FF2B5EF4-FFF2-40B4-BE49-F238E27FC236}">
                  <a16:creationId xmlns:a16="http://schemas.microsoft.com/office/drawing/2014/main" id="{1F97F32C-1AA2-40CA-AAF7-9912356B104E}"/>
                </a:ext>
              </a:extLst>
            </p:cNvPr>
            <p:cNvSpPr>
              <a:spLocks/>
            </p:cNvSpPr>
            <p:nvPr/>
          </p:nvSpPr>
          <p:spPr bwMode="auto">
            <a:xfrm rot="16200000">
              <a:off x="7905229" y="5484673"/>
              <a:ext cx="84913" cy="332052"/>
            </a:xfrm>
            <a:custGeom>
              <a:avLst/>
              <a:gdLst>
                <a:gd name="T0" fmla="*/ 149 w 149"/>
                <a:gd name="T1" fmla="*/ 570 h 581"/>
                <a:gd name="T2" fmla="*/ 137 w 149"/>
                <a:gd name="T3" fmla="*/ 581 h 581"/>
                <a:gd name="T4" fmla="*/ 12 w 149"/>
                <a:gd name="T5" fmla="*/ 581 h 581"/>
                <a:gd name="T6" fmla="*/ 0 w 149"/>
                <a:gd name="T7" fmla="*/ 570 h 581"/>
                <a:gd name="T8" fmla="*/ 0 w 149"/>
                <a:gd name="T9" fmla="*/ 11 h 581"/>
                <a:gd name="T10" fmla="*/ 12 w 149"/>
                <a:gd name="T11" fmla="*/ 0 h 581"/>
                <a:gd name="T12" fmla="*/ 137 w 149"/>
                <a:gd name="T13" fmla="*/ 0 h 581"/>
                <a:gd name="T14" fmla="*/ 149 w 149"/>
                <a:gd name="T15" fmla="*/ 11 h 581"/>
                <a:gd name="T16" fmla="*/ 149 w 149"/>
                <a:gd name="T17" fmla="*/ 57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581">
                  <a:moveTo>
                    <a:pt x="149" y="570"/>
                  </a:moveTo>
                  <a:cubicBezTo>
                    <a:pt x="149" y="576"/>
                    <a:pt x="144" y="581"/>
                    <a:pt x="137" y="581"/>
                  </a:cubicBezTo>
                  <a:cubicBezTo>
                    <a:pt x="12" y="581"/>
                    <a:pt x="12" y="581"/>
                    <a:pt x="12" y="581"/>
                  </a:cubicBezTo>
                  <a:cubicBezTo>
                    <a:pt x="5" y="581"/>
                    <a:pt x="0" y="576"/>
                    <a:pt x="0" y="570"/>
                  </a:cubicBezTo>
                  <a:cubicBezTo>
                    <a:pt x="0" y="11"/>
                    <a:pt x="0" y="11"/>
                    <a:pt x="0" y="11"/>
                  </a:cubicBezTo>
                  <a:cubicBezTo>
                    <a:pt x="0" y="5"/>
                    <a:pt x="5" y="0"/>
                    <a:pt x="12" y="0"/>
                  </a:cubicBezTo>
                  <a:cubicBezTo>
                    <a:pt x="137" y="0"/>
                    <a:pt x="137" y="0"/>
                    <a:pt x="137" y="0"/>
                  </a:cubicBezTo>
                  <a:cubicBezTo>
                    <a:pt x="144" y="0"/>
                    <a:pt x="149" y="5"/>
                    <a:pt x="149" y="11"/>
                  </a:cubicBezTo>
                  <a:lnTo>
                    <a:pt x="149" y="570"/>
                  </a:lnTo>
                  <a:close/>
                </a:path>
              </a:pathLst>
            </a:custGeom>
            <a:solidFill>
              <a:srgbClr val="219965"/>
            </a:solidFill>
            <a:ln w="12700">
              <a:noFill/>
              <a:round/>
              <a:headEnd/>
              <a:tailEnd/>
            </a:ln>
            <a:effectLst/>
          </p:spPr>
          <p:txBody>
            <a:bodyPr rtlCol="0" anchor="ctr"/>
            <a:lstStyle/>
            <a:p>
              <a:pPr algn="ctr"/>
              <a:endParaRPr lang="de-DE" dirty="0"/>
            </a:p>
          </p:txBody>
        </p:sp>
        <p:sp>
          <p:nvSpPr>
            <p:cNvPr id="207" name="Rectangle 27">
              <a:extLst>
                <a:ext uri="{FF2B5EF4-FFF2-40B4-BE49-F238E27FC236}">
                  <a16:creationId xmlns:a16="http://schemas.microsoft.com/office/drawing/2014/main" id="{395AEBFC-4CD4-4984-A75F-A68F9C53D2BD}"/>
                </a:ext>
              </a:extLst>
            </p:cNvPr>
            <p:cNvSpPr>
              <a:spLocks noChangeArrowheads="1"/>
            </p:cNvSpPr>
            <p:nvPr/>
          </p:nvSpPr>
          <p:spPr bwMode="auto">
            <a:xfrm rot="16200000">
              <a:off x="7914838" y="5492494"/>
              <a:ext cx="65249" cy="316410"/>
            </a:xfrm>
            <a:prstGeom prst="rect">
              <a:avLst/>
            </a:prstGeom>
            <a:solidFill>
              <a:schemeClr val="accent3">
                <a:lumMod val="20000"/>
                <a:lumOff val="80000"/>
                <a:alpha val="46000"/>
              </a:schemeClr>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sp>
        <p:nvSpPr>
          <p:cNvPr id="229" name="TextBox 228">
            <a:extLst>
              <a:ext uri="{FF2B5EF4-FFF2-40B4-BE49-F238E27FC236}">
                <a16:creationId xmlns:a16="http://schemas.microsoft.com/office/drawing/2014/main" id="{6FE4ABC6-D4FD-4150-A375-3D33BE88EADD}"/>
              </a:ext>
            </a:extLst>
          </p:cNvPr>
          <p:cNvSpPr txBox="1"/>
          <p:nvPr/>
        </p:nvSpPr>
        <p:spPr>
          <a:xfrm>
            <a:off x="6878173" y="1560601"/>
            <a:ext cx="1135380" cy="276999"/>
          </a:xfrm>
          <a:prstGeom prst="rect">
            <a:avLst/>
          </a:prstGeom>
          <a:noFill/>
        </p:spPr>
        <p:txBody>
          <a:bodyPr wrap="square" lIns="0" rIns="0" rtlCol="0" anchor="ctr">
            <a:spAutoFit/>
          </a:bodyPr>
          <a:lstStyle/>
          <a:p>
            <a:pPr algn="ctr"/>
            <a:r>
              <a:rPr lang="it-IT" sz="1200" dirty="0">
                <a:latin typeface="Helvetica" panose="020B0604020202020204" pitchFamily="34" charset="0"/>
              </a:rPr>
              <a:t>10,51 M€</a:t>
            </a:r>
          </a:p>
        </p:txBody>
      </p:sp>
      <p:graphicFrame>
        <p:nvGraphicFramePr>
          <p:cNvPr id="242" name="Chart 241">
            <a:extLst>
              <a:ext uri="{FF2B5EF4-FFF2-40B4-BE49-F238E27FC236}">
                <a16:creationId xmlns:a16="http://schemas.microsoft.com/office/drawing/2014/main" id="{38D1C3CB-DBDC-4A47-B309-12B25920F061}"/>
              </a:ext>
            </a:extLst>
          </p:cNvPr>
          <p:cNvGraphicFramePr/>
          <p:nvPr>
            <p:extLst>
              <p:ext uri="{D42A27DB-BD31-4B8C-83A1-F6EECF244321}">
                <p14:modId xmlns:p14="http://schemas.microsoft.com/office/powerpoint/2010/main" val="3766606607"/>
              </p:ext>
            </p:extLst>
          </p:nvPr>
        </p:nvGraphicFramePr>
        <p:xfrm>
          <a:off x="7917490" y="1315900"/>
          <a:ext cx="984058" cy="779334"/>
        </p:xfrm>
        <a:graphic>
          <a:graphicData uri="http://schemas.openxmlformats.org/drawingml/2006/chart">
            <c:chart xmlns:c="http://schemas.openxmlformats.org/drawingml/2006/chart" xmlns:r="http://schemas.openxmlformats.org/officeDocument/2006/relationships" r:id="rId9"/>
          </a:graphicData>
        </a:graphic>
      </p:graphicFrame>
      <p:sp>
        <p:nvSpPr>
          <p:cNvPr id="243" name="CasellaDiTesto 22">
            <a:extLst>
              <a:ext uri="{FF2B5EF4-FFF2-40B4-BE49-F238E27FC236}">
                <a16:creationId xmlns:a16="http://schemas.microsoft.com/office/drawing/2014/main" id="{93661121-E0FC-4A4C-A5A1-9142A0C6CE1B}"/>
              </a:ext>
            </a:extLst>
          </p:cNvPr>
          <p:cNvSpPr txBox="1"/>
          <p:nvPr/>
        </p:nvSpPr>
        <p:spPr>
          <a:xfrm>
            <a:off x="8263743" y="1621231"/>
            <a:ext cx="256802" cy="169277"/>
          </a:xfrm>
          <a:prstGeom prst="rect">
            <a:avLst/>
          </a:prstGeom>
          <a:noFill/>
          <a:ln>
            <a:noFill/>
          </a:ln>
        </p:spPr>
        <p:txBody>
          <a:bodyPr wrap="square" lIns="0" tIns="0" rIns="0" bIns="0" rtlCol="0">
            <a:spAutoFit/>
          </a:bodyPr>
          <a:lstStyle/>
          <a:p>
            <a:pPr algn="ctr"/>
            <a:r>
              <a:rPr lang="it-IT" sz="1100" b="1" i="1" dirty="0">
                <a:solidFill>
                  <a:srgbClr val="219965"/>
                </a:solidFill>
                <a:latin typeface="Helvetica" panose="020B0604020202020204" pitchFamily="34" charset="0"/>
              </a:rPr>
              <a:t>1%</a:t>
            </a:r>
          </a:p>
        </p:txBody>
      </p:sp>
      <p:sp>
        <p:nvSpPr>
          <p:cNvPr id="175" name="TextBox 174">
            <a:extLst>
              <a:ext uri="{FF2B5EF4-FFF2-40B4-BE49-F238E27FC236}">
                <a16:creationId xmlns:a16="http://schemas.microsoft.com/office/drawing/2014/main" id="{B2D4DFC2-4766-46B2-B301-BBE656EE4CF2}"/>
              </a:ext>
            </a:extLst>
          </p:cNvPr>
          <p:cNvSpPr txBox="1"/>
          <p:nvPr/>
        </p:nvSpPr>
        <p:spPr>
          <a:xfrm>
            <a:off x="4916198" y="2034485"/>
            <a:ext cx="3953857" cy="614987"/>
          </a:xfrm>
          <a:prstGeom prst="round2DiagRect">
            <a:avLst/>
          </a:prstGeom>
          <a:solidFill>
            <a:srgbClr val="BCE0D0"/>
          </a:solidFill>
          <a:ln>
            <a:noFill/>
          </a:ln>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82" name="TextBox 181">
            <a:extLst>
              <a:ext uri="{FF2B5EF4-FFF2-40B4-BE49-F238E27FC236}">
                <a16:creationId xmlns:a16="http://schemas.microsoft.com/office/drawing/2014/main" id="{C825A29D-D225-4CB0-A940-95EA53308F1A}"/>
              </a:ext>
            </a:extLst>
          </p:cNvPr>
          <p:cNvSpPr txBox="1"/>
          <p:nvPr/>
        </p:nvSpPr>
        <p:spPr>
          <a:xfrm>
            <a:off x="5603235" y="2203479"/>
            <a:ext cx="1135380" cy="276999"/>
          </a:xfrm>
          <a:prstGeom prst="rect">
            <a:avLst/>
          </a:prstGeom>
          <a:noFill/>
        </p:spPr>
        <p:txBody>
          <a:bodyPr wrap="square" lIns="0" rIns="0" rtlCol="0" anchor="ctr">
            <a:spAutoFit/>
          </a:bodyPr>
          <a:lstStyle/>
          <a:p>
            <a:pPr algn="ctr"/>
            <a:r>
              <a:rPr lang="it-IT" sz="1200" b="1" dirty="0">
                <a:latin typeface="Helvetica" panose="020B0604020202020204" pitchFamily="34" charset="0"/>
              </a:rPr>
              <a:t>Cultura</a:t>
            </a:r>
          </a:p>
        </p:txBody>
      </p:sp>
      <p:pic>
        <p:nvPicPr>
          <p:cNvPr id="14" name="Picture 13">
            <a:extLst>
              <a:ext uri="{FF2B5EF4-FFF2-40B4-BE49-F238E27FC236}">
                <a16:creationId xmlns:a16="http://schemas.microsoft.com/office/drawing/2014/main" id="{FF3CAD91-C6A7-417C-A8C7-2B6043AFF8E3}"/>
              </a:ext>
            </a:extLst>
          </p:cNvPr>
          <p:cNvPicPr>
            <a:picLocks noChangeAspect="1"/>
          </p:cNvPicPr>
          <p:nvPr/>
        </p:nvPicPr>
        <p:blipFill>
          <a:blip r:embed="rId10"/>
          <a:stretch>
            <a:fillRect/>
          </a:stretch>
        </p:blipFill>
        <p:spPr>
          <a:xfrm>
            <a:off x="4916198" y="2233065"/>
            <a:ext cx="416407" cy="416407"/>
          </a:xfrm>
          <a:prstGeom prst="rect">
            <a:avLst/>
          </a:prstGeom>
        </p:spPr>
      </p:pic>
      <p:sp>
        <p:nvSpPr>
          <p:cNvPr id="230" name="TextBox 229">
            <a:extLst>
              <a:ext uri="{FF2B5EF4-FFF2-40B4-BE49-F238E27FC236}">
                <a16:creationId xmlns:a16="http://schemas.microsoft.com/office/drawing/2014/main" id="{3E78D1B7-3E35-4A50-9AE0-9C2B25D0FFCB}"/>
              </a:ext>
            </a:extLst>
          </p:cNvPr>
          <p:cNvSpPr txBox="1"/>
          <p:nvPr/>
        </p:nvSpPr>
        <p:spPr>
          <a:xfrm>
            <a:off x="6878173" y="2203479"/>
            <a:ext cx="1135380" cy="276999"/>
          </a:xfrm>
          <a:prstGeom prst="rect">
            <a:avLst/>
          </a:prstGeom>
          <a:noFill/>
        </p:spPr>
        <p:txBody>
          <a:bodyPr wrap="square" lIns="0" rIns="0" rtlCol="0" anchor="ctr">
            <a:spAutoFit/>
          </a:bodyPr>
          <a:lstStyle/>
          <a:p>
            <a:pPr algn="ctr"/>
            <a:r>
              <a:rPr lang="it-IT" sz="1200" dirty="0">
                <a:latin typeface="Helvetica" panose="020B0604020202020204" pitchFamily="34" charset="0"/>
              </a:rPr>
              <a:t>9,02 M€</a:t>
            </a:r>
          </a:p>
        </p:txBody>
      </p:sp>
      <p:graphicFrame>
        <p:nvGraphicFramePr>
          <p:cNvPr id="244" name="Chart 243">
            <a:extLst>
              <a:ext uri="{FF2B5EF4-FFF2-40B4-BE49-F238E27FC236}">
                <a16:creationId xmlns:a16="http://schemas.microsoft.com/office/drawing/2014/main" id="{9A5F3744-D694-49A8-91AF-65425C879C9A}"/>
              </a:ext>
            </a:extLst>
          </p:cNvPr>
          <p:cNvGraphicFramePr/>
          <p:nvPr>
            <p:extLst>
              <p:ext uri="{D42A27DB-BD31-4B8C-83A1-F6EECF244321}">
                <p14:modId xmlns:p14="http://schemas.microsoft.com/office/powerpoint/2010/main" val="1501922477"/>
              </p:ext>
            </p:extLst>
          </p:nvPr>
        </p:nvGraphicFramePr>
        <p:xfrm>
          <a:off x="7917490" y="1965643"/>
          <a:ext cx="984058" cy="779334"/>
        </p:xfrm>
        <a:graphic>
          <a:graphicData uri="http://schemas.openxmlformats.org/drawingml/2006/chart">
            <c:chart xmlns:c="http://schemas.openxmlformats.org/drawingml/2006/chart" xmlns:r="http://schemas.openxmlformats.org/officeDocument/2006/relationships" r:id="rId11"/>
          </a:graphicData>
        </a:graphic>
      </p:graphicFrame>
      <p:sp>
        <p:nvSpPr>
          <p:cNvPr id="245" name="CasellaDiTesto 22">
            <a:extLst>
              <a:ext uri="{FF2B5EF4-FFF2-40B4-BE49-F238E27FC236}">
                <a16:creationId xmlns:a16="http://schemas.microsoft.com/office/drawing/2014/main" id="{99FBAA30-5FF8-4A9C-A176-C6E87DD198E3}"/>
              </a:ext>
            </a:extLst>
          </p:cNvPr>
          <p:cNvSpPr txBox="1"/>
          <p:nvPr/>
        </p:nvSpPr>
        <p:spPr>
          <a:xfrm>
            <a:off x="8263743" y="2270975"/>
            <a:ext cx="261460" cy="169277"/>
          </a:xfrm>
          <a:prstGeom prst="rect">
            <a:avLst/>
          </a:prstGeom>
          <a:noFill/>
          <a:ln>
            <a:noFill/>
          </a:ln>
        </p:spPr>
        <p:txBody>
          <a:bodyPr wrap="square" lIns="0" tIns="0" rIns="0" bIns="0" rtlCol="0">
            <a:spAutoFit/>
          </a:bodyPr>
          <a:lstStyle/>
          <a:p>
            <a:pPr algn="ctr"/>
            <a:r>
              <a:rPr lang="it-IT" sz="1100" b="1" i="1" dirty="0">
                <a:solidFill>
                  <a:srgbClr val="219965"/>
                </a:solidFill>
                <a:latin typeface="Helvetica" panose="020B0604020202020204" pitchFamily="34" charset="0"/>
              </a:rPr>
              <a:t>1%</a:t>
            </a:r>
          </a:p>
        </p:txBody>
      </p:sp>
      <p:sp>
        <p:nvSpPr>
          <p:cNvPr id="178" name="TextBox 177">
            <a:extLst>
              <a:ext uri="{FF2B5EF4-FFF2-40B4-BE49-F238E27FC236}">
                <a16:creationId xmlns:a16="http://schemas.microsoft.com/office/drawing/2014/main" id="{26635755-2095-4906-B67A-D6FAD78542BD}"/>
              </a:ext>
            </a:extLst>
          </p:cNvPr>
          <p:cNvSpPr txBox="1"/>
          <p:nvPr/>
        </p:nvSpPr>
        <p:spPr>
          <a:xfrm>
            <a:off x="4916198" y="2677363"/>
            <a:ext cx="3953857" cy="614987"/>
          </a:xfrm>
          <a:prstGeom prst="round2DiagRect">
            <a:avLst/>
          </a:prstGeom>
          <a:solidFill>
            <a:srgbClr val="BCE0D0"/>
          </a:solidFill>
          <a:ln>
            <a:noFill/>
          </a:ln>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84" name="TextBox 183">
            <a:extLst>
              <a:ext uri="{FF2B5EF4-FFF2-40B4-BE49-F238E27FC236}">
                <a16:creationId xmlns:a16="http://schemas.microsoft.com/office/drawing/2014/main" id="{56E356FD-559A-48B2-B985-D5CCC7D99379}"/>
              </a:ext>
            </a:extLst>
          </p:cNvPr>
          <p:cNvSpPr txBox="1"/>
          <p:nvPr/>
        </p:nvSpPr>
        <p:spPr>
          <a:xfrm>
            <a:off x="5603235" y="2754024"/>
            <a:ext cx="1135380" cy="461665"/>
          </a:xfrm>
          <a:prstGeom prst="rect">
            <a:avLst/>
          </a:prstGeom>
          <a:noFill/>
        </p:spPr>
        <p:txBody>
          <a:bodyPr wrap="square" lIns="0" rIns="0" rtlCol="0" anchor="ctr">
            <a:spAutoFit/>
          </a:bodyPr>
          <a:lstStyle/>
          <a:p>
            <a:pPr algn="ctr"/>
            <a:r>
              <a:rPr lang="it-IT" sz="1200" b="1" dirty="0">
                <a:latin typeface="Helvetica" panose="020B0604020202020204" pitchFamily="34" charset="0"/>
              </a:rPr>
              <a:t>Competitività imprese</a:t>
            </a:r>
          </a:p>
        </p:txBody>
      </p:sp>
      <p:sp>
        <p:nvSpPr>
          <p:cNvPr id="221" name="Freeform 17">
            <a:extLst>
              <a:ext uri="{FF2B5EF4-FFF2-40B4-BE49-F238E27FC236}">
                <a16:creationId xmlns:a16="http://schemas.microsoft.com/office/drawing/2014/main" id="{0C0A48B9-0086-4C53-BD7D-7B005F58135A}"/>
              </a:ext>
            </a:extLst>
          </p:cNvPr>
          <p:cNvSpPr>
            <a:spLocks noChangeAspect="1" noEditPoints="1"/>
          </p:cNvSpPr>
          <p:nvPr/>
        </p:nvSpPr>
        <p:spPr bwMode="auto">
          <a:xfrm>
            <a:off x="4916198" y="2827961"/>
            <a:ext cx="532132" cy="464389"/>
          </a:xfrm>
          <a:custGeom>
            <a:avLst/>
            <a:gdLst>
              <a:gd name="T0" fmla="*/ 261 w 319"/>
              <a:gd name="T1" fmla="*/ 0 h 288"/>
              <a:gd name="T2" fmla="*/ 165 w 319"/>
              <a:gd name="T3" fmla="*/ 48 h 288"/>
              <a:gd name="T4" fmla="*/ 56 w 319"/>
              <a:gd name="T5" fmla="*/ 48 h 288"/>
              <a:gd name="T6" fmla="*/ 152 w 319"/>
              <a:gd name="T7" fmla="*/ 0 h 288"/>
              <a:gd name="T8" fmla="*/ 56 w 319"/>
              <a:gd name="T9" fmla="*/ 48 h 288"/>
              <a:gd name="T10" fmla="*/ 319 w 319"/>
              <a:gd name="T11" fmla="*/ 288 h 288"/>
              <a:gd name="T12" fmla="*/ 0 w 319"/>
              <a:gd name="T13" fmla="*/ 260 h 288"/>
              <a:gd name="T14" fmla="*/ 9 w 319"/>
              <a:gd name="T15" fmla="*/ 183 h 288"/>
              <a:gd name="T16" fmla="*/ 35 w 319"/>
              <a:gd name="T17" fmla="*/ 71 h 288"/>
              <a:gd name="T18" fmla="*/ 31 w 319"/>
              <a:gd name="T19" fmla="*/ 56 h 288"/>
              <a:gd name="T20" fmla="*/ 89 w 319"/>
              <a:gd name="T21" fmla="*/ 71 h 288"/>
              <a:gd name="T22" fmla="*/ 95 w 319"/>
              <a:gd name="T23" fmla="*/ 183 h 288"/>
              <a:gd name="T24" fmla="*/ 143 w 319"/>
              <a:gd name="T25" fmla="*/ 71 h 288"/>
              <a:gd name="T26" fmla="*/ 140 w 319"/>
              <a:gd name="T27" fmla="*/ 56 h 288"/>
              <a:gd name="T28" fmla="*/ 198 w 319"/>
              <a:gd name="T29" fmla="*/ 71 h 288"/>
              <a:gd name="T30" fmla="*/ 202 w 319"/>
              <a:gd name="T31" fmla="*/ 183 h 288"/>
              <a:gd name="T32" fmla="*/ 311 w 319"/>
              <a:gd name="T33" fmla="*/ 260 h 288"/>
              <a:gd name="T34" fmla="*/ 46 w 319"/>
              <a:gd name="T35" fmla="*/ 203 h 288"/>
              <a:gd name="T36" fmla="*/ 31 w 319"/>
              <a:gd name="T37" fmla="*/ 225 h 288"/>
              <a:gd name="T38" fmla="*/ 46 w 319"/>
              <a:gd name="T39" fmla="*/ 203 h 288"/>
              <a:gd name="T40" fmla="*/ 64 w 319"/>
              <a:gd name="T41" fmla="*/ 203 h 288"/>
              <a:gd name="T42" fmla="*/ 80 w 319"/>
              <a:gd name="T43" fmla="*/ 225 h 288"/>
              <a:gd name="T44" fmla="*/ 114 w 319"/>
              <a:gd name="T45" fmla="*/ 203 h 288"/>
              <a:gd name="T46" fmla="*/ 99 w 319"/>
              <a:gd name="T47" fmla="*/ 225 h 288"/>
              <a:gd name="T48" fmla="*/ 114 w 319"/>
              <a:gd name="T49" fmla="*/ 203 h 288"/>
              <a:gd name="T50" fmla="*/ 132 w 319"/>
              <a:gd name="T51" fmla="*/ 203 h 288"/>
              <a:gd name="T52" fmla="*/ 147 w 319"/>
              <a:gd name="T53" fmla="*/ 225 h 288"/>
              <a:gd name="T54" fmla="*/ 182 w 319"/>
              <a:gd name="T55" fmla="*/ 203 h 288"/>
              <a:gd name="T56" fmla="*/ 167 w 319"/>
              <a:gd name="T57" fmla="*/ 225 h 288"/>
              <a:gd name="T58" fmla="*/ 182 w 319"/>
              <a:gd name="T59" fmla="*/ 203 h 288"/>
              <a:gd name="T60" fmla="*/ 202 w 319"/>
              <a:gd name="T61" fmla="*/ 203 h 288"/>
              <a:gd name="T62" fmla="*/ 218 w 319"/>
              <a:gd name="T63" fmla="*/ 225 h 288"/>
              <a:gd name="T64" fmla="*/ 252 w 319"/>
              <a:gd name="T65" fmla="*/ 203 h 288"/>
              <a:gd name="T66" fmla="*/ 236 w 319"/>
              <a:gd name="T67" fmla="*/ 225 h 288"/>
              <a:gd name="T68" fmla="*/ 252 w 319"/>
              <a:gd name="T69" fmla="*/ 203 h 288"/>
              <a:gd name="T70" fmla="*/ 272 w 319"/>
              <a:gd name="T71" fmla="*/ 203 h 288"/>
              <a:gd name="T72" fmla="*/ 288 w 319"/>
              <a:gd name="T73" fmla="*/ 22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9" h="288">
                <a:moveTo>
                  <a:pt x="207" y="15"/>
                </a:moveTo>
                <a:cubicBezTo>
                  <a:pt x="223" y="15"/>
                  <a:pt x="242" y="18"/>
                  <a:pt x="261" y="0"/>
                </a:cubicBezTo>
                <a:cubicBezTo>
                  <a:pt x="258" y="9"/>
                  <a:pt x="243" y="39"/>
                  <a:pt x="205" y="36"/>
                </a:cubicBezTo>
                <a:cubicBezTo>
                  <a:pt x="199" y="34"/>
                  <a:pt x="174" y="30"/>
                  <a:pt x="165" y="48"/>
                </a:cubicBezTo>
                <a:cubicBezTo>
                  <a:pt x="161" y="56"/>
                  <a:pt x="165" y="14"/>
                  <a:pt x="207" y="15"/>
                </a:cubicBezTo>
                <a:close/>
                <a:moveTo>
                  <a:pt x="56" y="48"/>
                </a:moveTo>
                <a:cubicBezTo>
                  <a:pt x="65" y="30"/>
                  <a:pt x="91" y="34"/>
                  <a:pt x="96" y="36"/>
                </a:cubicBezTo>
                <a:cubicBezTo>
                  <a:pt x="135" y="39"/>
                  <a:pt x="150" y="9"/>
                  <a:pt x="152" y="0"/>
                </a:cubicBezTo>
                <a:cubicBezTo>
                  <a:pt x="134" y="18"/>
                  <a:pt x="114" y="15"/>
                  <a:pt x="99" y="15"/>
                </a:cubicBezTo>
                <a:cubicBezTo>
                  <a:pt x="57" y="14"/>
                  <a:pt x="52" y="56"/>
                  <a:pt x="56" y="48"/>
                </a:cubicBezTo>
                <a:close/>
                <a:moveTo>
                  <a:pt x="319" y="260"/>
                </a:moveTo>
                <a:cubicBezTo>
                  <a:pt x="319" y="288"/>
                  <a:pt x="319" y="288"/>
                  <a:pt x="319" y="288"/>
                </a:cubicBezTo>
                <a:cubicBezTo>
                  <a:pt x="0" y="288"/>
                  <a:pt x="0" y="288"/>
                  <a:pt x="0" y="288"/>
                </a:cubicBezTo>
                <a:cubicBezTo>
                  <a:pt x="0" y="260"/>
                  <a:pt x="0" y="260"/>
                  <a:pt x="0" y="260"/>
                </a:cubicBezTo>
                <a:cubicBezTo>
                  <a:pt x="9" y="260"/>
                  <a:pt x="9" y="260"/>
                  <a:pt x="9" y="260"/>
                </a:cubicBezTo>
                <a:cubicBezTo>
                  <a:pt x="9" y="183"/>
                  <a:pt x="9" y="183"/>
                  <a:pt x="9" y="183"/>
                </a:cubicBezTo>
                <a:cubicBezTo>
                  <a:pt x="25" y="183"/>
                  <a:pt x="25" y="183"/>
                  <a:pt x="25" y="183"/>
                </a:cubicBezTo>
                <a:cubicBezTo>
                  <a:pt x="35" y="71"/>
                  <a:pt x="35" y="71"/>
                  <a:pt x="35" y="71"/>
                </a:cubicBezTo>
                <a:cubicBezTo>
                  <a:pt x="31" y="71"/>
                  <a:pt x="31" y="71"/>
                  <a:pt x="31" y="71"/>
                </a:cubicBezTo>
                <a:cubicBezTo>
                  <a:pt x="31" y="56"/>
                  <a:pt x="31" y="56"/>
                  <a:pt x="31" y="56"/>
                </a:cubicBezTo>
                <a:cubicBezTo>
                  <a:pt x="89" y="56"/>
                  <a:pt x="89" y="56"/>
                  <a:pt x="89" y="56"/>
                </a:cubicBezTo>
                <a:cubicBezTo>
                  <a:pt x="89" y="71"/>
                  <a:pt x="89" y="71"/>
                  <a:pt x="89" y="71"/>
                </a:cubicBezTo>
                <a:cubicBezTo>
                  <a:pt x="86" y="71"/>
                  <a:pt x="86" y="71"/>
                  <a:pt x="86" y="71"/>
                </a:cubicBezTo>
                <a:cubicBezTo>
                  <a:pt x="95" y="183"/>
                  <a:pt x="95" y="183"/>
                  <a:pt x="95" y="183"/>
                </a:cubicBezTo>
                <a:cubicBezTo>
                  <a:pt x="132" y="183"/>
                  <a:pt x="132" y="183"/>
                  <a:pt x="132" y="183"/>
                </a:cubicBezTo>
                <a:cubicBezTo>
                  <a:pt x="143" y="71"/>
                  <a:pt x="143" y="71"/>
                  <a:pt x="143" y="71"/>
                </a:cubicBezTo>
                <a:cubicBezTo>
                  <a:pt x="140" y="71"/>
                  <a:pt x="140" y="71"/>
                  <a:pt x="140" y="71"/>
                </a:cubicBezTo>
                <a:cubicBezTo>
                  <a:pt x="140" y="56"/>
                  <a:pt x="140" y="56"/>
                  <a:pt x="140" y="56"/>
                </a:cubicBezTo>
                <a:cubicBezTo>
                  <a:pt x="198" y="56"/>
                  <a:pt x="198" y="56"/>
                  <a:pt x="198" y="56"/>
                </a:cubicBezTo>
                <a:cubicBezTo>
                  <a:pt x="198" y="71"/>
                  <a:pt x="198" y="71"/>
                  <a:pt x="198" y="71"/>
                </a:cubicBezTo>
                <a:cubicBezTo>
                  <a:pt x="193" y="71"/>
                  <a:pt x="193" y="71"/>
                  <a:pt x="193" y="71"/>
                </a:cubicBezTo>
                <a:cubicBezTo>
                  <a:pt x="202" y="183"/>
                  <a:pt x="202" y="183"/>
                  <a:pt x="202" y="183"/>
                </a:cubicBezTo>
                <a:cubicBezTo>
                  <a:pt x="311" y="183"/>
                  <a:pt x="311" y="183"/>
                  <a:pt x="311" y="183"/>
                </a:cubicBezTo>
                <a:cubicBezTo>
                  <a:pt x="311" y="260"/>
                  <a:pt x="311" y="260"/>
                  <a:pt x="311" y="260"/>
                </a:cubicBezTo>
                <a:lnTo>
                  <a:pt x="319" y="260"/>
                </a:lnTo>
                <a:close/>
                <a:moveTo>
                  <a:pt x="46" y="203"/>
                </a:moveTo>
                <a:cubicBezTo>
                  <a:pt x="31" y="203"/>
                  <a:pt x="31" y="203"/>
                  <a:pt x="31" y="203"/>
                </a:cubicBezTo>
                <a:cubicBezTo>
                  <a:pt x="31" y="225"/>
                  <a:pt x="31" y="225"/>
                  <a:pt x="31" y="225"/>
                </a:cubicBezTo>
                <a:cubicBezTo>
                  <a:pt x="46" y="225"/>
                  <a:pt x="46" y="225"/>
                  <a:pt x="46" y="225"/>
                </a:cubicBezTo>
                <a:lnTo>
                  <a:pt x="46" y="203"/>
                </a:lnTo>
                <a:close/>
                <a:moveTo>
                  <a:pt x="80" y="203"/>
                </a:moveTo>
                <a:cubicBezTo>
                  <a:pt x="64" y="203"/>
                  <a:pt x="64" y="203"/>
                  <a:pt x="64" y="203"/>
                </a:cubicBezTo>
                <a:cubicBezTo>
                  <a:pt x="64" y="225"/>
                  <a:pt x="64" y="225"/>
                  <a:pt x="64" y="225"/>
                </a:cubicBezTo>
                <a:cubicBezTo>
                  <a:pt x="80" y="225"/>
                  <a:pt x="80" y="225"/>
                  <a:pt x="80" y="225"/>
                </a:cubicBezTo>
                <a:lnTo>
                  <a:pt x="80" y="203"/>
                </a:lnTo>
                <a:close/>
                <a:moveTo>
                  <a:pt x="114" y="203"/>
                </a:moveTo>
                <a:cubicBezTo>
                  <a:pt x="99" y="203"/>
                  <a:pt x="99" y="203"/>
                  <a:pt x="99" y="203"/>
                </a:cubicBezTo>
                <a:cubicBezTo>
                  <a:pt x="99" y="225"/>
                  <a:pt x="99" y="225"/>
                  <a:pt x="99" y="225"/>
                </a:cubicBezTo>
                <a:cubicBezTo>
                  <a:pt x="114" y="225"/>
                  <a:pt x="114" y="225"/>
                  <a:pt x="114" y="225"/>
                </a:cubicBezTo>
                <a:lnTo>
                  <a:pt x="114" y="203"/>
                </a:lnTo>
                <a:close/>
                <a:moveTo>
                  <a:pt x="147" y="203"/>
                </a:moveTo>
                <a:cubicBezTo>
                  <a:pt x="132" y="203"/>
                  <a:pt x="132" y="203"/>
                  <a:pt x="132" y="203"/>
                </a:cubicBezTo>
                <a:cubicBezTo>
                  <a:pt x="132" y="225"/>
                  <a:pt x="132" y="225"/>
                  <a:pt x="132" y="225"/>
                </a:cubicBezTo>
                <a:cubicBezTo>
                  <a:pt x="147" y="225"/>
                  <a:pt x="147" y="225"/>
                  <a:pt x="147" y="225"/>
                </a:cubicBezTo>
                <a:lnTo>
                  <a:pt x="147" y="203"/>
                </a:lnTo>
                <a:close/>
                <a:moveTo>
                  <a:pt x="182" y="203"/>
                </a:moveTo>
                <a:cubicBezTo>
                  <a:pt x="167" y="203"/>
                  <a:pt x="167" y="203"/>
                  <a:pt x="167" y="203"/>
                </a:cubicBezTo>
                <a:cubicBezTo>
                  <a:pt x="167" y="225"/>
                  <a:pt x="167" y="225"/>
                  <a:pt x="167" y="225"/>
                </a:cubicBezTo>
                <a:cubicBezTo>
                  <a:pt x="182" y="225"/>
                  <a:pt x="182" y="225"/>
                  <a:pt x="182" y="225"/>
                </a:cubicBezTo>
                <a:lnTo>
                  <a:pt x="182" y="203"/>
                </a:lnTo>
                <a:close/>
                <a:moveTo>
                  <a:pt x="218" y="203"/>
                </a:moveTo>
                <a:cubicBezTo>
                  <a:pt x="202" y="203"/>
                  <a:pt x="202" y="203"/>
                  <a:pt x="202" y="203"/>
                </a:cubicBezTo>
                <a:cubicBezTo>
                  <a:pt x="202" y="225"/>
                  <a:pt x="202" y="225"/>
                  <a:pt x="202" y="225"/>
                </a:cubicBezTo>
                <a:cubicBezTo>
                  <a:pt x="218" y="225"/>
                  <a:pt x="218" y="225"/>
                  <a:pt x="218" y="225"/>
                </a:cubicBezTo>
                <a:lnTo>
                  <a:pt x="218" y="203"/>
                </a:lnTo>
                <a:close/>
                <a:moveTo>
                  <a:pt x="252" y="203"/>
                </a:moveTo>
                <a:cubicBezTo>
                  <a:pt x="236" y="203"/>
                  <a:pt x="236" y="203"/>
                  <a:pt x="236" y="203"/>
                </a:cubicBezTo>
                <a:cubicBezTo>
                  <a:pt x="236" y="225"/>
                  <a:pt x="236" y="225"/>
                  <a:pt x="236" y="225"/>
                </a:cubicBezTo>
                <a:cubicBezTo>
                  <a:pt x="252" y="225"/>
                  <a:pt x="252" y="225"/>
                  <a:pt x="252" y="225"/>
                </a:cubicBezTo>
                <a:lnTo>
                  <a:pt x="252" y="203"/>
                </a:lnTo>
                <a:close/>
                <a:moveTo>
                  <a:pt x="288" y="203"/>
                </a:moveTo>
                <a:cubicBezTo>
                  <a:pt x="272" y="203"/>
                  <a:pt x="272" y="203"/>
                  <a:pt x="272" y="203"/>
                </a:cubicBezTo>
                <a:cubicBezTo>
                  <a:pt x="272" y="225"/>
                  <a:pt x="272" y="225"/>
                  <a:pt x="272" y="225"/>
                </a:cubicBezTo>
                <a:cubicBezTo>
                  <a:pt x="288" y="225"/>
                  <a:pt x="288" y="225"/>
                  <a:pt x="288" y="225"/>
                </a:cubicBezTo>
                <a:lnTo>
                  <a:pt x="288" y="203"/>
                </a:lnTo>
                <a:close/>
              </a:path>
            </a:pathLst>
          </a:custGeom>
          <a:solidFill>
            <a:srgbClr val="219965"/>
          </a:solidFill>
          <a:ln w="14288" cap="flat">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231" name="TextBox 230">
            <a:extLst>
              <a:ext uri="{FF2B5EF4-FFF2-40B4-BE49-F238E27FC236}">
                <a16:creationId xmlns:a16="http://schemas.microsoft.com/office/drawing/2014/main" id="{67B55DA7-42C1-4CA9-A029-E325B6C23A14}"/>
              </a:ext>
            </a:extLst>
          </p:cNvPr>
          <p:cNvSpPr txBox="1"/>
          <p:nvPr/>
        </p:nvSpPr>
        <p:spPr>
          <a:xfrm>
            <a:off x="6928517" y="2846357"/>
            <a:ext cx="1135380" cy="276999"/>
          </a:xfrm>
          <a:prstGeom prst="rect">
            <a:avLst/>
          </a:prstGeom>
          <a:noFill/>
        </p:spPr>
        <p:txBody>
          <a:bodyPr wrap="square" lIns="0" rIns="0" rtlCol="0" anchor="ctr">
            <a:spAutoFit/>
          </a:bodyPr>
          <a:lstStyle/>
          <a:p>
            <a:pPr algn="ctr"/>
            <a:r>
              <a:rPr lang="it-IT" sz="1200" dirty="0">
                <a:latin typeface="Helvetica" panose="020B0604020202020204" pitchFamily="34" charset="0"/>
              </a:rPr>
              <a:t>8,41 M€</a:t>
            </a:r>
          </a:p>
        </p:txBody>
      </p:sp>
      <p:graphicFrame>
        <p:nvGraphicFramePr>
          <p:cNvPr id="246" name="Chart 245">
            <a:extLst>
              <a:ext uri="{FF2B5EF4-FFF2-40B4-BE49-F238E27FC236}">
                <a16:creationId xmlns:a16="http://schemas.microsoft.com/office/drawing/2014/main" id="{07BC8E25-8553-4778-9B07-D6989B3FEE24}"/>
              </a:ext>
            </a:extLst>
          </p:cNvPr>
          <p:cNvGraphicFramePr/>
          <p:nvPr>
            <p:extLst>
              <p:ext uri="{D42A27DB-BD31-4B8C-83A1-F6EECF244321}">
                <p14:modId xmlns:p14="http://schemas.microsoft.com/office/powerpoint/2010/main" val="2138309913"/>
              </p:ext>
            </p:extLst>
          </p:nvPr>
        </p:nvGraphicFramePr>
        <p:xfrm>
          <a:off x="7917490" y="2598546"/>
          <a:ext cx="984058" cy="779334"/>
        </p:xfrm>
        <a:graphic>
          <a:graphicData uri="http://schemas.openxmlformats.org/drawingml/2006/chart">
            <c:chart xmlns:c="http://schemas.openxmlformats.org/drawingml/2006/chart" xmlns:r="http://schemas.openxmlformats.org/officeDocument/2006/relationships" r:id="rId12"/>
          </a:graphicData>
        </a:graphic>
      </p:graphicFrame>
      <p:sp>
        <p:nvSpPr>
          <p:cNvPr id="247" name="CasellaDiTesto 22">
            <a:extLst>
              <a:ext uri="{FF2B5EF4-FFF2-40B4-BE49-F238E27FC236}">
                <a16:creationId xmlns:a16="http://schemas.microsoft.com/office/drawing/2014/main" id="{BC626646-B63D-46D5-9D62-A6A77066A6D2}"/>
              </a:ext>
            </a:extLst>
          </p:cNvPr>
          <p:cNvSpPr txBox="1"/>
          <p:nvPr/>
        </p:nvSpPr>
        <p:spPr>
          <a:xfrm>
            <a:off x="8263743" y="2903878"/>
            <a:ext cx="261460" cy="169277"/>
          </a:xfrm>
          <a:prstGeom prst="rect">
            <a:avLst/>
          </a:prstGeom>
          <a:noFill/>
          <a:ln>
            <a:noFill/>
          </a:ln>
        </p:spPr>
        <p:txBody>
          <a:bodyPr wrap="square" lIns="0" tIns="0" rIns="0" bIns="0" rtlCol="0">
            <a:spAutoFit/>
          </a:bodyPr>
          <a:lstStyle/>
          <a:p>
            <a:pPr algn="ctr"/>
            <a:r>
              <a:rPr lang="it-IT" sz="1100" b="1" i="1" dirty="0">
                <a:solidFill>
                  <a:srgbClr val="219965"/>
                </a:solidFill>
                <a:latin typeface="Helvetica" panose="020B0604020202020204" pitchFamily="34" charset="0"/>
              </a:rPr>
              <a:t>1%</a:t>
            </a:r>
          </a:p>
        </p:txBody>
      </p:sp>
      <p:sp>
        <p:nvSpPr>
          <p:cNvPr id="179" name="TextBox 178">
            <a:extLst>
              <a:ext uri="{FF2B5EF4-FFF2-40B4-BE49-F238E27FC236}">
                <a16:creationId xmlns:a16="http://schemas.microsoft.com/office/drawing/2014/main" id="{ADF61DAA-6565-4F5A-901D-7FA02ACB8C7D}"/>
              </a:ext>
            </a:extLst>
          </p:cNvPr>
          <p:cNvSpPr txBox="1"/>
          <p:nvPr/>
        </p:nvSpPr>
        <p:spPr>
          <a:xfrm>
            <a:off x="4916198" y="3320241"/>
            <a:ext cx="3953857" cy="614987"/>
          </a:xfrm>
          <a:prstGeom prst="round2DiagRect">
            <a:avLst/>
          </a:prstGeom>
          <a:solidFill>
            <a:srgbClr val="BCE0D0"/>
          </a:solidFill>
          <a:ln>
            <a:noFill/>
          </a:ln>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86" name="TextBox 185">
            <a:extLst>
              <a:ext uri="{FF2B5EF4-FFF2-40B4-BE49-F238E27FC236}">
                <a16:creationId xmlns:a16="http://schemas.microsoft.com/office/drawing/2014/main" id="{D3B66BD6-B0D0-4965-8EEB-01ABF13C92AE}"/>
              </a:ext>
            </a:extLst>
          </p:cNvPr>
          <p:cNvSpPr txBox="1"/>
          <p:nvPr/>
        </p:nvSpPr>
        <p:spPr>
          <a:xfrm>
            <a:off x="5576925" y="3396902"/>
            <a:ext cx="1188000" cy="461665"/>
          </a:xfrm>
          <a:prstGeom prst="rect">
            <a:avLst/>
          </a:prstGeom>
          <a:noFill/>
        </p:spPr>
        <p:txBody>
          <a:bodyPr wrap="square" lIns="0" rIns="0" rtlCol="0" anchor="ctr">
            <a:spAutoFit/>
          </a:bodyPr>
          <a:lstStyle/>
          <a:p>
            <a:pPr algn="ctr"/>
            <a:r>
              <a:rPr lang="it-IT" sz="1200" b="1" dirty="0">
                <a:latin typeface="Helvetica" panose="020B0604020202020204" pitchFamily="34" charset="0"/>
              </a:rPr>
              <a:t>Capacità amministrativa</a:t>
            </a:r>
          </a:p>
        </p:txBody>
      </p:sp>
      <p:grpSp>
        <p:nvGrpSpPr>
          <p:cNvPr id="216" name="Group 215">
            <a:extLst>
              <a:ext uri="{FF2B5EF4-FFF2-40B4-BE49-F238E27FC236}">
                <a16:creationId xmlns:a16="http://schemas.microsoft.com/office/drawing/2014/main" id="{B10A1929-FD38-4B17-B79A-7DD6A5F5963B}"/>
              </a:ext>
            </a:extLst>
          </p:cNvPr>
          <p:cNvGrpSpPr>
            <a:grpSpLocks noChangeAspect="1"/>
          </p:cNvGrpSpPr>
          <p:nvPr/>
        </p:nvGrpSpPr>
        <p:grpSpPr>
          <a:xfrm>
            <a:off x="4917710" y="3485160"/>
            <a:ext cx="501191" cy="450068"/>
            <a:chOff x="6634255" y="5156722"/>
            <a:chExt cx="865590" cy="777297"/>
          </a:xfrm>
          <a:solidFill>
            <a:srgbClr val="219965"/>
          </a:solidFill>
        </p:grpSpPr>
        <p:sp>
          <p:nvSpPr>
            <p:cNvPr id="217" name="Freeform 30">
              <a:extLst>
                <a:ext uri="{FF2B5EF4-FFF2-40B4-BE49-F238E27FC236}">
                  <a16:creationId xmlns:a16="http://schemas.microsoft.com/office/drawing/2014/main" id="{95652073-5953-4293-BFEC-561499961DF2}"/>
                </a:ext>
              </a:extLst>
            </p:cNvPr>
            <p:cNvSpPr>
              <a:spLocks noEditPoints="1"/>
            </p:cNvSpPr>
            <p:nvPr/>
          </p:nvSpPr>
          <p:spPr bwMode="auto">
            <a:xfrm>
              <a:off x="6967852" y="5156722"/>
              <a:ext cx="531993" cy="534897"/>
            </a:xfrm>
            <a:custGeom>
              <a:avLst/>
              <a:gdLst>
                <a:gd name="T0" fmla="*/ 171 w 388"/>
                <a:gd name="T1" fmla="*/ 335 h 390"/>
                <a:gd name="T2" fmla="*/ 264 w 388"/>
                <a:gd name="T3" fmla="*/ 258 h 390"/>
                <a:gd name="T4" fmla="*/ 287 w 388"/>
                <a:gd name="T5" fmla="*/ 290 h 390"/>
                <a:gd name="T6" fmla="*/ 78 w 388"/>
                <a:gd name="T7" fmla="*/ 256 h 390"/>
                <a:gd name="T8" fmla="*/ 110 w 388"/>
                <a:gd name="T9" fmla="*/ 233 h 390"/>
                <a:gd name="T10" fmla="*/ 302 w 388"/>
                <a:gd name="T11" fmla="*/ 242 h 390"/>
                <a:gd name="T12" fmla="*/ 88 w 388"/>
                <a:gd name="T13" fmla="*/ 150 h 390"/>
                <a:gd name="T14" fmla="*/ 111 w 388"/>
                <a:gd name="T15" fmla="*/ 182 h 390"/>
                <a:gd name="T16" fmla="*/ 142 w 388"/>
                <a:gd name="T17" fmla="*/ 187 h 390"/>
                <a:gd name="T18" fmla="*/ 202 w 388"/>
                <a:gd name="T19" fmla="*/ 143 h 390"/>
                <a:gd name="T20" fmla="*/ 277 w 388"/>
                <a:gd name="T21" fmla="*/ 161 h 390"/>
                <a:gd name="T22" fmla="*/ 135 w 388"/>
                <a:gd name="T23" fmla="*/ 80 h 390"/>
                <a:gd name="T24" fmla="*/ 158 w 388"/>
                <a:gd name="T25" fmla="*/ 111 h 390"/>
                <a:gd name="T26" fmla="*/ 184 w 388"/>
                <a:gd name="T27" fmla="*/ 80 h 390"/>
                <a:gd name="T28" fmla="*/ 216 w 388"/>
                <a:gd name="T29" fmla="*/ 57 h 390"/>
                <a:gd name="T30" fmla="*/ 222 w 388"/>
                <a:gd name="T31" fmla="*/ 23 h 390"/>
                <a:gd name="T32" fmla="*/ 261 w 388"/>
                <a:gd name="T33" fmla="*/ 12 h 390"/>
                <a:gd name="T34" fmla="*/ 293 w 388"/>
                <a:gd name="T35" fmla="*/ 28 h 390"/>
                <a:gd name="T36" fmla="*/ 313 w 388"/>
                <a:gd name="T37" fmla="*/ 69 h 390"/>
                <a:gd name="T38" fmla="*/ 339 w 388"/>
                <a:gd name="T39" fmla="*/ 100 h 390"/>
                <a:gd name="T40" fmla="*/ 375 w 388"/>
                <a:gd name="T41" fmla="*/ 126 h 390"/>
                <a:gd name="T42" fmla="*/ 385 w 388"/>
                <a:gd name="T43" fmla="*/ 161 h 390"/>
                <a:gd name="T44" fmla="*/ 368 w 388"/>
                <a:gd name="T45" fmla="*/ 203 h 390"/>
                <a:gd name="T46" fmla="*/ 385 w 388"/>
                <a:gd name="T47" fmla="*/ 237 h 390"/>
                <a:gd name="T48" fmla="*/ 373 w 388"/>
                <a:gd name="T49" fmla="*/ 269 h 390"/>
                <a:gd name="T50" fmla="*/ 336 w 388"/>
                <a:gd name="T51" fmla="*/ 296 h 390"/>
                <a:gd name="T52" fmla="*/ 309 w 388"/>
                <a:gd name="T53" fmla="*/ 326 h 390"/>
                <a:gd name="T54" fmla="*/ 288 w 388"/>
                <a:gd name="T55" fmla="*/ 366 h 390"/>
                <a:gd name="T56" fmla="*/ 256 w 388"/>
                <a:gd name="T57" fmla="*/ 380 h 390"/>
                <a:gd name="T58" fmla="*/ 211 w 388"/>
                <a:gd name="T59" fmla="*/ 369 h 390"/>
                <a:gd name="T60" fmla="*/ 171 w 388"/>
                <a:gd name="T61" fmla="*/ 368 h 390"/>
                <a:gd name="T62" fmla="*/ 146 w 388"/>
                <a:gd name="T63" fmla="*/ 384 h 390"/>
                <a:gd name="T64" fmla="*/ 114 w 388"/>
                <a:gd name="T65" fmla="*/ 350 h 390"/>
                <a:gd name="T66" fmla="*/ 81 w 388"/>
                <a:gd name="T67" fmla="*/ 328 h 390"/>
                <a:gd name="T68" fmla="*/ 38 w 388"/>
                <a:gd name="T69" fmla="*/ 313 h 390"/>
                <a:gd name="T70" fmla="*/ 19 w 388"/>
                <a:gd name="T71" fmla="*/ 283 h 390"/>
                <a:gd name="T72" fmla="*/ 24 w 388"/>
                <a:gd name="T73" fmla="*/ 237 h 390"/>
                <a:gd name="T74" fmla="*/ 19 w 388"/>
                <a:gd name="T75" fmla="*/ 198 h 390"/>
                <a:gd name="T76" fmla="*/ 1 w 388"/>
                <a:gd name="T77" fmla="*/ 165 h 390"/>
                <a:gd name="T78" fmla="*/ 29 w 388"/>
                <a:gd name="T79" fmla="*/ 138 h 390"/>
                <a:gd name="T80" fmla="*/ 45 w 388"/>
                <a:gd name="T81" fmla="*/ 102 h 390"/>
                <a:gd name="T82" fmla="*/ 55 w 388"/>
                <a:gd name="T83" fmla="*/ 57 h 390"/>
                <a:gd name="T84" fmla="*/ 83 w 388"/>
                <a:gd name="T85" fmla="*/ 35 h 390"/>
                <a:gd name="T86" fmla="*/ 128 w 388"/>
                <a:gd name="T87" fmla="*/ 33 h 390"/>
                <a:gd name="T88" fmla="*/ 167 w 388"/>
                <a:gd name="T89" fmla="*/ 23 h 390"/>
                <a:gd name="T90" fmla="*/ 207 w 388"/>
                <a:gd name="T91" fmla="*/ 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8" h="390">
                  <a:moveTo>
                    <a:pt x="180" y="280"/>
                  </a:moveTo>
                  <a:cubicBezTo>
                    <a:pt x="165" y="278"/>
                    <a:pt x="151" y="288"/>
                    <a:pt x="148" y="304"/>
                  </a:cubicBezTo>
                  <a:cubicBezTo>
                    <a:pt x="146" y="319"/>
                    <a:pt x="156" y="333"/>
                    <a:pt x="171" y="335"/>
                  </a:cubicBezTo>
                  <a:cubicBezTo>
                    <a:pt x="186" y="338"/>
                    <a:pt x="201" y="327"/>
                    <a:pt x="203" y="312"/>
                  </a:cubicBezTo>
                  <a:cubicBezTo>
                    <a:pt x="205" y="297"/>
                    <a:pt x="195" y="283"/>
                    <a:pt x="180" y="280"/>
                  </a:cubicBezTo>
                  <a:close/>
                  <a:moveTo>
                    <a:pt x="264" y="258"/>
                  </a:moveTo>
                  <a:cubicBezTo>
                    <a:pt x="248" y="256"/>
                    <a:pt x="234" y="266"/>
                    <a:pt x="232" y="281"/>
                  </a:cubicBezTo>
                  <a:cubicBezTo>
                    <a:pt x="229" y="296"/>
                    <a:pt x="240" y="311"/>
                    <a:pt x="255" y="313"/>
                  </a:cubicBezTo>
                  <a:cubicBezTo>
                    <a:pt x="270" y="315"/>
                    <a:pt x="284" y="305"/>
                    <a:pt x="287" y="290"/>
                  </a:cubicBezTo>
                  <a:cubicBezTo>
                    <a:pt x="289" y="275"/>
                    <a:pt x="279" y="260"/>
                    <a:pt x="264" y="258"/>
                  </a:cubicBezTo>
                  <a:close/>
                  <a:moveTo>
                    <a:pt x="110" y="233"/>
                  </a:moveTo>
                  <a:cubicBezTo>
                    <a:pt x="95" y="231"/>
                    <a:pt x="80" y="241"/>
                    <a:pt x="78" y="256"/>
                  </a:cubicBezTo>
                  <a:cubicBezTo>
                    <a:pt x="75" y="271"/>
                    <a:pt x="86" y="286"/>
                    <a:pt x="101" y="288"/>
                  </a:cubicBezTo>
                  <a:cubicBezTo>
                    <a:pt x="116" y="291"/>
                    <a:pt x="130" y="280"/>
                    <a:pt x="133" y="265"/>
                  </a:cubicBezTo>
                  <a:cubicBezTo>
                    <a:pt x="135" y="250"/>
                    <a:pt x="125" y="236"/>
                    <a:pt x="110" y="233"/>
                  </a:cubicBezTo>
                  <a:close/>
                  <a:moveTo>
                    <a:pt x="311" y="187"/>
                  </a:moveTo>
                  <a:cubicBezTo>
                    <a:pt x="296" y="185"/>
                    <a:pt x="282" y="195"/>
                    <a:pt x="279" y="210"/>
                  </a:cubicBezTo>
                  <a:cubicBezTo>
                    <a:pt x="277" y="225"/>
                    <a:pt x="287" y="239"/>
                    <a:pt x="302" y="242"/>
                  </a:cubicBezTo>
                  <a:cubicBezTo>
                    <a:pt x="318" y="244"/>
                    <a:pt x="332" y="234"/>
                    <a:pt x="334" y="219"/>
                  </a:cubicBezTo>
                  <a:cubicBezTo>
                    <a:pt x="337" y="204"/>
                    <a:pt x="326" y="189"/>
                    <a:pt x="311" y="187"/>
                  </a:cubicBezTo>
                  <a:close/>
                  <a:moveTo>
                    <a:pt x="88" y="150"/>
                  </a:moveTo>
                  <a:cubicBezTo>
                    <a:pt x="72" y="147"/>
                    <a:pt x="58" y="158"/>
                    <a:pt x="56" y="173"/>
                  </a:cubicBezTo>
                  <a:cubicBezTo>
                    <a:pt x="53" y="188"/>
                    <a:pt x="64" y="202"/>
                    <a:pt x="79" y="205"/>
                  </a:cubicBezTo>
                  <a:cubicBezTo>
                    <a:pt x="94" y="207"/>
                    <a:pt x="108" y="197"/>
                    <a:pt x="111" y="182"/>
                  </a:cubicBezTo>
                  <a:cubicBezTo>
                    <a:pt x="113" y="167"/>
                    <a:pt x="103" y="152"/>
                    <a:pt x="88" y="150"/>
                  </a:cubicBezTo>
                  <a:close/>
                  <a:moveTo>
                    <a:pt x="202" y="143"/>
                  </a:moveTo>
                  <a:cubicBezTo>
                    <a:pt x="173" y="139"/>
                    <a:pt x="146" y="158"/>
                    <a:pt x="142" y="187"/>
                  </a:cubicBezTo>
                  <a:cubicBezTo>
                    <a:pt x="137" y="215"/>
                    <a:pt x="157" y="242"/>
                    <a:pt x="185" y="247"/>
                  </a:cubicBezTo>
                  <a:cubicBezTo>
                    <a:pt x="214" y="251"/>
                    <a:pt x="241" y="232"/>
                    <a:pt x="245" y="203"/>
                  </a:cubicBezTo>
                  <a:cubicBezTo>
                    <a:pt x="250" y="175"/>
                    <a:pt x="230" y="148"/>
                    <a:pt x="202" y="143"/>
                  </a:cubicBezTo>
                  <a:close/>
                  <a:moveTo>
                    <a:pt x="286" y="106"/>
                  </a:moveTo>
                  <a:cubicBezTo>
                    <a:pt x="271" y="103"/>
                    <a:pt x="257" y="114"/>
                    <a:pt x="254" y="129"/>
                  </a:cubicBezTo>
                  <a:cubicBezTo>
                    <a:pt x="252" y="144"/>
                    <a:pt x="262" y="158"/>
                    <a:pt x="277" y="161"/>
                  </a:cubicBezTo>
                  <a:cubicBezTo>
                    <a:pt x="292" y="163"/>
                    <a:pt x="307" y="153"/>
                    <a:pt x="309" y="138"/>
                  </a:cubicBezTo>
                  <a:cubicBezTo>
                    <a:pt x="312" y="123"/>
                    <a:pt x="301" y="108"/>
                    <a:pt x="286" y="106"/>
                  </a:cubicBezTo>
                  <a:close/>
                  <a:moveTo>
                    <a:pt x="135" y="80"/>
                  </a:moveTo>
                  <a:cubicBezTo>
                    <a:pt x="120" y="77"/>
                    <a:pt x="106" y="88"/>
                    <a:pt x="103" y="103"/>
                  </a:cubicBezTo>
                  <a:cubicBezTo>
                    <a:pt x="101" y="118"/>
                    <a:pt x="111" y="132"/>
                    <a:pt x="126" y="135"/>
                  </a:cubicBezTo>
                  <a:cubicBezTo>
                    <a:pt x="142" y="137"/>
                    <a:pt x="156" y="127"/>
                    <a:pt x="158" y="111"/>
                  </a:cubicBezTo>
                  <a:cubicBezTo>
                    <a:pt x="161" y="96"/>
                    <a:pt x="150" y="82"/>
                    <a:pt x="135" y="80"/>
                  </a:cubicBezTo>
                  <a:close/>
                  <a:moveTo>
                    <a:pt x="216" y="57"/>
                  </a:moveTo>
                  <a:cubicBezTo>
                    <a:pt x="200" y="55"/>
                    <a:pt x="186" y="65"/>
                    <a:pt x="184" y="80"/>
                  </a:cubicBezTo>
                  <a:cubicBezTo>
                    <a:pt x="181" y="96"/>
                    <a:pt x="192" y="110"/>
                    <a:pt x="207" y="112"/>
                  </a:cubicBezTo>
                  <a:cubicBezTo>
                    <a:pt x="222" y="115"/>
                    <a:pt x="236" y="104"/>
                    <a:pt x="239" y="89"/>
                  </a:cubicBezTo>
                  <a:cubicBezTo>
                    <a:pt x="241" y="74"/>
                    <a:pt x="231" y="60"/>
                    <a:pt x="216" y="57"/>
                  </a:cubicBezTo>
                  <a:close/>
                  <a:moveTo>
                    <a:pt x="207" y="1"/>
                  </a:moveTo>
                  <a:cubicBezTo>
                    <a:pt x="207" y="1"/>
                    <a:pt x="207" y="1"/>
                    <a:pt x="216" y="22"/>
                  </a:cubicBezTo>
                  <a:cubicBezTo>
                    <a:pt x="217" y="22"/>
                    <a:pt x="219" y="22"/>
                    <a:pt x="222" y="23"/>
                  </a:cubicBezTo>
                  <a:cubicBezTo>
                    <a:pt x="223" y="23"/>
                    <a:pt x="225" y="23"/>
                    <a:pt x="226" y="23"/>
                  </a:cubicBezTo>
                  <a:cubicBezTo>
                    <a:pt x="226" y="23"/>
                    <a:pt x="226" y="23"/>
                    <a:pt x="241" y="6"/>
                  </a:cubicBezTo>
                  <a:cubicBezTo>
                    <a:pt x="248" y="8"/>
                    <a:pt x="255" y="10"/>
                    <a:pt x="261" y="12"/>
                  </a:cubicBezTo>
                  <a:cubicBezTo>
                    <a:pt x="261" y="13"/>
                    <a:pt x="261" y="13"/>
                    <a:pt x="264" y="35"/>
                  </a:cubicBezTo>
                  <a:cubicBezTo>
                    <a:pt x="267" y="37"/>
                    <a:pt x="270" y="38"/>
                    <a:pt x="273" y="40"/>
                  </a:cubicBezTo>
                  <a:cubicBezTo>
                    <a:pt x="273" y="40"/>
                    <a:pt x="273" y="40"/>
                    <a:pt x="293" y="28"/>
                  </a:cubicBezTo>
                  <a:cubicBezTo>
                    <a:pt x="298" y="30"/>
                    <a:pt x="305" y="34"/>
                    <a:pt x="310" y="38"/>
                  </a:cubicBezTo>
                  <a:cubicBezTo>
                    <a:pt x="310" y="38"/>
                    <a:pt x="310" y="39"/>
                    <a:pt x="307" y="62"/>
                  </a:cubicBezTo>
                  <a:cubicBezTo>
                    <a:pt x="309" y="63"/>
                    <a:pt x="312" y="65"/>
                    <a:pt x="313" y="69"/>
                  </a:cubicBezTo>
                  <a:cubicBezTo>
                    <a:pt x="313" y="69"/>
                    <a:pt x="313" y="68"/>
                    <a:pt x="336" y="62"/>
                  </a:cubicBezTo>
                  <a:cubicBezTo>
                    <a:pt x="340" y="67"/>
                    <a:pt x="345" y="72"/>
                    <a:pt x="349" y="77"/>
                  </a:cubicBezTo>
                  <a:cubicBezTo>
                    <a:pt x="349" y="77"/>
                    <a:pt x="349" y="78"/>
                    <a:pt x="339" y="100"/>
                  </a:cubicBezTo>
                  <a:cubicBezTo>
                    <a:pt x="341" y="101"/>
                    <a:pt x="343" y="105"/>
                    <a:pt x="344" y="108"/>
                  </a:cubicBezTo>
                  <a:cubicBezTo>
                    <a:pt x="344" y="108"/>
                    <a:pt x="344" y="108"/>
                    <a:pt x="368" y="107"/>
                  </a:cubicBezTo>
                  <a:cubicBezTo>
                    <a:pt x="371" y="114"/>
                    <a:pt x="373" y="120"/>
                    <a:pt x="375" y="126"/>
                  </a:cubicBezTo>
                  <a:cubicBezTo>
                    <a:pt x="375" y="126"/>
                    <a:pt x="375" y="126"/>
                    <a:pt x="361" y="143"/>
                  </a:cubicBezTo>
                  <a:cubicBezTo>
                    <a:pt x="362" y="146"/>
                    <a:pt x="363" y="150"/>
                    <a:pt x="364" y="153"/>
                  </a:cubicBezTo>
                  <a:cubicBezTo>
                    <a:pt x="364" y="153"/>
                    <a:pt x="364" y="153"/>
                    <a:pt x="385" y="161"/>
                  </a:cubicBezTo>
                  <a:cubicBezTo>
                    <a:pt x="387" y="167"/>
                    <a:pt x="387" y="174"/>
                    <a:pt x="388" y="180"/>
                  </a:cubicBezTo>
                  <a:cubicBezTo>
                    <a:pt x="388" y="180"/>
                    <a:pt x="387" y="180"/>
                    <a:pt x="368" y="192"/>
                  </a:cubicBezTo>
                  <a:cubicBezTo>
                    <a:pt x="369" y="197"/>
                    <a:pt x="368" y="200"/>
                    <a:pt x="368" y="203"/>
                  </a:cubicBezTo>
                  <a:cubicBezTo>
                    <a:pt x="368" y="203"/>
                    <a:pt x="368" y="203"/>
                    <a:pt x="388" y="216"/>
                  </a:cubicBezTo>
                  <a:cubicBezTo>
                    <a:pt x="387" y="219"/>
                    <a:pt x="387" y="222"/>
                    <a:pt x="386" y="226"/>
                  </a:cubicBezTo>
                  <a:cubicBezTo>
                    <a:pt x="386" y="229"/>
                    <a:pt x="385" y="232"/>
                    <a:pt x="385" y="237"/>
                  </a:cubicBezTo>
                  <a:cubicBezTo>
                    <a:pt x="361" y="242"/>
                    <a:pt x="361" y="242"/>
                    <a:pt x="361" y="242"/>
                  </a:cubicBezTo>
                  <a:cubicBezTo>
                    <a:pt x="361" y="245"/>
                    <a:pt x="360" y="249"/>
                    <a:pt x="358" y="252"/>
                  </a:cubicBezTo>
                  <a:cubicBezTo>
                    <a:pt x="358" y="252"/>
                    <a:pt x="359" y="252"/>
                    <a:pt x="373" y="269"/>
                  </a:cubicBezTo>
                  <a:cubicBezTo>
                    <a:pt x="371" y="276"/>
                    <a:pt x="369" y="282"/>
                    <a:pt x="364" y="289"/>
                  </a:cubicBezTo>
                  <a:cubicBezTo>
                    <a:pt x="364" y="289"/>
                    <a:pt x="364" y="289"/>
                    <a:pt x="342" y="288"/>
                  </a:cubicBezTo>
                  <a:cubicBezTo>
                    <a:pt x="340" y="291"/>
                    <a:pt x="338" y="293"/>
                    <a:pt x="336" y="296"/>
                  </a:cubicBezTo>
                  <a:cubicBezTo>
                    <a:pt x="336" y="296"/>
                    <a:pt x="336" y="296"/>
                    <a:pt x="345" y="317"/>
                  </a:cubicBezTo>
                  <a:cubicBezTo>
                    <a:pt x="341" y="322"/>
                    <a:pt x="337" y="327"/>
                    <a:pt x="332" y="333"/>
                  </a:cubicBezTo>
                  <a:cubicBezTo>
                    <a:pt x="332" y="333"/>
                    <a:pt x="332" y="332"/>
                    <a:pt x="309" y="326"/>
                  </a:cubicBezTo>
                  <a:cubicBezTo>
                    <a:pt x="308" y="327"/>
                    <a:pt x="304" y="330"/>
                    <a:pt x="302" y="332"/>
                  </a:cubicBezTo>
                  <a:cubicBezTo>
                    <a:pt x="302" y="332"/>
                    <a:pt x="302" y="333"/>
                    <a:pt x="305" y="355"/>
                  </a:cubicBezTo>
                  <a:cubicBezTo>
                    <a:pt x="300" y="359"/>
                    <a:pt x="293" y="362"/>
                    <a:pt x="288" y="366"/>
                  </a:cubicBezTo>
                  <a:cubicBezTo>
                    <a:pt x="288" y="366"/>
                    <a:pt x="288" y="366"/>
                    <a:pt x="268" y="354"/>
                  </a:cubicBezTo>
                  <a:cubicBezTo>
                    <a:pt x="266" y="355"/>
                    <a:pt x="263" y="356"/>
                    <a:pt x="260" y="357"/>
                  </a:cubicBezTo>
                  <a:cubicBezTo>
                    <a:pt x="260" y="357"/>
                    <a:pt x="260" y="357"/>
                    <a:pt x="256" y="380"/>
                  </a:cubicBezTo>
                  <a:cubicBezTo>
                    <a:pt x="250" y="382"/>
                    <a:pt x="242" y="384"/>
                    <a:pt x="236" y="386"/>
                  </a:cubicBezTo>
                  <a:cubicBezTo>
                    <a:pt x="236" y="386"/>
                    <a:pt x="235" y="386"/>
                    <a:pt x="221" y="367"/>
                  </a:cubicBezTo>
                  <a:cubicBezTo>
                    <a:pt x="217" y="368"/>
                    <a:pt x="214" y="369"/>
                    <a:pt x="211" y="369"/>
                  </a:cubicBezTo>
                  <a:cubicBezTo>
                    <a:pt x="211" y="369"/>
                    <a:pt x="211" y="369"/>
                    <a:pt x="201" y="389"/>
                  </a:cubicBezTo>
                  <a:cubicBezTo>
                    <a:pt x="195" y="390"/>
                    <a:pt x="187" y="390"/>
                    <a:pt x="180" y="389"/>
                  </a:cubicBezTo>
                  <a:cubicBezTo>
                    <a:pt x="180" y="389"/>
                    <a:pt x="180" y="389"/>
                    <a:pt x="171" y="368"/>
                  </a:cubicBezTo>
                  <a:cubicBezTo>
                    <a:pt x="170" y="368"/>
                    <a:pt x="168" y="368"/>
                    <a:pt x="167" y="367"/>
                  </a:cubicBezTo>
                  <a:cubicBezTo>
                    <a:pt x="164" y="367"/>
                    <a:pt x="162" y="367"/>
                    <a:pt x="161" y="366"/>
                  </a:cubicBezTo>
                  <a:cubicBezTo>
                    <a:pt x="161" y="366"/>
                    <a:pt x="161" y="367"/>
                    <a:pt x="146" y="384"/>
                  </a:cubicBezTo>
                  <a:cubicBezTo>
                    <a:pt x="139" y="382"/>
                    <a:pt x="132" y="380"/>
                    <a:pt x="127" y="377"/>
                  </a:cubicBezTo>
                  <a:cubicBezTo>
                    <a:pt x="127" y="377"/>
                    <a:pt x="126" y="377"/>
                    <a:pt x="123" y="354"/>
                  </a:cubicBezTo>
                  <a:cubicBezTo>
                    <a:pt x="120" y="354"/>
                    <a:pt x="117" y="352"/>
                    <a:pt x="114" y="350"/>
                  </a:cubicBezTo>
                  <a:cubicBezTo>
                    <a:pt x="114" y="350"/>
                    <a:pt x="114" y="350"/>
                    <a:pt x="94" y="363"/>
                  </a:cubicBezTo>
                  <a:cubicBezTo>
                    <a:pt x="89" y="359"/>
                    <a:pt x="82" y="355"/>
                    <a:pt x="77" y="352"/>
                  </a:cubicBezTo>
                  <a:cubicBezTo>
                    <a:pt x="77" y="352"/>
                    <a:pt x="77" y="351"/>
                    <a:pt x="81" y="328"/>
                  </a:cubicBezTo>
                  <a:cubicBezTo>
                    <a:pt x="78" y="326"/>
                    <a:pt x="77" y="325"/>
                    <a:pt x="74" y="323"/>
                  </a:cubicBezTo>
                  <a:cubicBezTo>
                    <a:pt x="74" y="323"/>
                    <a:pt x="74" y="323"/>
                    <a:pt x="51" y="328"/>
                  </a:cubicBezTo>
                  <a:cubicBezTo>
                    <a:pt x="47" y="323"/>
                    <a:pt x="42" y="318"/>
                    <a:pt x="38" y="313"/>
                  </a:cubicBezTo>
                  <a:cubicBezTo>
                    <a:pt x="38" y="313"/>
                    <a:pt x="38" y="312"/>
                    <a:pt x="48" y="292"/>
                  </a:cubicBezTo>
                  <a:cubicBezTo>
                    <a:pt x="47" y="289"/>
                    <a:pt x="44" y="285"/>
                    <a:pt x="43" y="284"/>
                  </a:cubicBezTo>
                  <a:cubicBezTo>
                    <a:pt x="43" y="284"/>
                    <a:pt x="43" y="284"/>
                    <a:pt x="19" y="283"/>
                  </a:cubicBezTo>
                  <a:cubicBezTo>
                    <a:pt x="17" y="276"/>
                    <a:pt x="14" y="270"/>
                    <a:pt x="12" y="264"/>
                  </a:cubicBezTo>
                  <a:cubicBezTo>
                    <a:pt x="12" y="264"/>
                    <a:pt x="12" y="263"/>
                    <a:pt x="26" y="247"/>
                  </a:cubicBezTo>
                  <a:cubicBezTo>
                    <a:pt x="25" y="243"/>
                    <a:pt x="24" y="240"/>
                    <a:pt x="24" y="237"/>
                  </a:cubicBezTo>
                  <a:cubicBezTo>
                    <a:pt x="24" y="237"/>
                    <a:pt x="23" y="237"/>
                    <a:pt x="2" y="231"/>
                  </a:cubicBezTo>
                  <a:cubicBezTo>
                    <a:pt x="0" y="223"/>
                    <a:pt x="0" y="217"/>
                    <a:pt x="0" y="210"/>
                  </a:cubicBezTo>
                  <a:cubicBezTo>
                    <a:pt x="0" y="210"/>
                    <a:pt x="0" y="209"/>
                    <a:pt x="19" y="198"/>
                  </a:cubicBezTo>
                  <a:cubicBezTo>
                    <a:pt x="18" y="195"/>
                    <a:pt x="19" y="190"/>
                    <a:pt x="20" y="187"/>
                  </a:cubicBezTo>
                  <a:cubicBezTo>
                    <a:pt x="20" y="187"/>
                    <a:pt x="19" y="187"/>
                    <a:pt x="1" y="175"/>
                  </a:cubicBezTo>
                  <a:cubicBezTo>
                    <a:pt x="0" y="171"/>
                    <a:pt x="0" y="168"/>
                    <a:pt x="1" y="165"/>
                  </a:cubicBezTo>
                  <a:cubicBezTo>
                    <a:pt x="1" y="161"/>
                    <a:pt x="2" y="158"/>
                    <a:pt x="4" y="155"/>
                  </a:cubicBezTo>
                  <a:cubicBezTo>
                    <a:pt x="4" y="155"/>
                    <a:pt x="4" y="155"/>
                    <a:pt x="26" y="148"/>
                  </a:cubicBezTo>
                  <a:cubicBezTo>
                    <a:pt x="26" y="145"/>
                    <a:pt x="27" y="142"/>
                    <a:pt x="29" y="138"/>
                  </a:cubicBezTo>
                  <a:cubicBezTo>
                    <a:pt x="29" y="138"/>
                    <a:pt x="29" y="138"/>
                    <a:pt x="14" y="121"/>
                  </a:cubicBezTo>
                  <a:cubicBezTo>
                    <a:pt x="16" y="115"/>
                    <a:pt x="19" y="108"/>
                    <a:pt x="23" y="103"/>
                  </a:cubicBezTo>
                  <a:cubicBezTo>
                    <a:pt x="23" y="103"/>
                    <a:pt x="23" y="103"/>
                    <a:pt x="45" y="102"/>
                  </a:cubicBezTo>
                  <a:cubicBezTo>
                    <a:pt x="47" y="99"/>
                    <a:pt x="49" y="97"/>
                    <a:pt x="51" y="94"/>
                  </a:cubicBezTo>
                  <a:cubicBezTo>
                    <a:pt x="51" y="94"/>
                    <a:pt x="51" y="94"/>
                    <a:pt x="42" y="73"/>
                  </a:cubicBezTo>
                  <a:cubicBezTo>
                    <a:pt x="46" y="68"/>
                    <a:pt x="51" y="63"/>
                    <a:pt x="55" y="57"/>
                  </a:cubicBezTo>
                  <a:cubicBezTo>
                    <a:pt x="55" y="57"/>
                    <a:pt x="55" y="57"/>
                    <a:pt x="78" y="65"/>
                  </a:cubicBezTo>
                  <a:cubicBezTo>
                    <a:pt x="80" y="63"/>
                    <a:pt x="83" y="60"/>
                    <a:pt x="85" y="59"/>
                  </a:cubicBezTo>
                  <a:cubicBezTo>
                    <a:pt x="85" y="59"/>
                    <a:pt x="85" y="59"/>
                    <a:pt x="83" y="35"/>
                  </a:cubicBezTo>
                  <a:cubicBezTo>
                    <a:pt x="88" y="31"/>
                    <a:pt x="94" y="28"/>
                    <a:pt x="99" y="24"/>
                  </a:cubicBezTo>
                  <a:cubicBezTo>
                    <a:pt x="99" y="24"/>
                    <a:pt x="99" y="24"/>
                    <a:pt x="119" y="38"/>
                  </a:cubicBezTo>
                  <a:cubicBezTo>
                    <a:pt x="123" y="35"/>
                    <a:pt x="124" y="34"/>
                    <a:pt x="128" y="33"/>
                  </a:cubicBezTo>
                  <a:cubicBezTo>
                    <a:pt x="128" y="33"/>
                    <a:pt x="128" y="33"/>
                    <a:pt x="131" y="10"/>
                  </a:cubicBezTo>
                  <a:cubicBezTo>
                    <a:pt x="138" y="8"/>
                    <a:pt x="145" y="6"/>
                    <a:pt x="151" y="6"/>
                  </a:cubicBezTo>
                  <a:cubicBezTo>
                    <a:pt x="151" y="6"/>
                    <a:pt x="152" y="6"/>
                    <a:pt x="167" y="23"/>
                  </a:cubicBezTo>
                  <a:cubicBezTo>
                    <a:pt x="170" y="22"/>
                    <a:pt x="173" y="22"/>
                    <a:pt x="176" y="21"/>
                  </a:cubicBezTo>
                  <a:cubicBezTo>
                    <a:pt x="176" y="21"/>
                    <a:pt x="176" y="21"/>
                    <a:pt x="186" y="1"/>
                  </a:cubicBezTo>
                  <a:cubicBezTo>
                    <a:pt x="193" y="0"/>
                    <a:pt x="200" y="0"/>
                    <a:pt x="207" y="1"/>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218" name="Freeform 32">
              <a:extLst>
                <a:ext uri="{FF2B5EF4-FFF2-40B4-BE49-F238E27FC236}">
                  <a16:creationId xmlns:a16="http://schemas.microsoft.com/office/drawing/2014/main" id="{EEB16EC9-C5A6-488A-9DA1-A6E411FB9F0D}"/>
                </a:ext>
              </a:extLst>
            </p:cNvPr>
            <p:cNvSpPr>
              <a:spLocks noEditPoints="1"/>
            </p:cNvSpPr>
            <p:nvPr/>
          </p:nvSpPr>
          <p:spPr bwMode="auto">
            <a:xfrm>
              <a:off x="6659912" y="5186397"/>
              <a:ext cx="312473" cy="313080"/>
            </a:xfrm>
            <a:custGeom>
              <a:avLst/>
              <a:gdLst>
                <a:gd name="T0" fmla="*/ 73 w 436"/>
                <a:gd name="T1" fmla="*/ 235 h 437"/>
                <a:gd name="T2" fmla="*/ 363 w 436"/>
                <a:gd name="T3" fmla="*/ 202 h 437"/>
                <a:gd name="T4" fmla="*/ 196 w 436"/>
                <a:gd name="T5" fmla="*/ 1 h 437"/>
                <a:gd name="T6" fmla="*/ 232 w 436"/>
                <a:gd name="T7" fmla="*/ 23 h 437"/>
                <a:gd name="T8" fmla="*/ 259 w 436"/>
                <a:gd name="T9" fmla="*/ 4 h 437"/>
                <a:gd name="T10" fmla="*/ 286 w 436"/>
                <a:gd name="T11" fmla="*/ 35 h 437"/>
                <a:gd name="T12" fmla="*/ 318 w 436"/>
                <a:gd name="T13" fmla="*/ 23 h 437"/>
                <a:gd name="T14" fmla="*/ 336 w 436"/>
                <a:gd name="T15" fmla="*/ 62 h 437"/>
                <a:gd name="T16" fmla="*/ 369 w 436"/>
                <a:gd name="T17" fmla="*/ 59 h 437"/>
                <a:gd name="T18" fmla="*/ 375 w 436"/>
                <a:gd name="T19" fmla="*/ 100 h 437"/>
                <a:gd name="T20" fmla="*/ 407 w 436"/>
                <a:gd name="T21" fmla="*/ 109 h 437"/>
                <a:gd name="T22" fmla="*/ 401 w 436"/>
                <a:gd name="T23" fmla="*/ 149 h 437"/>
                <a:gd name="T24" fmla="*/ 431 w 436"/>
                <a:gd name="T25" fmla="*/ 167 h 437"/>
                <a:gd name="T26" fmla="*/ 436 w 436"/>
                <a:gd name="T27" fmla="*/ 190 h 437"/>
                <a:gd name="T28" fmla="*/ 414 w 436"/>
                <a:gd name="T29" fmla="*/ 216 h 437"/>
                <a:gd name="T30" fmla="*/ 434 w 436"/>
                <a:gd name="T31" fmla="*/ 252 h 437"/>
                <a:gd name="T32" fmla="*/ 407 w 436"/>
                <a:gd name="T33" fmla="*/ 271 h 437"/>
                <a:gd name="T34" fmla="*/ 417 w 436"/>
                <a:gd name="T35" fmla="*/ 311 h 437"/>
                <a:gd name="T36" fmla="*/ 385 w 436"/>
                <a:gd name="T37" fmla="*/ 322 h 437"/>
                <a:gd name="T38" fmla="*/ 383 w 436"/>
                <a:gd name="T39" fmla="*/ 363 h 437"/>
                <a:gd name="T40" fmla="*/ 349 w 436"/>
                <a:gd name="T41" fmla="*/ 364 h 437"/>
                <a:gd name="T42" fmla="*/ 335 w 436"/>
                <a:gd name="T43" fmla="*/ 404 h 437"/>
                <a:gd name="T44" fmla="*/ 303 w 436"/>
                <a:gd name="T45" fmla="*/ 395 h 437"/>
                <a:gd name="T46" fmla="*/ 278 w 436"/>
                <a:gd name="T47" fmla="*/ 429 h 437"/>
                <a:gd name="T48" fmla="*/ 256 w 436"/>
                <a:gd name="T49" fmla="*/ 411 h 437"/>
                <a:gd name="T50" fmla="*/ 240 w 436"/>
                <a:gd name="T51" fmla="*/ 436 h 437"/>
                <a:gd name="T52" fmla="*/ 204 w 436"/>
                <a:gd name="T53" fmla="*/ 414 h 437"/>
                <a:gd name="T54" fmla="*/ 177 w 436"/>
                <a:gd name="T55" fmla="*/ 434 h 437"/>
                <a:gd name="T56" fmla="*/ 149 w 436"/>
                <a:gd name="T57" fmla="*/ 403 h 437"/>
                <a:gd name="T58" fmla="*/ 118 w 436"/>
                <a:gd name="T59" fmla="*/ 414 h 437"/>
                <a:gd name="T60" fmla="*/ 101 w 436"/>
                <a:gd name="T61" fmla="*/ 377 h 437"/>
                <a:gd name="T62" fmla="*/ 67 w 436"/>
                <a:gd name="T63" fmla="*/ 378 h 437"/>
                <a:gd name="T64" fmla="*/ 61 w 436"/>
                <a:gd name="T65" fmla="*/ 337 h 437"/>
                <a:gd name="T66" fmla="*/ 29 w 436"/>
                <a:gd name="T67" fmla="*/ 330 h 437"/>
                <a:gd name="T68" fmla="*/ 35 w 436"/>
                <a:gd name="T69" fmla="*/ 288 h 437"/>
                <a:gd name="T70" fmla="*/ 7 w 436"/>
                <a:gd name="T71" fmla="*/ 272 h 437"/>
                <a:gd name="T72" fmla="*/ 2 w 436"/>
                <a:gd name="T73" fmla="*/ 249 h 437"/>
                <a:gd name="T74" fmla="*/ 22 w 436"/>
                <a:gd name="T75" fmla="*/ 221 h 437"/>
                <a:gd name="T76" fmla="*/ 2 w 436"/>
                <a:gd name="T77" fmla="*/ 186 h 437"/>
                <a:gd name="T78" fmla="*/ 29 w 436"/>
                <a:gd name="T79" fmla="*/ 166 h 437"/>
                <a:gd name="T80" fmla="*/ 19 w 436"/>
                <a:gd name="T81" fmla="*/ 126 h 437"/>
                <a:gd name="T82" fmla="*/ 51 w 436"/>
                <a:gd name="T83" fmla="*/ 117 h 437"/>
                <a:gd name="T84" fmla="*/ 53 w 436"/>
                <a:gd name="T85" fmla="*/ 74 h 437"/>
                <a:gd name="T86" fmla="*/ 87 w 436"/>
                <a:gd name="T87" fmla="*/ 73 h 437"/>
                <a:gd name="T88" fmla="*/ 101 w 436"/>
                <a:gd name="T89" fmla="*/ 35 h 437"/>
                <a:gd name="T90" fmla="*/ 133 w 436"/>
                <a:gd name="T91" fmla="*/ 42 h 437"/>
                <a:gd name="T92" fmla="*/ 159 w 436"/>
                <a:gd name="T93" fmla="*/ 8 h 437"/>
                <a:gd name="T94" fmla="*/ 182 w 436"/>
                <a:gd name="T95" fmla="*/ 26 h 437"/>
                <a:gd name="T96" fmla="*/ 196 w 436"/>
                <a:gd name="T97" fmla="*/ 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6" h="437">
                  <a:moveTo>
                    <a:pt x="201" y="74"/>
                  </a:moveTo>
                  <a:cubicBezTo>
                    <a:pt x="121" y="83"/>
                    <a:pt x="64" y="155"/>
                    <a:pt x="73" y="235"/>
                  </a:cubicBezTo>
                  <a:cubicBezTo>
                    <a:pt x="82" y="315"/>
                    <a:pt x="155" y="373"/>
                    <a:pt x="235" y="363"/>
                  </a:cubicBezTo>
                  <a:cubicBezTo>
                    <a:pt x="315" y="354"/>
                    <a:pt x="372" y="282"/>
                    <a:pt x="363" y="202"/>
                  </a:cubicBezTo>
                  <a:cubicBezTo>
                    <a:pt x="354" y="122"/>
                    <a:pt x="281" y="64"/>
                    <a:pt x="201" y="74"/>
                  </a:cubicBezTo>
                  <a:close/>
                  <a:moveTo>
                    <a:pt x="196" y="1"/>
                  </a:moveTo>
                  <a:cubicBezTo>
                    <a:pt x="204" y="0"/>
                    <a:pt x="212" y="0"/>
                    <a:pt x="219" y="0"/>
                  </a:cubicBezTo>
                  <a:cubicBezTo>
                    <a:pt x="219" y="0"/>
                    <a:pt x="219" y="0"/>
                    <a:pt x="232" y="23"/>
                  </a:cubicBezTo>
                  <a:cubicBezTo>
                    <a:pt x="236" y="24"/>
                    <a:pt x="239" y="23"/>
                    <a:pt x="242" y="24"/>
                  </a:cubicBezTo>
                  <a:cubicBezTo>
                    <a:pt x="242" y="24"/>
                    <a:pt x="242" y="24"/>
                    <a:pt x="259" y="4"/>
                  </a:cubicBezTo>
                  <a:cubicBezTo>
                    <a:pt x="266" y="5"/>
                    <a:pt x="274" y="7"/>
                    <a:pt x="282" y="9"/>
                  </a:cubicBezTo>
                  <a:cubicBezTo>
                    <a:pt x="282" y="9"/>
                    <a:pt x="282" y="9"/>
                    <a:pt x="286" y="35"/>
                  </a:cubicBezTo>
                  <a:cubicBezTo>
                    <a:pt x="290" y="36"/>
                    <a:pt x="294" y="37"/>
                    <a:pt x="296" y="39"/>
                  </a:cubicBezTo>
                  <a:cubicBezTo>
                    <a:pt x="296" y="39"/>
                    <a:pt x="296" y="39"/>
                    <a:pt x="318" y="23"/>
                  </a:cubicBezTo>
                  <a:cubicBezTo>
                    <a:pt x="324" y="27"/>
                    <a:pt x="331" y="31"/>
                    <a:pt x="337" y="35"/>
                  </a:cubicBezTo>
                  <a:cubicBezTo>
                    <a:pt x="337" y="35"/>
                    <a:pt x="337" y="35"/>
                    <a:pt x="336" y="62"/>
                  </a:cubicBezTo>
                  <a:cubicBezTo>
                    <a:pt x="338" y="64"/>
                    <a:pt x="341" y="66"/>
                    <a:pt x="344" y="69"/>
                  </a:cubicBezTo>
                  <a:cubicBezTo>
                    <a:pt x="344" y="69"/>
                    <a:pt x="344" y="69"/>
                    <a:pt x="369" y="59"/>
                  </a:cubicBezTo>
                  <a:cubicBezTo>
                    <a:pt x="375" y="65"/>
                    <a:pt x="379" y="71"/>
                    <a:pt x="384" y="77"/>
                  </a:cubicBezTo>
                  <a:cubicBezTo>
                    <a:pt x="384" y="77"/>
                    <a:pt x="384" y="77"/>
                    <a:pt x="375" y="100"/>
                  </a:cubicBezTo>
                  <a:cubicBezTo>
                    <a:pt x="377" y="103"/>
                    <a:pt x="379" y="106"/>
                    <a:pt x="382" y="109"/>
                  </a:cubicBezTo>
                  <a:cubicBezTo>
                    <a:pt x="382" y="109"/>
                    <a:pt x="382" y="109"/>
                    <a:pt x="407" y="109"/>
                  </a:cubicBezTo>
                  <a:cubicBezTo>
                    <a:pt x="411" y="115"/>
                    <a:pt x="415" y="123"/>
                    <a:pt x="417" y="129"/>
                  </a:cubicBezTo>
                  <a:cubicBezTo>
                    <a:pt x="417" y="129"/>
                    <a:pt x="417" y="129"/>
                    <a:pt x="401" y="149"/>
                  </a:cubicBezTo>
                  <a:cubicBezTo>
                    <a:pt x="404" y="154"/>
                    <a:pt x="404" y="157"/>
                    <a:pt x="405" y="160"/>
                  </a:cubicBezTo>
                  <a:cubicBezTo>
                    <a:pt x="405" y="160"/>
                    <a:pt x="405" y="160"/>
                    <a:pt x="431" y="167"/>
                  </a:cubicBezTo>
                  <a:cubicBezTo>
                    <a:pt x="432" y="170"/>
                    <a:pt x="433" y="173"/>
                    <a:pt x="434" y="178"/>
                  </a:cubicBezTo>
                  <a:cubicBezTo>
                    <a:pt x="434" y="181"/>
                    <a:pt x="435" y="185"/>
                    <a:pt x="436" y="190"/>
                  </a:cubicBezTo>
                  <a:cubicBezTo>
                    <a:pt x="413" y="204"/>
                    <a:pt x="413" y="204"/>
                    <a:pt x="413" y="204"/>
                  </a:cubicBezTo>
                  <a:cubicBezTo>
                    <a:pt x="414" y="207"/>
                    <a:pt x="415" y="212"/>
                    <a:pt x="414" y="216"/>
                  </a:cubicBezTo>
                  <a:cubicBezTo>
                    <a:pt x="414" y="216"/>
                    <a:pt x="414" y="216"/>
                    <a:pt x="436" y="228"/>
                  </a:cubicBezTo>
                  <a:cubicBezTo>
                    <a:pt x="436" y="237"/>
                    <a:pt x="436" y="243"/>
                    <a:pt x="434" y="252"/>
                  </a:cubicBezTo>
                  <a:cubicBezTo>
                    <a:pt x="434" y="252"/>
                    <a:pt x="434" y="252"/>
                    <a:pt x="410" y="260"/>
                  </a:cubicBezTo>
                  <a:cubicBezTo>
                    <a:pt x="409" y="264"/>
                    <a:pt x="408" y="267"/>
                    <a:pt x="407" y="271"/>
                  </a:cubicBezTo>
                  <a:cubicBezTo>
                    <a:pt x="407" y="271"/>
                    <a:pt x="407" y="271"/>
                    <a:pt x="424" y="289"/>
                  </a:cubicBezTo>
                  <a:cubicBezTo>
                    <a:pt x="422" y="297"/>
                    <a:pt x="420" y="304"/>
                    <a:pt x="417" y="311"/>
                  </a:cubicBezTo>
                  <a:cubicBezTo>
                    <a:pt x="417" y="311"/>
                    <a:pt x="417" y="311"/>
                    <a:pt x="390" y="313"/>
                  </a:cubicBezTo>
                  <a:cubicBezTo>
                    <a:pt x="389" y="315"/>
                    <a:pt x="386" y="319"/>
                    <a:pt x="385" y="322"/>
                  </a:cubicBezTo>
                  <a:cubicBezTo>
                    <a:pt x="385" y="322"/>
                    <a:pt x="385" y="322"/>
                    <a:pt x="396" y="345"/>
                  </a:cubicBezTo>
                  <a:cubicBezTo>
                    <a:pt x="392" y="351"/>
                    <a:pt x="387" y="357"/>
                    <a:pt x="383" y="363"/>
                  </a:cubicBezTo>
                  <a:cubicBezTo>
                    <a:pt x="383" y="363"/>
                    <a:pt x="383" y="363"/>
                    <a:pt x="357" y="358"/>
                  </a:cubicBezTo>
                  <a:cubicBezTo>
                    <a:pt x="355" y="360"/>
                    <a:pt x="352" y="362"/>
                    <a:pt x="349" y="364"/>
                  </a:cubicBezTo>
                  <a:cubicBezTo>
                    <a:pt x="349" y="364"/>
                    <a:pt x="349" y="364"/>
                    <a:pt x="354" y="390"/>
                  </a:cubicBezTo>
                  <a:cubicBezTo>
                    <a:pt x="349" y="395"/>
                    <a:pt x="341" y="400"/>
                    <a:pt x="335" y="404"/>
                  </a:cubicBezTo>
                  <a:cubicBezTo>
                    <a:pt x="335" y="404"/>
                    <a:pt x="335" y="404"/>
                    <a:pt x="312" y="390"/>
                  </a:cubicBezTo>
                  <a:cubicBezTo>
                    <a:pt x="309" y="392"/>
                    <a:pt x="306" y="395"/>
                    <a:pt x="303" y="395"/>
                  </a:cubicBezTo>
                  <a:cubicBezTo>
                    <a:pt x="303" y="395"/>
                    <a:pt x="303" y="395"/>
                    <a:pt x="300" y="421"/>
                  </a:cubicBezTo>
                  <a:cubicBezTo>
                    <a:pt x="293" y="424"/>
                    <a:pt x="286" y="427"/>
                    <a:pt x="278" y="429"/>
                  </a:cubicBezTo>
                  <a:cubicBezTo>
                    <a:pt x="278" y="429"/>
                    <a:pt x="278" y="429"/>
                    <a:pt x="260" y="410"/>
                  </a:cubicBezTo>
                  <a:cubicBezTo>
                    <a:pt x="259" y="410"/>
                    <a:pt x="257" y="411"/>
                    <a:pt x="256" y="411"/>
                  </a:cubicBezTo>
                  <a:cubicBezTo>
                    <a:pt x="252" y="412"/>
                    <a:pt x="251" y="412"/>
                    <a:pt x="249" y="412"/>
                  </a:cubicBezTo>
                  <a:cubicBezTo>
                    <a:pt x="249" y="412"/>
                    <a:pt x="249" y="412"/>
                    <a:pt x="240" y="436"/>
                  </a:cubicBezTo>
                  <a:cubicBezTo>
                    <a:pt x="232" y="437"/>
                    <a:pt x="224" y="437"/>
                    <a:pt x="217" y="437"/>
                  </a:cubicBezTo>
                  <a:cubicBezTo>
                    <a:pt x="217" y="437"/>
                    <a:pt x="217" y="437"/>
                    <a:pt x="204" y="414"/>
                  </a:cubicBezTo>
                  <a:cubicBezTo>
                    <a:pt x="201" y="415"/>
                    <a:pt x="197" y="414"/>
                    <a:pt x="194" y="413"/>
                  </a:cubicBezTo>
                  <a:cubicBezTo>
                    <a:pt x="194" y="413"/>
                    <a:pt x="194" y="413"/>
                    <a:pt x="177" y="434"/>
                  </a:cubicBezTo>
                  <a:cubicBezTo>
                    <a:pt x="170" y="432"/>
                    <a:pt x="162" y="431"/>
                    <a:pt x="154" y="429"/>
                  </a:cubicBezTo>
                  <a:cubicBezTo>
                    <a:pt x="154" y="429"/>
                    <a:pt x="154" y="429"/>
                    <a:pt x="149" y="403"/>
                  </a:cubicBezTo>
                  <a:cubicBezTo>
                    <a:pt x="146" y="402"/>
                    <a:pt x="144" y="400"/>
                    <a:pt x="140" y="399"/>
                  </a:cubicBezTo>
                  <a:cubicBezTo>
                    <a:pt x="140" y="399"/>
                    <a:pt x="140" y="399"/>
                    <a:pt x="118" y="414"/>
                  </a:cubicBezTo>
                  <a:cubicBezTo>
                    <a:pt x="112" y="410"/>
                    <a:pt x="105" y="406"/>
                    <a:pt x="99" y="402"/>
                  </a:cubicBezTo>
                  <a:cubicBezTo>
                    <a:pt x="99" y="402"/>
                    <a:pt x="99" y="402"/>
                    <a:pt x="101" y="377"/>
                  </a:cubicBezTo>
                  <a:cubicBezTo>
                    <a:pt x="98" y="374"/>
                    <a:pt x="95" y="371"/>
                    <a:pt x="93" y="370"/>
                  </a:cubicBezTo>
                  <a:cubicBezTo>
                    <a:pt x="93" y="370"/>
                    <a:pt x="93" y="370"/>
                    <a:pt x="67" y="378"/>
                  </a:cubicBezTo>
                  <a:cubicBezTo>
                    <a:pt x="63" y="372"/>
                    <a:pt x="57" y="366"/>
                    <a:pt x="52" y="361"/>
                  </a:cubicBezTo>
                  <a:cubicBezTo>
                    <a:pt x="52" y="361"/>
                    <a:pt x="52" y="361"/>
                    <a:pt x="61" y="337"/>
                  </a:cubicBezTo>
                  <a:cubicBezTo>
                    <a:pt x="59" y="334"/>
                    <a:pt x="57" y="331"/>
                    <a:pt x="54" y="328"/>
                  </a:cubicBezTo>
                  <a:cubicBezTo>
                    <a:pt x="54" y="328"/>
                    <a:pt x="54" y="328"/>
                    <a:pt x="29" y="330"/>
                  </a:cubicBezTo>
                  <a:cubicBezTo>
                    <a:pt x="25" y="322"/>
                    <a:pt x="22" y="316"/>
                    <a:pt x="19" y="308"/>
                  </a:cubicBezTo>
                  <a:cubicBezTo>
                    <a:pt x="19" y="308"/>
                    <a:pt x="19" y="308"/>
                    <a:pt x="35" y="288"/>
                  </a:cubicBezTo>
                  <a:cubicBezTo>
                    <a:pt x="33" y="285"/>
                    <a:pt x="32" y="280"/>
                    <a:pt x="31" y="277"/>
                  </a:cubicBezTo>
                  <a:cubicBezTo>
                    <a:pt x="31" y="277"/>
                    <a:pt x="31" y="277"/>
                    <a:pt x="7" y="272"/>
                  </a:cubicBezTo>
                  <a:cubicBezTo>
                    <a:pt x="4" y="267"/>
                    <a:pt x="3" y="264"/>
                    <a:pt x="3" y="260"/>
                  </a:cubicBezTo>
                  <a:cubicBezTo>
                    <a:pt x="2" y="256"/>
                    <a:pt x="1" y="252"/>
                    <a:pt x="2" y="249"/>
                  </a:cubicBezTo>
                  <a:cubicBezTo>
                    <a:pt x="2" y="249"/>
                    <a:pt x="2" y="249"/>
                    <a:pt x="23" y="233"/>
                  </a:cubicBezTo>
                  <a:cubicBezTo>
                    <a:pt x="22" y="230"/>
                    <a:pt x="22" y="227"/>
                    <a:pt x="22" y="221"/>
                  </a:cubicBezTo>
                  <a:cubicBezTo>
                    <a:pt x="22" y="221"/>
                    <a:pt x="22" y="221"/>
                    <a:pt x="0" y="209"/>
                  </a:cubicBezTo>
                  <a:cubicBezTo>
                    <a:pt x="0" y="202"/>
                    <a:pt x="0" y="194"/>
                    <a:pt x="2" y="186"/>
                  </a:cubicBezTo>
                  <a:cubicBezTo>
                    <a:pt x="2" y="186"/>
                    <a:pt x="2" y="186"/>
                    <a:pt x="26" y="177"/>
                  </a:cubicBezTo>
                  <a:cubicBezTo>
                    <a:pt x="27" y="173"/>
                    <a:pt x="28" y="170"/>
                    <a:pt x="29" y="166"/>
                  </a:cubicBezTo>
                  <a:cubicBezTo>
                    <a:pt x="29" y="166"/>
                    <a:pt x="29" y="166"/>
                    <a:pt x="12" y="148"/>
                  </a:cubicBezTo>
                  <a:cubicBezTo>
                    <a:pt x="14" y="141"/>
                    <a:pt x="17" y="133"/>
                    <a:pt x="19" y="126"/>
                  </a:cubicBezTo>
                  <a:cubicBezTo>
                    <a:pt x="19" y="126"/>
                    <a:pt x="19" y="126"/>
                    <a:pt x="46" y="126"/>
                  </a:cubicBezTo>
                  <a:cubicBezTo>
                    <a:pt x="47" y="122"/>
                    <a:pt x="50" y="118"/>
                    <a:pt x="51" y="117"/>
                  </a:cubicBezTo>
                  <a:cubicBezTo>
                    <a:pt x="51" y="117"/>
                    <a:pt x="51" y="117"/>
                    <a:pt x="40" y="92"/>
                  </a:cubicBezTo>
                  <a:cubicBezTo>
                    <a:pt x="44" y="86"/>
                    <a:pt x="49" y="80"/>
                    <a:pt x="53" y="74"/>
                  </a:cubicBezTo>
                  <a:cubicBezTo>
                    <a:pt x="53" y="74"/>
                    <a:pt x="53" y="74"/>
                    <a:pt x="80" y="81"/>
                  </a:cubicBezTo>
                  <a:cubicBezTo>
                    <a:pt x="82" y="77"/>
                    <a:pt x="84" y="75"/>
                    <a:pt x="87" y="73"/>
                  </a:cubicBezTo>
                  <a:cubicBezTo>
                    <a:pt x="87" y="73"/>
                    <a:pt x="87" y="73"/>
                    <a:pt x="82" y="47"/>
                  </a:cubicBezTo>
                  <a:cubicBezTo>
                    <a:pt x="87" y="42"/>
                    <a:pt x="95" y="37"/>
                    <a:pt x="101" y="35"/>
                  </a:cubicBezTo>
                  <a:cubicBezTo>
                    <a:pt x="101" y="35"/>
                    <a:pt x="101" y="35"/>
                    <a:pt x="124" y="47"/>
                  </a:cubicBezTo>
                  <a:cubicBezTo>
                    <a:pt x="127" y="45"/>
                    <a:pt x="130" y="44"/>
                    <a:pt x="133" y="42"/>
                  </a:cubicBezTo>
                  <a:cubicBezTo>
                    <a:pt x="133" y="42"/>
                    <a:pt x="133" y="42"/>
                    <a:pt x="136" y="16"/>
                  </a:cubicBezTo>
                  <a:cubicBezTo>
                    <a:pt x="143" y="13"/>
                    <a:pt x="150" y="10"/>
                    <a:pt x="159" y="8"/>
                  </a:cubicBezTo>
                  <a:cubicBezTo>
                    <a:pt x="159" y="8"/>
                    <a:pt x="159" y="8"/>
                    <a:pt x="176" y="27"/>
                  </a:cubicBezTo>
                  <a:cubicBezTo>
                    <a:pt x="177" y="27"/>
                    <a:pt x="179" y="26"/>
                    <a:pt x="182" y="26"/>
                  </a:cubicBezTo>
                  <a:cubicBezTo>
                    <a:pt x="184" y="26"/>
                    <a:pt x="185" y="25"/>
                    <a:pt x="187" y="25"/>
                  </a:cubicBezTo>
                  <a:cubicBezTo>
                    <a:pt x="187" y="25"/>
                    <a:pt x="187" y="25"/>
                    <a:pt x="196" y="1"/>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219" name="Freeform 36">
              <a:extLst>
                <a:ext uri="{FF2B5EF4-FFF2-40B4-BE49-F238E27FC236}">
                  <a16:creationId xmlns:a16="http://schemas.microsoft.com/office/drawing/2014/main" id="{C1D458F0-1361-4B55-9683-81D102F0B62C}"/>
                </a:ext>
              </a:extLst>
            </p:cNvPr>
            <p:cNvSpPr>
              <a:spLocks noEditPoints="1"/>
            </p:cNvSpPr>
            <p:nvPr/>
          </p:nvSpPr>
          <p:spPr bwMode="auto">
            <a:xfrm>
              <a:off x="6634255" y="5504803"/>
              <a:ext cx="432209" cy="429216"/>
            </a:xfrm>
            <a:custGeom>
              <a:avLst/>
              <a:gdLst>
                <a:gd name="T0" fmla="*/ 293 w 428"/>
                <a:gd name="T1" fmla="*/ 326 h 425"/>
                <a:gd name="T2" fmla="*/ 173 w 428"/>
                <a:gd name="T3" fmla="*/ 337 h 425"/>
                <a:gd name="T4" fmla="*/ 142 w 428"/>
                <a:gd name="T5" fmla="*/ 299 h 425"/>
                <a:gd name="T6" fmla="*/ 149 w 428"/>
                <a:gd name="T7" fmla="*/ 290 h 425"/>
                <a:gd name="T8" fmla="*/ 313 w 428"/>
                <a:gd name="T9" fmla="*/ 228 h 425"/>
                <a:gd name="T10" fmla="*/ 257 w 428"/>
                <a:gd name="T11" fmla="*/ 298 h 425"/>
                <a:gd name="T12" fmla="*/ 313 w 428"/>
                <a:gd name="T13" fmla="*/ 228 h 425"/>
                <a:gd name="T14" fmla="*/ 219 w 428"/>
                <a:gd name="T15" fmla="*/ 272 h 425"/>
                <a:gd name="T16" fmla="*/ 328 w 428"/>
                <a:gd name="T17" fmla="*/ 133 h 425"/>
                <a:gd name="T18" fmla="*/ 339 w 428"/>
                <a:gd name="T19" fmla="*/ 253 h 425"/>
                <a:gd name="T20" fmla="*/ 328 w 428"/>
                <a:gd name="T21" fmla="*/ 133 h 425"/>
                <a:gd name="T22" fmla="*/ 101 w 428"/>
                <a:gd name="T23" fmla="*/ 292 h 425"/>
                <a:gd name="T24" fmla="*/ 89 w 428"/>
                <a:gd name="T25" fmla="*/ 171 h 425"/>
                <a:gd name="T26" fmla="*/ 126 w 428"/>
                <a:gd name="T27" fmla="*/ 142 h 425"/>
                <a:gd name="T28" fmla="*/ 135 w 428"/>
                <a:gd name="T29" fmla="*/ 149 h 425"/>
                <a:gd name="T30" fmla="*/ 166 w 428"/>
                <a:gd name="T31" fmla="*/ 115 h 425"/>
                <a:gd name="T32" fmla="*/ 238 w 428"/>
                <a:gd name="T33" fmla="*/ 118 h 425"/>
                <a:gd name="T34" fmla="*/ 307 w 428"/>
                <a:gd name="T35" fmla="*/ 174 h 425"/>
                <a:gd name="T36" fmla="*/ 199 w 428"/>
                <a:gd name="T37" fmla="*/ 61 h 425"/>
                <a:gd name="T38" fmla="*/ 201 w 428"/>
                <a:gd name="T39" fmla="*/ 77 h 425"/>
                <a:gd name="T40" fmla="*/ 199 w 428"/>
                <a:gd name="T41" fmla="*/ 61 h 425"/>
                <a:gd name="T42" fmla="*/ 208 w 428"/>
                <a:gd name="T43" fmla="*/ 21 h 425"/>
                <a:gd name="T44" fmla="*/ 232 w 428"/>
                <a:gd name="T45" fmla="*/ 0 h 425"/>
                <a:gd name="T46" fmla="*/ 273 w 428"/>
                <a:gd name="T47" fmla="*/ 30 h 425"/>
                <a:gd name="T48" fmla="*/ 313 w 428"/>
                <a:gd name="T49" fmla="*/ 48 h 425"/>
                <a:gd name="T50" fmla="*/ 361 w 428"/>
                <a:gd name="T51" fmla="*/ 58 h 425"/>
                <a:gd name="T52" fmla="*/ 387 w 428"/>
                <a:gd name="T53" fmla="*/ 87 h 425"/>
                <a:gd name="T54" fmla="*/ 391 w 428"/>
                <a:gd name="T55" fmla="*/ 137 h 425"/>
                <a:gd name="T56" fmla="*/ 402 w 428"/>
                <a:gd name="T57" fmla="*/ 179 h 425"/>
                <a:gd name="T58" fmla="*/ 428 w 428"/>
                <a:gd name="T59" fmla="*/ 213 h 425"/>
                <a:gd name="T60" fmla="*/ 402 w 428"/>
                <a:gd name="T61" fmla="*/ 245 h 425"/>
                <a:gd name="T62" fmla="*/ 391 w 428"/>
                <a:gd name="T63" fmla="*/ 287 h 425"/>
                <a:gd name="T64" fmla="*/ 387 w 428"/>
                <a:gd name="T65" fmla="*/ 338 h 425"/>
                <a:gd name="T66" fmla="*/ 361 w 428"/>
                <a:gd name="T67" fmla="*/ 367 h 425"/>
                <a:gd name="T68" fmla="*/ 313 w 428"/>
                <a:gd name="T69" fmla="*/ 376 h 425"/>
                <a:gd name="T70" fmla="*/ 273 w 428"/>
                <a:gd name="T71" fmla="*/ 394 h 425"/>
                <a:gd name="T72" fmla="*/ 232 w 428"/>
                <a:gd name="T73" fmla="*/ 425 h 425"/>
                <a:gd name="T74" fmla="*/ 208 w 428"/>
                <a:gd name="T75" fmla="*/ 404 h 425"/>
                <a:gd name="T76" fmla="*/ 164 w 428"/>
                <a:gd name="T77" fmla="*/ 397 h 425"/>
                <a:gd name="T78" fmla="*/ 114 w 428"/>
                <a:gd name="T79" fmla="*/ 402 h 425"/>
                <a:gd name="T80" fmla="*/ 82 w 428"/>
                <a:gd name="T81" fmla="*/ 381 h 425"/>
                <a:gd name="T82" fmla="*/ 66 w 428"/>
                <a:gd name="T83" fmla="*/ 334 h 425"/>
                <a:gd name="T84" fmla="*/ 42 w 428"/>
                <a:gd name="T85" fmla="*/ 297 h 425"/>
                <a:gd name="T86" fmla="*/ 6 w 428"/>
                <a:gd name="T87" fmla="*/ 262 h 425"/>
                <a:gd name="T88" fmla="*/ 1 w 428"/>
                <a:gd name="T89" fmla="*/ 224 h 425"/>
                <a:gd name="T90" fmla="*/ 24 w 428"/>
                <a:gd name="T91" fmla="*/ 190 h 425"/>
                <a:gd name="T92" fmla="*/ 12 w 428"/>
                <a:gd name="T93" fmla="*/ 142 h 425"/>
                <a:gd name="T94" fmla="*/ 29 w 428"/>
                <a:gd name="T95" fmla="*/ 106 h 425"/>
                <a:gd name="T96" fmla="*/ 72 w 428"/>
                <a:gd name="T97" fmla="*/ 84 h 425"/>
                <a:gd name="T98" fmla="*/ 106 w 428"/>
                <a:gd name="T99" fmla="*/ 55 h 425"/>
                <a:gd name="T100" fmla="*/ 135 w 428"/>
                <a:gd name="T101" fmla="*/ 14 h 425"/>
                <a:gd name="T102" fmla="*/ 172 w 428"/>
                <a:gd name="T103" fmla="*/ 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8" h="425">
                  <a:moveTo>
                    <a:pt x="157" y="339"/>
                  </a:moveTo>
                  <a:cubicBezTo>
                    <a:pt x="159" y="356"/>
                    <a:pt x="191" y="367"/>
                    <a:pt x="228" y="363"/>
                  </a:cubicBezTo>
                  <a:cubicBezTo>
                    <a:pt x="266" y="360"/>
                    <a:pt x="295" y="343"/>
                    <a:pt x="293" y="326"/>
                  </a:cubicBezTo>
                  <a:cubicBezTo>
                    <a:pt x="277" y="327"/>
                    <a:pt x="277" y="327"/>
                    <a:pt x="277" y="327"/>
                  </a:cubicBezTo>
                  <a:cubicBezTo>
                    <a:pt x="278" y="336"/>
                    <a:pt x="255" y="345"/>
                    <a:pt x="227" y="348"/>
                  </a:cubicBezTo>
                  <a:cubicBezTo>
                    <a:pt x="198" y="351"/>
                    <a:pt x="174" y="346"/>
                    <a:pt x="173" y="337"/>
                  </a:cubicBezTo>
                  <a:lnTo>
                    <a:pt x="157" y="339"/>
                  </a:lnTo>
                  <a:close/>
                  <a:moveTo>
                    <a:pt x="118" y="249"/>
                  </a:moveTo>
                  <a:cubicBezTo>
                    <a:pt x="110" y="259"/>
                    <a:pt x="121" y="281"/>
                    <a:pt x="142" y="299"/>
                  </a:cubicBezTo>
                  <a:cubicBezTo>
                    <a:pt x="164" y="316"/>
                    <a:pt x="188" y="322"/>
                    <a:pt x="196" y="312"/>
                  </a:cubicBezTo>
                  <a:cubicBezTo>
                    <a:pt x="187" y="305"/>
                    <a:pt x="187" y="305"/>
                    <a:pt x="187" y="305"/>
                  </a:cubicBezTo>
                  <a:cubicBezTo>
                    <a:pt x="183" y="310"/>
                    <a:pt x="166" y="303"/>
                    <a:pt x="149" y="290"/>
                  </a:cubicBezTo>
                  <a:cubicBezTo>
                    <a:pt x="133" y="276"/>
                    <a:pt x="123" y="261"/>
                    <a:pt x="127" y="256"/>
                  </a:cubicBezTo>
                  <a:lnTo>
                    <a:pt x="118" y="249"/>
                  </a:lnTo>
                  <a:close/>
                  <a:moveTo>
                    <a:pt x="313" y="228"/>
                  </a:moveTo>
                  <a:cubicBezTo>
                    <a:pt x="306" y="237"/>
                    <a:pt x="306" y="237"/>
                    <a:pt x="306" y="237"/>
                  </a:cubicBezTo>
                  <a:cubicBezTo>
                    <a:pt x="311" y="241"/>
                    <a:pt x="304" y="258"/>
                    <a:pt x="290" y="275"/>
                  </a:cubicBezTo>
                  <a:cubicBezTo>
                    <a:pt x="277" y="291"/>
                    <a:pt x="262" y="302"/>
                    <a:pt x="257" y="298"/>
                  </a:cubicBezTo>
                  <a:cubicBezTo>
                    <a:pt x="250" y="307"/>
                    <a:pt x="250" y="307"/>
                    <a:pt x="250" y="307"/>
                  </a:cubicBezTo>
                  <a:cubicBezTo>
                    <a:pt x="260" y="314"/>
                    <a:pt x="282" y="303"/>
                    <a:pt x="299" y="282"/>
                  </a:cubicBezTo>
                  <a:cubicBezTo>
                    <a:pt x="317" y="260"/>
                    <a:pt x="323" y="236"/>
                    <a:pt x="313" y="228"/>
                  </a:cubicBezTo>
                  <a:close/>
                  <a:moveTo>
                    <a:pt x="208" y="152"/>
                  </a:moveTo>
                  <a:cubicBezTo>
                    <a:pt x="175" y="156"/>
                    <a:pt x="151" y="185"/>
                    <a:pt x="154" y="218"/>
                  </a:cubicBezTo>
                  <a:cubicBezTo>
                    <a:pt x="157" y="251"/>
                    <a:pt x="186" y="275"/>
                    <a:pt x="219" y="272"/>
                  </a:cubicBezTo>
                  <a:cubicBezTo>
                    <a:pt x="252" y="269"/>
                    <a:pt x="276" y="239"/>
                    <a:pt x="273" y="207"/>
                  </a:cubicBezTo>
                  <a:cubicBezTo>
                    <a:pt x="270" y="174"/>
                    <a:pt x="241" y="149"/>
                    <a:pt x="208" y="152"/>
                  </a:cubicBezTo>
                  <a:close/>
                  <a:moveTo>
                    <a:pt x="328" y="133"/>
                  </a:moveTo>
                  <a:cubicBezTo>
                    <a:pt x="329" y="148"/>
                    <a:pt x="329" y="148"/>
                    <a:pt x="329" y="148"/>
                  </a:cubicBezTo>
                  <a:cubicBezTo>
                    <a:pt x="338" y="147"/>
                    <a:pt x="347" y="170"/>
                    <a:pt x="350" y="199"/>
                  </a:cubicBezTo>
                  <a:cubicBezTo>
                    <a:pt x="352" y="228"/>
                    <a:pt x="348" y="252"/>
                    <a:pt x="339" y="253"/>
                  </a:cubicBezTo>
                  <a:cubicBezTo>
                    <a:pt x="341" y="269"/>
                    <a:pt x="341" y="269"/>
                    <a:pt x="341" y="269"/>
                  </a:cubicBezTo>
                  <a:cubicBezTo>
                    <a:pt x="358" y="267"/>
                    <a:pt x="369" y="235"/>
                    <a:pt x="365" y="198"/>
                  </a:cubicBezTo>
                  <a:cubicBezTo>
                    <a:pt x="361" y="160"/>
                    <a:pt x="345" y="131"/>
                    <a:pt x="328" y="133"/>
                  </a:cubicBezTo>
                  <a:close/>
                  <a:moveTo>
                    <a:pt x="88" y="156"/>
                  </a:moveTo>
                  <a:cubicBezTo>
                    <a:pt x="71" y="157"/>
                    <a:pt x="60" y="189"/>
                    <a:pt x="63" y="227"/>
                  </a:cubicBezTo>
                  <a:cubicBezTo>
                    <a:pt x="67" y="264"/>
                    <a:pt x="84" y="293"/>
                    <a:pt x="101" y="292"/>
                  </a:cubicBezTo>
                  <a:cubicBezTo>
                    <a:pt x="99" y="276"/>
                    <a:pt x="99" y="276"/>
                    <a:pt x="99" y="276"/>
                  </a:cubicBezTo>
                  <a:cubicBezTo>
                    <a:pt x="91" y="277"/>
                    <a:pt x="82" y="254"/>
                    <a:pt x="79" y="225"/>
                  </a:cubicBezTo>
                  <a:cubicBezTo>
                    <a:pt x="76" y="196"/>
                    <a:pt x="81" y="172"/>
                    <a:pt x="89" y="171"/>
                  </a:cubicBezTo>
                  <a:lnTo>
                    <a:pt x="88" y="156"/>
                  </a:lnTo>
                  <a:close/>
                  <a:moveTo>
                    <a:pt x="166" y="115"/>
                  </a:moveTo>
                  <a:cubicBezTo>
                    <a:pt x="155" y="115"/>
                    <a:pt x="139" y="126"/>
                    <a:pt x="126" y="142"/>
                  </a:cubicBezTo>
                  <a:cubicBezTo>
                    <a:pt x="109" y="163"/>
                    <a:pt x="102" y="187"/>
                    <a:pt x="112" y="195"/>
                  </a:cubicBezTo>
                  <a:cubicBezTo>
                    <a:pt x="119" y="186"/>
                    <a:pt x="119" y="186"/>
                    <a:pt x="119" y="186"/>
                  </a:cubicBezTo>
                  <a:cubicBezTo>
                    <a:pt x="115" y="182"/>
                    <a:pt x="121" y="166"/>
                    <a:pt x="135" y="149"/>
                  </a:cubicBezTo>
                  <a:cubicBezTo>
                    <a:pt x="148" y="132"/>
                    <a:pt x="163" y="122"/>
                    <a:pt x="168" y="126"/>
                  </a:cubicBezTo>
                  <a:cubicBezTo>
                    <a:pt x="175" y="117"/>
                    <a:pt x="175" y="117"/>
                    <a:pt x="175" y="117"/>
                  </a:cubicBezTo>
                  <a:cubicBezTo>
                    <a:pt x="173" y="115"/>
                    <a:pt x="169" y="114"/>
                    <a:pt x="166" y="115"/>
                  </a:cubicBezTo>
                  <a:close/>
                  <a:moveTo>
                    <a:pt x="237" y="107"/>
                  </a:moveTo>
                  <a:cubicBezTo>
                    <a:pt x="234" y="107"/>
                    <a:pt x="231" y="109"/>
                    <a:pt x="229" y="111"/>
                  </a:cubicBezTo>
                  <a:cubicBezTo>
                    <a:pt x="238" y="118"/>
                    <a:pt x="238" y="118"/>
                    <a:pt x="238" y="118"/>
                  </a:cubicBezTo>
                  <a:cubicBezTo>
                    <a:pt x="242" y="113"/>
                    <a:pt x="258" y="120"/>
                    <a:pt x="275" y="134"/>
                  </a:cubicBezTo>
                  <a:cubicBezTo>
                    <a:pt x="292" y="147"/>
                    <a:pt x="302" y="162"/>
                    <a:pt x="298" y="167"/>
                  </a:cubicBezTo>
                  <a:cubicBezTo>
                    <a:pt x="307" y="174"/>
                    <a:pt x="307" y="174"/>
                    <a:pt x="307" y="174"/>
                  </a:cubicBezTo>
                  <a:cubicBezTo>
                    <a:pt x="315" y="164"/>
                    <a:pt x="304" y="142"/>
                    <a:pt x="282" y="125"/>
                  </a:cubicBezTo>
                  <a:cubicBezTo>
                    <a:pt x="266" y="112"/>
                    <a:pt x="249" y="105"/>
                    <a:pt x="237" y="107"/>
                  </a:cubicBezTo>
                  <a:close/>
                  <a:moveTo>
                    <a:pt x="199" y="61"/>
                  </a:moveTo>
                  <a:cubicBezTo>
                    <a:pt x="162" y="65"/>
                    <a:pt x="133" y="82"/>
                    <a:pt x="134" y="99"/>
                  </a:cubicBezTo>
                  <a:cubicBezTo>
                    <a:pt x="150" y="97"/>
                    <a:pt x="150" y="97"/>
                    <a:pt x="150" y="97"/>
                  </a:cubicBezTo>
                  <a:cubicBezTo>
                    <a:pt x="149" y="89"/>
                    <a:pt x="172" y="80"/>
                    <a:pt x="201" y="77"/>
                  </a:cubicBezTo>
                  <a:cubicBezTo>
                    <a:pt x="230" y="74"/>
                    <a:pt x="254" y="79"/>
                    <a:pt x="254" y="87"/>
                  </a:cubicBezTo>
                  <a:cubicBezTo>
                    <a:pt x="270" y="86"/>
                    <a:pt x="270" y="86"/>
                    <a:pt x="270" y="86"/>
                  </a:cubicBezTo>
                  <a:cubicBezTo>
                    <a:pt x="268" y="69"/>
                    <a:pt x="237" y="58"/>
                    <a:pt x="199" y="61"/>
                  </a:cubicBezTo>
                  <a:close/>
                  <a:moveTo>
                    <a:pt x="183" y="1"/>
                  </a:moveTo>
                  <a:cubicBezTo>
                    <a:pt x="187" y="0"/>
                    <a:pt x="191" y="0"/>
                    <a:pt x="195" y="0"/>
                  </a:cubicBezTo>
                  <a:cubicBezTo>
                    <a:pt x="195" y="0"/>
                    <a:pt x="195" y="0"/>
                    <a:pt x="208" y="21"/>
                  </a:cubicBezTo>
                  <a:cubicBezTo>
                    <a:pt x="210" y="21"/>
                    <a:pt x="211" y="21"/>
                    <a:pt x="214" y="21"/>
                  </a:cubicBezTo>
                  <a:cubicBezTo>
                    <a:pt x="216" y="21"/>
                    <a:pt x="218" y="21"/>
                    <a:pt x="219" y="21"/>
                  </a:cubicBezTo>
                  <a:cubicBezTo>
                    <a:pt x="219" y="21"/>
                    <a:pt x="219" y="20"/>
                    <a:pt x="232" y="0"/>
                  </a:cubicBezTo>
                  <a:cubicBezTo>
                    <a:pt x="240" y="0"/>
                    <a:pt x="248" y="1"/>
                    <a:pt x="255" y="3"/>
                  </a:cubicBezTo>
                  <a:cubicBezTo>
                    <a:pt x="255" y="3"/>
                    <a:pt x="255" y="3"/>
                    <a:pt x="263" y="27"/>
                  </a:cubicBezTo>
                  <a:cubicBezTo>
                    <a:pt x="266" y="29"/>
                    <a:pt x="269" y="29"/>
                    <a:pt x="273" y="30"/>
                  </a:cubicBezTo>
                  <a:cubicBezTo>
                    <a:pt x="273" y="30"/>
                    <a:pt x="273" y="30"/>
                    <a:pt x="292" y="14"/>
                  </a:cubicBezTo>
                  <a:cubicBezTo>
                    <a:pt x="298" y="16"/>
                    <a:pt x="306" y="19"/>
                    <a:pt x="313" y="22"/>
                  </a:cubicBezTo>
                  <a:cubicBezTo>
                    <a:pt x="313" y="22"/>
                    <a:pt x="313" y="23"/>
                    <a:pt x="313" y="48"/>
                  </a:cubicBezTo>
                  <a:cubicBezTo>
                    <a:pt x="316" y="50"/>
                    <a:pt x="319" y="51"/>
                    <a:pt x="321" y="55"/>
                  </a:cubicBezTo>
                  <a:cubicBezTo>
                    <a:pt x="321" y="55"/>
                    <a:pt x="321" y="54"/>
                    <a:pt x="345" y="43"/>
                  </a:cubicBezTo>
                  <a:cubicBezTo>
                    <a:pt x="350" y="48"/>
                    <a:pt x="357" y="53"/>
                    <a:pt x="361" y="58"/>
                  </a:cubicBezTo>
                  <a:cubicBezTo>
                    <a:pt x="361" y="58"/>
                    <a:pt x="361" y="58"/>
                    <a:pt x="355" y="84"/>
                  </a:cubicBezTo>
                  <a:cubicBezTo>
                    <a:pt x="357" y="85"/>
                    <a:pt x="360" y="89"/>
                    <a:pt x="361" y="92"/>
                  </a:cubicBezTo>
                  <a:cubicBezTo>
                    <a:pt x="361" y="92"/>
                    <a:pt x="362" y="92"/>
                    <a:pt x="387" y="87"/>
                  </a:cubicBezTo>
                  <a:cubicBezTo>
                    <a:pt x="392" y="93"/>
                    <a:pt x="395" y="100"/>
                    <a:pt x="399" y="106"/>
                  </a:cubicBezTo>
                  <a:cubicBezTo>
                    <a:pt x="399" y="106"/>
                    <a:pt x="398" y="107"/>
                    <a:pt x="386" y="127"/>
                  </a:cubicBezTo>
                  <a:cubicBezTo>
                    <a:pt x="387" y="131"/>
                    <a:pt x="389" y="134"/>
                    <a:pt x="391" y="137"/>
                  </a:cubicBezTo>
                  <a:cubicBezTo>
                    <a:pt x="391" y="137"/>
                    <a:pt x="391" y="137"/>
                    <a:pt x="415" y="142"/>
                  </a:cubicBezTo>
                  <a:cubicBezTo>
                    <a:pt x="418" y="148"/>
                    <a:pt x="420" y="156"/>
                    <a:pt x="421" y="163"/>
                  </a:cubicBezTo>
                  <a:cubicBezTo>
                    <a:pt x="421" y="163"/>
                    <a:pt x="421" y="163"/>
                    <a:pt x="402" y="179"/>
                  </a:cubicBezTo>
                  <a:cubicBezTo>
                    <a:pt x="403" y="184"/>
                    <a:pt x="403" y="187"/>
                    <a:pt x="403" y="190"/>
                  </a:cubicBezTo>
                  <a:cubicBezTo>
                    <a:pt x="403" y="190"/>
                    <a:pt x="404" y="191"/>
                    <a:pt x="428" y="202"/>
                  </a:cubicBezTo>
                  <a:cubicBezTo>
                    <a:pt x="428" y="205"/>
                    <a:pt x="428" y="208"/>
                    <a:pt x="428" y="213"/>
                  </a:cubicBezTo>
                  <a:cubicBezTo>
                    <a:pt x="428" y="216"/>
                    <a:pt x="428" y="220"/>
                    <a:pt x="428" y="224"/>
                  </a:cubicBezTo>
                  <a:cubicBezTo>
                    <a:pt x="403" y="234"/>
                    <a:pt x="403" y="234"/>
                    <a:pt x="403" y="234"/>
                  </a:cubicBezTo>
                  <a:cubicBezTo>
                    <a:pt x="403" y="237"/>
                    <a:pt x="403" y="242"/>
                    <a:pt x="402" y="245"/>
                  </a:cubicBezTo>
                  <a:cubicBezTo>
                    <a:pt x="402" y="245"/>
                    <a:pt x="402" y="246"/>
                    <a:pt x="421" y="262"/>
                  </a:cubicBezTo>
                  <a:cubicBezTo>
                    <a:pt x="420" y="270"/>
                    <a:pt x="418" y="276"/>
                    <a:pt x="415" y="284"/>
                  </a:cubicBezTo>
                  <a:cubicBezTo>
                    <a:pt x="415" y="284"/>
                    <a:pt x="414" y="284"/>
                    <a:pt x="391" y="287"/>
                  </a:cubicBezTo>
                  <a:cubicBezTo>
                    <a:pt x="389" y="291"/>
                    <a:pt x="387" y="294"/>
                    <a:pt x="386" y="297"/>
                  </a:cubicBezTo>
                  <a:cubicBezTo>
                    <a:pt x="386" y="297"/>
                    <a:pt x="386" y="297"/>
                    <a:pt x="399" y="318"/>
                  </a:cubicBezTo>
                  <a:cubicBezTo>
                    <a:pt x="395" y="325"/>
                    <a:pt x="392" y="331"/>
                    <a:pt x="387" y="338"/>
                  </a:cubicBezTo>
                  <a:cubicBezTo>
                    <a:pt x="387" y="338"/>
                    <a:pt x="387" y="338"/>
                    <a:pt x="361" y="334"/>
                  </a:cubicBezTo>
                  <a:cubicBezTo>
                    <a:pt x="360" y="336"/>
                    <a:pt x="357" y="339"/>
                    <a:pt x="355" y="342"/>
                  </a:cubicBezTo>
                  <a:cubicBezTo>
                    <a:pt x="355" y="342"/>
                    <a:pt x="355" y="343"/>
                    <a:pt x="361" y="367"/>
                  </a:cubicBezTo>
                  <a:cubicBezTo>
                    <a:pt x="357" y="372"/>
                    <a:pt x="350" y="376"/>
                    <a:pt x="345" y="381"/>
                  </a:cubicBezTo>
                  <a:cubicBezTo>
                    <a:pt x="345" y="381"/>
                    <a:pt x="345" y="381"/>
                    <a:pt x="321" y="372"/>
                  </a:cubicBezTo>
                  <a:cubicBezTo>
                    <a:pt x="319" y="373"/>
                    <a:pt x="316" y="375"/>
                    <a:pt x="313" y="376"/>
                  </a:cubicBezTo>
                  <a:cubicBezTo>
                    <a:pt x="313" y="376"/>
                    <a:pt x="313" y="377"/>
                    <a:pt x="313" y="402"/>
                  </a:cubicBezTo>
                  <a:cubicBezTo>
                    <a:pt x="306" y="405"/>
                    <a:pt x="298" y="409"/>
                    <a:pt x="292" y="412"/>
                  </a:cubicBezTo>
                  <a:cubicBezTo>
                    <a:pt x="292" y="412"/>
                    <a:pt x="292" y="412"/>
                    <a:pt x="273" y="394"/>
                  </a:cubicBezTo>
                  <a:cubicBezTo>
                    <a:pt x="269" y="396"/>
                    <a:pt x="266" y="397"/>
                    <a:pt x="263" y="397"/>
                  </a:cubicBezTo>
                  <a:cubicBezTo>
                    <a:pt x="263" y="397"/>
                    <a:pt x="263" y="398"/>
                    <a:pt x="255" y="422"/>
                  </a:cubicBezTo>
                  <a:cubicBezTo>
                    <a:pt x="248" y="423"/>
                    <a:pt x="240" y="425"/>
                    <a:pt x="232" y="425"/>
                  </a:cubicBezTo>
                  <a:cubicBezTo>
                    <a:pt x="232" y="425"/>
                    <a:pt x="232" y="425"/>
                    <a:pt x="219" y="404"/>
                  </a:cubicBezTo>
                  <a:cubicBezTo>
                    <a:pt x="218" y="404"/>
                    <a:pt x="216" y="404"/>
                    <a:pt x="214" y="404"/>
                  </a:cubicBezTo>
                  <a:cubicBezTo>
                    <a:pt x="211" y="404"/>
                    <a:pt x="210" y="404"/>
                    <a:pt x="208" y="404"/>
                  </a:cubicBezTo>
                  <a:cubicBezTo>
                    <a:pt x="208" y="404"/>
                    <a:pt x="208" y="404"/>
                    <a:pt x="195" y="425"/>
                  </a:cubicBezTo>
                  <a:cubicBezTo>
                    <a:pt x="187" y="425"/>
                    <a:pt x="179" y="423"/>
                    <a:pt x="172" y="422"/>
                  </a:cubicBezTo>
                  <a:cubicBezTo>
                    <a:pt x="172" y="422"/>
                    <a:pt x="172" y="421"/>
                    <a:pt x="164" y="397"/>
                  </a:cubicBezTo>
                  <a:cubicBezTo>
                    <a:pt x="161" y="397"/>
                    <a:pt x="158" y="396"/>
                    <a:pt x="155" y="394"/>
                  </a:cubicBezTo>
                  <a:cubicBezTo>
                    <a:pt x="155" y="394"/>
                    <a:pt x="154" y="394"/>
                    <a:pt x="135" y="412"/>
                  </a:cubicBezTo>
                  <a:cubicBezTo>
                    <a:pt x="129" y="409"/>
                    <a:pt x="121" y="405"/>
                    <a:pt x="114" y="402"/>
                  </a:cubicBezTo>
                  <a:cubicBezTo>
                    <a:pt x="114" y="402"/>
                    <a:pt x="114" y="402"/>
                    <a:pt x="114" y="376"/>
                  </a:cubicBezTo>
                  <a:cubicBezTo>
                    <a:pt x="111" y="375"/>
                    <a:pt x="109" y="373"/>
                    <a:pt x="106" y="372"/>
                  </a:cubicBezTo>
                  <a:cubicBezTo>
                    <a:pt x="106" y="372"/>
                    <a:pt x="106" y="372"/>
                    <a:pt x="82" y="381"/>
                  </a:cubicBezTo>
                  <a:cubicBezTo>
                    <a:pt x="77" y="376"/>
                    <a:pt x="71" y="372"/>
                    <a:pt x="66" y="367"/>
                  </a:cubicBezTo>
                  <a:cubicBezTo>
                    <a:pt x="66" y="367"/>
                    <a:pt x="66" y="366"/>
                    <a:pt x="72" y="342"/>
                  </a:cubicBezTo>
                  <a:cubicBezTo>
                    <a:pt x="71" y="339"/>
                    <a:pt x="67" y="336"/>
                    <a:pt x="66" y="334"/>
                  </a:cubicBezTo>
                  <a:cubicBezTo>
                    <a:pt x="66" y="334"/>
                    <a:pt x="65" y="334"/>
                    <a:pt x="40" y="338"/>
                  </a:cubicBezTo>
                  <a:cubicBezTo>
                    <a:pt x="37" y="331"/>
                    <a:pt x="32" y="325"/>
                    <a:pt x="29" y="318"/>
                  </a:cubicBezTo>
                  <a:cubicBezTo>
                    <a:pt x="29" y="318"/>
                    <a:pt x="29" y="318"/>
                    <a:pt x="42" y="297"/>
                  </a:cubicBezTo>
                  <a:cubicBezTo>
                    <a:pt x="40" y="294"/>
                    <a:pt x="38" y="291"/>
                    <a:pt x="37" y="287"/>
                  </a:cubicBezTo>
                  <a:cubicBezTo>
                    <a:pt x="37" y="287"/>
                    <a:pt x="36" y="287"/>
                    <a:pt x="12" y="284"/>
                  </a:cubicBezTo>
                  <a:cubicBezTo>
                    <a:pt x="9" y="276"/>
                    <a:pt x="8" y="270"/>
                    <a:pt x="6" y="262"/>
                  </a:cubicBezTo>
                  <a:cubicBezTo>
                    <a:pt x="6" y="262"/>
                    <a:pt x="6" y="261"/>
                    <a:pt x="25" y="245"/>
                  </a:cubicBezTo>
                  <a:cubicBezTo>
                    <a:pt x="24" y="242"/>
                    <a:pt x="24" y="237"/>
                    <a:pt x="24" y="234"/>
                  </a:cubicBezTo>
                  <a:cubicBezTo>
                    <a:pt x="24" y="234"/>
                    <a:pt x="23" y="234"/>
                    <a:pt x="1" y="224"/>
                  </a:cubicBezTo>
                  <a:cubicBezTo>
                    <a:pt x="0" y="220"/>
                    <a:pt x="0" y="216"/>
                    <a:pt x="0" y="213"/>
                  </a:cubicBezTo>
                  <a:cubicBezTo>
                    <a:pt x="0" y="208"/>
                    <a:pt x="0" y="205"/>
                    <a:pt x="1" y="202"/>
                  </a:cubicBezTo>
                  <a:cubicBezTo>
                    <a:pt x="1" y="202"/>
                    <a:pt x="1" y="202"/>
                    <a:pt x="24" y="190"/>
                  </a:cubicBezTo>
                  <a:cubicBezTo>
                    <a:pt x="24" y="187"/>
                    <a:pt x="24" y="184"/>
                    <a:pt x="25" y="179"/>
                  </a:cubicBezTo>
                  <a:cubicBezTo>
                    <a:pt x="25" y="179"/>
                    <a:pt x="25" y="179"/>
                    <a:pt x="6" y="163"/>
                  </a:cubicBezTo>
                  <a:cubicBezTo>
                    <a:pt x="8" y="156"/>
                    <a:pt x="9" y="148"/>
                    <a:pt x="12" y="142"/>
                  </a:cubicBezTo>
                  <a:cubicBezTo>
                    <a:pt x="12" y="142"/>
                    <a:pt x="13" y="142"/>
                    <a:pt x="37" y="137"/>
                  </a:cubicBezTo>
                  <a:cubicBezTo>
                    <a:pt x="38" y="134"/>
                    <a:pt x="40" y="131"/>
                    <a:pt x="42" y="127"/>
                  </a:cubicBezTo>
                  <a:cubicBezTo>
                    <a:pt x="42" y="127"/>
                    <a:pt x="41" y="127"/>
                    <a:pt x="29" y="106"/>
                  </a:cubicBezTo>
                  <a:cubicBezTo>
                    <a:pt x="32" y="100"/>
                    <a:pt x="37" y="93"/>
                    <a:pt x="40" y="87"/>
                  </a:cubicBezTo>
                  <a:cubicBezTo>
                    <a:pt x="40" y="87"/>
                    <a:pt x="40" y="87"/>
                    <a:pt x="66" y="92"/>
                  </a:cubicBezTo>
                  <a:cubicBezTo>
                    <a:pt x="67" y="89"/>
                    <a:pt x="71" y="85"/>
                    <a:pt x="72" y="84"/>
                  </a:cubicBezTo>
                  <a:cubicBezTo>
                    <a:pt x="72" y="84"/>
                    <a:pt x="72" y="83"/>
                    <a:pt x="66" y="58"/>
                  </a:cubicBezTo>
                  <a:cubicBezTo>
                    <a:pt x="71" y="53"/>
                    <a:pt x="77" y="48"/>
                    <a:pt x="82" y="43"/>
                  </a:cubicBezTo>
                  <a:cubicBezTo>
                    <a:pt x="82" y="43"/>
                    <a:pt x="82" y="43"/>
                    <a:pt x="106" y="55"/>
                  </a:cubicBezTo>
                  <a:cubicBezTo>
                    <a:pt x="109" y="51"/>
                    <a:pt x="111" y="50"/>
                    <a:pt x="114" y="48"/>
                  </a:cubicBezTo>
                  <a:cubicBezTo>
                    <a:pt x="114" y="48"/>
                    <a:pt x="114" y="48"/>
                    <a:pt x="114" y="22"/>
                  </a:cubicBezTo>
                  <a:cubicBezTo>
                    <a:pt x="121" y="19"/>
                    <a:pt x="129" y="16"/>
                    <a:pt x="135" y="14"/>
                  </a:cubicBezTo>
                  <a:cubicBezTo>
                    <a:pt x="135" y="14"/>
                    <a:pt x="135" y="14"/>
                    <a:pt x="155" y="30"/>
                  </a:cubicBezTo>
                  <a:cubicBezTo>
                    <a:pt x="158" y="29"/>
                    <a:pt x="161" y="29"/>
                    <a:pt x="164" y="27"/>
                  </a:cubicBezTo>
                  <a:cubicBezTo>
                    <a:pt x="164" y="27"/>
                    <a:pt x="164" y="27"/>
                    <a:pt x="172" y="3"/>
                  </a:cubicBezTo>
                  <a:cubicBezTo>
                    <a:pt x="176" y="2"/>
                    <a:pt x="179" y="1"/>
                    <a:pt x="183" y="1"/>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de-DE">
                <a:latin typeface="+mj-lt"/>
              </a:endParaRPr>
            </a:p>
          </p:txBody>
        </p:sp>
      </p:grpSp>
      <p:sp>
        <p:nvSpPr>
          <p:cNvPr id="232" name="TextBox 231">
            <a:extLst>
              <a:ext uri="{FF2B5EF4-FFF2-40B4-BE49-F238E27FC236}">
                <a16:creationId xmlns:a16="http://schemas.microsoft.com/office/drawing/2014/main" id="{C6A9073D-CAD9-41E6-8D53-B9898A73675E}"/>
              </a:ext>
            </a:extLst>
          </p:cNvPr>
          <p:cNvSpPr txBox="1"/>
          <p:nvPr/>
        </p:nvSpPr>
        <p:spPr>
          <a:xfrm>
            <a:off x="6928517" y="3489235"/>
            <a:ext cx="1135380" cy="276999"/>
          </a:xfrm>
          <a:prstGeom prst="rect">
            <a:avLst/>
          </a:prstGeom>
          <a:noFill/>
        </p:spPr>
        <p:txBody>
          <a:bodyPr wrap="square" lIns="0" rIns="0" rtlCol="0" anchor="ctr">
            <a:spAutoFit/>
          </a:bodyPr>
          <a:lstStyle/>
          <a:p>
            <a:pPr algn="ctr"/>
            <a:r>
              <a:rPr lang="it-IT" sz="1200" dirty="0">
                <a:latin typeface="Helvetica" panose="020B0604020202020204" pitchFamily="34" charset="0"/>
              </a:rPr>
              <a:t>1,73 M€</a:t>
            </a:r>
          </a:p>
        </p:txBody>
      </p:sp>
      <p:graphicFrame>
        <p:nvGraphicFramePr>
          <p:cNvPr id="248" name="Chart 247">
            <a:extLst>
              <a:ext uri="{FF2B5EF4-FFF2-40B4-BE49-F238E27FC236}">
                <a16:creationId xmlns:a16="http://schemas.microsoft.com/office/drawing/2014/main" id="{D91D87E8-57D5-456D-8FBE-6806511DE634}"/>
              </a:ext>
            </a:extLst>
          </p:cNvPr>
          <p:cNvGraphicFramePr/>
          <p:nvPr>
            <p:extLst>
              <p:ext uri="{D42A27DB-BD31-4B8C-83A1-F6EECF244321}">
                <p14:modId xmlns:p14="http://schemas.microsoft.com/office/powerpoint/2010/main" val="4230496244"/>
              </p:ext>
            </p:extLst>
          </p:nvPr>
        </p:nvGraphicFramePr>
        <p:xfrm>
          <a:off x="7917490" y="3239518"/>
          <a:ext cx="984058" cy="779334"/>
        </p:xfrm>
        <a:graphic>
          <a:graphicData uri="http://schemas.openxmlformats.org/drawingml/2006/chart">
            <c:chart xmlns:c="http://schemas.openxmlformats.org/drawingml/2006/chart" xmlns:r="http://schemas.openxmlformats.org/officeDocument/2006/relationships" r:id="rId13"/>
          </a:graphicData>
        </a:graphic>
      </p:graphicFrame>
      <p:sp>
        <p:nvSpPr>
          <p:cNvPr id="249" name="CasellaDiTesto 22">
            <a:extLst>
              <a:ext uri="{FF2B5EF4-FFF2-40B4-BE49-F238E27FC236}">
                <a16:creationId xmlns:a16="http://schemas.microsoft.com/office/drawing/2014/main" id="{9F1C852F-F467-40C8-B728-BE38AB85BFFB}"/>
              </a:ext>
            </a:extLst>
          </p:cNvPr>
          <p:cNvSpPr txBox="1"/>
          <p:nvPr/>
        </p:nvSpPr>
        <p:spPr>
          <a:xfrm>
            <a:off x="8139351" y="3542937"/>
            <a:ext cx="558640" cy="169277"/>
          </a:xfrm>
          <a:prstGeom prst="rect">
            <a:avLst/>
          </a:prstGeom>
          <a:noFill/>
          <a:ln>
            <a:noFill/>
          </a:ln>
        </p:spPr>
        <p:txBody>
          <a:bodyPr wrap="square" lIns="0" tIns="0" rIns="0" bIns="0" rtlCol="0">
            <a:spAutoFit/>
          </a:bodyPr>
          <a:lstStyle/>
          <a:p>
            <a:pPr algn="ctr"/>
            <a:r>
              <a:rPr lang="it-IT" sz="1100" b="1" i="1" dirty="0">
                <a:solidFill>
                  <a:srgbClr val="219965"/>
                </a:solidFill>
                <a:latin typeface="Helvetica" panose="020B0604020202020204" pitchFamily="34" charset="0"/>
              </a:rPr>
              <a:t>0,2%</a:t>
            </a:r>
          </a:p>
        </p:txBody>
      </p:sp>
    </p:spTree>
    <p:extLst>
      <p:ext uri="{BB962C8B-B14F-4D97-AF65-F5344CB8AC3E}">
        <p14:creationId xmlns:p14="http://schemas.microsoft.com/office/powerpoint/2010/main" val="1469750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D2779F-24D8-49D6-A24C-4C9A97D16592}"/>
              </a:ext>
            </a:extLst>
          </p:cNvPr>
          <p:cNvSpPr txBox="1"/>
          <p:nvPr/>
        </p:nvSpPr>
        <p:spPr>
          <a:xfrm>
            <a:off x="576000" y="1591659"/>
            <a:ext cx="7992000" cy="1584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4" name="TextBox 13">
            <a:extLst>
              <a:ext uri="{FF2B5EF4-FFF2-40B4-BE49-F238E27FC236}">
                <a16:creationId xmlns:a16="http://schemas.microsoft.com/office/drawing/2014/main" id="{68516C3D-488C-48AE-9EF0-6A16A0349F53}"/>
              </a:ext>
            </a:extLst>
          </p:cNvPr>
          <p:cNvSpPr txBox="1"/>
          <p:nvPr/>
        </p:nvSpPr>
        <p:spPr>
          <a:xfrm>
            <a:off x="576000" y="1794833"/>
            <a:ext cx="7992000" cy="1584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5" name="TextBox 14">
            <a:extLst>
              <a:ext uri="{FF2B5EF4-FFF2-40B4-BE49-F238E27FC236}">
                <a16:creationId xmlns:a16="http://schemas.microsoft.com/office/drawing/2014/main" id="{B8AC42B4-4EBB-4D72-B9B4-173DEA0F3F0C}"/>
              </a:ext>
            </a:extLst>
          </p:cNvPr>
          <p:cNvSpPr txBox="1"/>
          <p:nvPr/>
        </p:nvSpPr>
        <p:spPr>
          <a:xfrm>
            <a:off x="582096" y="1998007"/>
            <a:ext cx="7992000" cy="3276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6" name="TextBox 15">
            <a:extLst>
              <a:ext uri="{FF2B5EF4-FFF2-40B4-BE49-F238E27FC236}">
                <a16:creationId xmlns:a16="http://schemas.microsoft.com/office/drawing/2014/main" id="{84AFAA27-D88F-4826-8DBC-05E6F97CF17C}"/>
              </a:ext>
            </a:extLst>
          </p:cNvPr>
          <p:cNvSpPr txBox="1"/>
          <p:nvPr/>
        </p:nvSpPr>
        <p:spPr>
          <a:xfrm>
            <a:off x="566784" y="2370381"/>
            <a:ext cx="7992000" cy="3276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7" name="TextBox 16">
            <a:extLst>
              <a:ext uri="{FF2B5EF4-FFF2-40B4-BE49-F238E27FC236}">
                <a16:creationId xmlns:a16="http://schemas.microsoft.com/office/drawing/2014/main" id="{19AF6AD6-5A73-4A2A-B5D6-944CEBDF3043}"/>
              </a:ext>
            </a:extLst>
          </p:cNvPr>
          <p:cNvSpPr txBox="1"/>
          <p:nvPr/>
        </p:nvSpPr>
        <p:spPr>
          <a:xfrm>
            <a:off x="576000" y="2742755"/>
            <a:ext cx="7992000" cy="3276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8" name="TextBox 17">
            <a:extLst>
              <a:ext uri="{FF2B5EF4-FFF2-40B4-BE49-F238E27FC236}">
                <a16:creationId xmlns:a16="http://schemas.microsoft.com/office/drawing/2014/main" id="{4FFD29D7-41C0-4277-900D-C7A8ED479692}"/>
              </a:ext>
            </a:extLst>
          </p:cNvPr>
          <p:cNvSpPr txBox="1"/>
          <p:nvPr/>
        </p:nvSpPr>
        <p:spPr>
          <a:xfrm>
            <a:off x="576000" y="3115129"/>
            <a:ext cx="7992000" cy="1584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9" name="TextBox 18">
            <a:extLst>
              <a:ext uri="{FF2B5EF4-FFF2-40B4-BE49-F238E27FC236}">
                <a16:creationId xmlns:a16="http://schemas.microsoft.com/office/drawing/2014/main" id="{10EA321C-BACC-416C-8D53-5A0C49FF6B9A}"/>
              </a:ext>
            </a:extLst>
          </p:cNvPr>
          <p:cNvSpPr txBox="1"/>
          <p:nvPr/>
        </p:nvSpPr>
        <p:spPr>
          <a:xfrm>
            <a:off x="576000" y="3318303"/>
            <a:ext cx="7992000" cy="1584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20" name="TextBox 19">
            <a:extLst>
              <a:ext uri="{FF2B5EF4-FFF2-40B4-BE49-F238E27FC236}">
                <a16:creationId xmlns:a16="http://schemas.microsoft.com/office/drawing/2014/main" id="{D49A3AC0-296A-4045-B73A-21AF4E58B38F}"/>
              </a:ext>
            </a:extLst>
          </p:cNvPr>
          <p:cNvSpPr txBox="1"/>
          <p:nvPr/>
        </p:nvSpPr>
        <p:spPr>
          <a:xfrm>
            <a:off x="576000" y="3521477"/>
            <a:ext cx="7992000" cy="1584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21" name="TextBox 20">
            <a:extLst>
              <a:ext uri="{FF2B5EF4-FFF2-40B4-BE49-F238E27FC236}">
                <a16:creationId xmlns:a16="http://schemas.microsoft.com/office/drawing/2014/main" id="{7A4E9A58-7B9E-4391-A987-17C45C632232}"/>
              </a:ext>
            </a:extLst>
          </p:cNvPr>
          <p:cNvSpPr txBox="1"/>
          <p:nvPr/>
        </p:nvSpPr>
        <p:spPr>
          <a:xfrm>
            <a:off x="576000" y="4300195"/>
            <a:ext cx="7992000" cy="3276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2" name="TextBox 11">
            <a:extLst>
              <a:ext uri="{FF2B5EF4-FFF2-40B4-BE49-F238E27FC236}">
                <a16:creationId xmlns:a16="http://schemas.microsoft.com/office/drawing/2014/main" id="{79012D59-1CA7-4EF1-91D4-B3B02EB35342}"/>
              </a:ext>
            </a:extLst>
          </p:cNvPr>
          <p:cNvSpPr txBox="1"/>
          <p:nvPr/>
        </p:nvSpPr>
        <p:spPr>
          <a:xfrm>
            <a:off x="576000" y="1104345"/>
            <a:ext cx="7992000" cy="391160"/>
          </a:xfrm>
          <a:prstGeom prst="round2DiagRect">
            <a:avLst/>
          </a:prstGeom>
          <a:solidFill>
            <a:srgbClr val="219965"/>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graphicFrame>
        <p:nvGraphicFramePr>
          <p:cNvPr id="5" name="Tabella 5">
            <a:extLst>
              <a:ext uri="{FF2B5EF4-FFF2-40B4-BE49-F238E27FC236}">
                <a16:creationId xmlns:a16="http://schemas.microsoft.com/office/drawing/2014/main" id="{0CF557EC-4CBE-4311-AF2B-E7FA4BC91B8F}"/>
              </a:ext>
            </a:extLst>
          </p:cNvPr>
          <p:cNvGraphicFramePr>
            <a:graphicFrameLocks noGrp="1"/>
          </p:cNvGraphicFramePr>
          <p:nvPr>
            <p:extLst>
              <p:ext uri="{D42A27DB-BD31-4B8C-83A1-F6EECF244321}">
                <p14:modId xmlns:p14="http://schemas.microsoft.com/office/powerpoint/2010/main" val="2031992894"/>
              </p:ext>
            </p:extLst>
          </p:nvPr>
        </p:nvGraphicFramePr>
        <p:xfrm>
          <a:off x="724530" y="1028621"/>
          <a:ext cx="7772399" cy="3612854"/>
        </p:xfrm>
        <a:graphic>
          <a:graphicData uri="http://schemas.openxmlformats.org/drawingml/2006/table">
            <a:tbl>
              <a:tblPr firstRow="1" bandRow="1">
                <a:tableStyleId>{5C22544A-7EE6-4342-B048-85BDC9FD1C3A}</a:tableStyleId>
              </a:tblPr>
              <a:tblGrid>
                <a:gridCol w="910140">
                  <a:extLst>
                    <a:ext uri="{9D8B030D-6E8A-4147-A177-3AD203B41FA5}">
                      <a16:colId xmlns:a16="http://schemas.microsoft.com/office/drawing/2014/main" val="382587507"/>
                    </a:ext>
                  </a:extLst>
                </a:gridCol>
                <a:gridCol w="6046290">
                  <a:extLst>
                    <a:ext uri="{9D8B030D-6E8A-4147-A177-3AD203B41FA5}">
                      <a16:colId xmlns:a16="http://schemas.microsoft.com/office/drawing/2014/main" val="1267593812"/>
                    </a:ext>
                  </a:extLst>
                </a:gridCol>
                <a:gridCol w="815969">
                  <a:extLst>
                    <a:ext uri="{9D8B030D-6E8A-4147-A177-3AD203B41FA5}">
                      <a16:colId xmlns:a16="http://schemas.microsoft.com/office/drawing/2014/main" val="622654531"/>
                    </a:ext>
                  </a:extLst>
                </a:gridCol>
              </a:tblGrid>
              <a:tr h="534614">
                <a:tc>
                  <a:txBody>
                    <a:bodyPr/>
                    <a:lstStyle/>
                    <a:p>
                      <a:pPr algn="ctr"/>
                      <a:r>
                        <a:rPr lang="it-IT" sz="1100" b="1" dirty="0">
                          <a:solidFill>
                            <a:schemeClr val="bg1"/>
                          </a:solidFill>
                          <a:latin typeface="Helvetica" panose="020B0604020202020204" pitchFamily="34" charset="0"/>
                        </a:rPr>
                        <a:t>POR di provenienza</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100" dirty="0">
                          <a:solidFill>
                            <a:schemeClr val="bg1"/>
                          </a:solidFill>
                          <a:latin typeface="Helvetica" panose="020B0604020202020204" pitchFamily="34" charset="0"/>
                        </a:rPr>
                        <a:t>Denominazione intervento</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100" b="1" dirty="0">
                          <a:solidFill>
                            <a:schemeClr val="bg1"/>
                          </a:solidFill>
                          <a:latin typeface="Helvetica" panose="020B0604020202020204" pitchFamily="34" charset="0"/>
                        </a:rPr>
                        <a:t>Risorse ex POR (M€)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4468445"/>
                  </a:ext>
                </a:extLst>
              </a:tr>
              <a:tr h="0">
                <a:tc>
                  <a:txBody>
                    <a:bodyPr/>
                    <a:lstStyle/>
                    <a:p>
                      <a:pPr algn="ctr">
                        <a:lnSpc>
                          <a:spcPct val="100000"/>
                        </a:lnSpc>
                        <a:spcBef>
                          <a:spcPts val="0"/>
                        </a:spcBef>
                        <a:spcAft>
                          <a:spcPts val="0"/>
                        </a:spcAft>
                      </a:pPr>
                      <a:r>
                        <a:rPr lang="it-IT" sz="11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FESR</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0"/>
                        </a:spcBef>
                        <a:spcAft>
                          <a:spcPts val="0"/>
                        </a:spcAft>
                      </a:pP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ARCHÈ 2020 - Misura di sostegno alle start up lombarde in risposta all'emergenza COVID-19</a:t>
                      </a:r>
                      <a:endParaRPr lang="it-IT" sz="1100" dirty="0">
                        <a:effectLst/>
                        <a:latin typeface="Helvetica" panose="020B0604020202020204" pitchFamily="34" charset="0"/>
                        <a:ea typeface="Calibri" panose="020F0502020204030204" pitchFamily="34" charset="0"/>
                        <a:cs typeface="Calibri" panose="020F050202020403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it-IT" sz="11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2,70</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96602"/>
                  </a:ext>
                </a:extLst>
              </a:tr>
              <a:tr h="0">
                <a:tc>
                  <a:txBody>
                    <a:bodyPr/>
                    <a:lstStyle/>
                    <a:p>
                      <a:pPr algn="ctr">
                        <a:lnSpc>
                          <a:spcPct val="100000"/>
                        </a:lnSpc>
                        <a:spcBef>
                          <a:spcPts val="0"/>
                        </a:spcBef>
                        <a:spcAft>
                          <a:spcPts val="0"/>
                        </a:spcAft>
                      </a:pPr>
                      <a:r>
                        <a:rPr lang="it-IT" sz="11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FESR</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0"/>
                        </a:spcBef>
                        <a:spcAft>
                          <a:spcPts val="0"/>
                        </a:spcAft>
                      </a:pP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Credito Adesso </a:t>
                      </a:r>
                      <a:r>
                        <a:rPr lang="it-IT" sz="1100" dirty="0" err="1">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Evolution</a:t>
                      </a: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 Incentivi alle PMI per il capitale circolante</a:t>
                      </a:r>
                      <a:endParaRPr lang="it-IT" sz="1100" dirty="0">
                        <a:effectLst/>
                        <a:latin typeface="Helvetica" panose="020B0604020202020204" pitchFamily="34" charset="0"/>
                        <a:ea typeface="Calibri" panose="020F0502020204030204" pitchFamily="34" charset="0"/>
                        <a:cs typeface="Calibri" panose="020F050202020403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it-IT" sz="1100" b="1">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50,00</a:t>
                      </a:r>
                      <a:endParaRPr lang="it-IT" sz="1100" b="1">
                        <a:effectLst/>
                        <a:latin typeface="Helvetica" panose="020B0604020202020204" pitchFamily="34" charset="0"/>
                        <a:ea typeface="Calibri" panose="020F0502020204030204" pitchFamily="34" charset="0"/>
                        <a:cs typeface="Calibri" panose="020F0502020204030204"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856036"/>
                  </a:ext>
                </a:extLst>
              </a:tr>
              <a:tr h="0">
                <a:tc>
                  <a:txBody>
                    <a:bodyPr/>
                    <a:lstStyle/>
                    <a:p>
                      <a:pPr algn="ctr">
                        <a:lnSpc>
                          <a:spcPct val="100000"/>
                        </a:lnSpc>
                        <a:spcBef>
                          <a:spcPts val="0"/>
                        </a:spcBef>
                        <a:spcAft>
                          <a:spcPts val="0"/>
                        </a:spcAft>
                      </a:pPr>
                      <a:r>
                        <a:rPr lang="it-IT" sz="11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FESR</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0"/>
                        </a:spcBef>
                        <a:spcAft>
                          <a:spcPts val="0"/>
                        </a:spcAft>
                      </a:pP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Interventi di miglioramento dell'efficienza energetica degli impianti di illuminazione pubblica e dei servizi tecnologici integrati</a:t>
                      </a:r>
                      <a:endParaRPr lang="it-IT" sz="1100" dirty="0">
                        <a:effectLst/>
                        <a:latin typeface="Helvetica" panose="020B0604020202020204" pitchFamily="34" charset="0"/>
                        <a:ea typeface="Calibri" panose="020F0502020204030204" pitchFamily="34" charset="0"/>
                        <a:cs typeface="Calibri" panose="020F050202020403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it-IT" sz="11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4,4</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1290115"/>
                  </a:ext>
                </a:extLst>
              </a:tr>
              <a:tr h="0">
                <a:tc>
                  <a:txBody>
                    <a:bodyPr/>
                    <a:lstStyle/>
                    <a:p>
                      <a:pPr algn="ctr">
                        <a:lnSpc>
                          <a:spcPct val="100000"/>
                        </a:lnSpc>
                        <a:spcBef>
                          <a:spcPts val="0"/>
                        </a:spcBef>
                        <a:spcAft>
                          <a:spcPts val="0"/>
                        </a:spcAft>
                      </a:pPr>
                      <a:r>
                        <a:rPr lang="it-IT" sz="11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FESR</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0"/>
                        </a:spcBef>
                        <a:spcAft>
                          <a:spcPts val="0"/>
                        </a:spcAft>
                      </a:pP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Incentivi per la riduzione dei consumi energetici delle imprese e per l’installazione di impianti fotovoltaici, con eventuali sistemi di accumulo, da destinare all’autoconsumo</a:t>
                      </a:r>
                      <a:endParaRPr lang="it-IT" sz="1100" dirty="0">
                        <a:effectLst/>
                        <a:latin typeface="Helvetica" panose="020B0604020202020204" pitchFamily="34" charset="0"/>
                        <a:ea typeface="Calibri" panose="020F0502020204030204" pitchFamily="34" charset="0"/>
                        <a:cs typeface="Calibri" panose="020F050202020403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it-IT" sz="1100" b="1" dirty="0">
                          <a:effectLst/>
                          <a:latin typeface="Helvetica" panose="020B0604020202020204" pitchFamily="34" charset="0"/>
                          <a:ea typeface="Times New Roman" panose="02020603050405020304" pitchFamily="18" charset="0"/>
                          <a:cs typeface="Calibri" panose="020F0502020204030204" pitchFamily="34" charset="0"/>
                        </a:rPr>
                        <a:t>10,00</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7832753"/>
                  </a:ext>
                </a:extLst>
              </a:tr>
              <a:tr h="0">
                <a:tc>
                  <a:txBody>
                    <a:bodyPr/>
                    <a:lstStyle/>
                    <a:p>
                      <a:pPr algn="ctr">
                        <a:lnSpc>
                          <a:spcPct val="100000"/>
                        </a:lnSpc>
                        <a:spcBef>
                          <a:spcPts val="0"/>
                        </a:spcBef>
                        <a:spcAft>
                          <a:spcPts val="0"/>
                        </a:spcAft>
                      </a:pPr>
                      <a:r>
                        <a:rPr lang="it-IT" sz="11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FESR</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0"/>
                        </a:spcBef>
                        <a:spcAft>
                          <a:spcPts val="0"/>
                        </a:spcAft>
                      </a:pP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Misura di agevolazione per imprese per la realizzazione di un’infrastruttura per la ricarica elettrica di veicoli sul territorio lombardo</a:t>
                      </a:r>
                      <a:endParaRPr lang="it-IT" sz="1100" dirty="0">
                        <a:effectLst/>
                        <a:latin typeface="Helvetica" panose="020B0604020202020204" pitchFamily="34" charset="0"/>
                        <a:ea typeface="Calibri" panose="020F0502020204030204" pitchFamily="34" charset="0"/>
                        <a:cs typeface="Calibri" panose="020F050202020403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it-IT" sz="1100" b="1" dirty="0">
                          <a:effectLst/>
                          <a:latin typeface="Helvetica" panose="020B0604020202020204" pitchFamily="34" charset="0"/>
                          <a:ea typeface="Times New Roman" panose="02020603050405020304" pitchFamily="18" charset="0"/>
                          <a:cs typeface="Calibri" panose="020F0502020204030204" pitchFamily="34" charset="0"/>
                        </a:rPr>
                        <a:t>3,75</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996782"/>
                  </a:ext>
                </a:extLst>
              </a:tr>
              <a:tr h="0">
                <a:tc>
                  <a:txBody>
                    <a:bodyPr/>
                    <a:lstStyle/>
                    <a:p>
                      <a:pPr algn="ctr">
                        <a:lnSpc>
                          <a:spcPct val="100000"/>
                        </a:lnSpc>
                        <a:spcBef>
                          <a:spcPts val="0"/>
                        </a:spcBef>
                        <a:spcAft>
                          <a:spcPts val="0"/>
                        </a:spcAft>
                      </a:pPr>
                      <a:r>
                        <a:rPr lang="it-IT" sz="11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FESR</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0"/>
                        </a:spcBef>
                        <a:spcAft>
                          <a:spcPts val="0"/>
                        </a:spcAft>
                      </a:pP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Misure a sostegno degli aeroporti lombardi di interesse nazionale appartenenti alle reti TEN-T </a:t>
                      </a:r>
                      <a:endParaRPr lang="it-IT" sz="1100" dirty="0">
                        <a:effectLst/>
                        <a:latin typeface="Helvetica" panose="020B0604020202020204" pitchFamily="34" charset="0"/>
                        <a:ea typeface="Calibri" panose="020F0502020204030204" pitchFamily="34" charset="0"/>
                        <a:cs typeface="Calibri" panose="020F050202020403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it-IT" sz="1100" b="1" dirty="0">
                          <a:effectLst/>
                          <a:latin typeface="Helvetica" panose="020B0604020202020204" pitchFamily="34" charset="0"/>
                          <a:ea typeface="Times New Roman" panose="02020603050405020304" pitchFamily="18" charset="0"/>
                          <a:cs typeface="Calibri" panose="020F0502020204030204" pitchFamily="34" charset="0"/>
                        </a:rPr>
                        <a:t>10,00</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1551418"/>
                  </a:ext>
                </a:extLst>
              </a:tr>
              <a:tr h="0">
                <a:tc>
                  <a:txBody>
                    <a:bodyPr/>
                    <a:lstStyle/>
                    <a:p>
                      <a:pPr algn="ctr">
                        <a:lnSpc>
                          <a:spcPct val="100000"/>
                        </a:lnSpc>
                        <a:spcBef>
                          <a:spcPts val="0"/>
                        </a:spcBef>
                        <a:spcAft>
                          <a:spcPts val="0"/>
                        </a:spcAft>
                      </a:pPr>
                      <a:r>
                        <a:rPr lang="it-IT" sz="11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FESR</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L="45720" marR="4572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Bef>
                          <a:spcPts val="0"/>
                        </a:spcBef>
                        <a:spcAft>
                          <a:spcPts val="0"/>
                        </a:spcAft>
                      </a:pPr>
                      <a:r>
                        <a:rPr lang="it-IT" sz="1100" kern="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Appalto pubblico </a:t>
                      </a:r>
                      <a:r>
                        <a:rPr lang="it-IT" sz="1100" kern="1200" dirty="0" err="1">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precommerciale</a:t>
                      </a:r>
                      <a:r>
                        <a:rPr lang="it-IT" sz="1100" kern="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 </a:t>
                      </a:r>
                      <a:r>
                        <a:rPr lang="it-IT" sz="1100" kern="1200" dirty="0" err="1">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pre</a:t>
                      </a:r>
                      <a:r>
                        <a:rPr lang="it-IT" sz="1100" kern="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commercial procurement 4° gara (PCP)</a:t>
                      </a:r>
                      <a:endParaRPr lang="it-IT" sz="1100" kern="1200" dirty="0">
                        <a:solidFill>
                          <a:srgbClr val="000000"/>
                        </a:solidFill>
                        <a:effectLst/>
                        <a:latin typeface="Helvetica" panose="020B0604020202020204" pitchFamily="34" charset="0"/>
                        <a:ea typeface="Calibri" panose="020F0502020204030204" pitchFamily="34" charset="0"/>
                        <a:cs typeface="Calibri" panose="020F050202020403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it-IT" sz="1100" b="1" dirty="0">
                          <a:effectLst/>
                          <a:latin typeface="Helvetica" panose="020B0604020202020204" pitchFamily="34" charset="0"/>
                          <a:ea typeface="Times New Roman" panose="02020603050405020304" pitchFamily="18" charset="0"/>
                          <a:cs typeface="Calibri" panose="020F0502020204030204" pitchFamily="34" charset="0"/>
                        </a:rPr>
                        <a:t>3,00</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L="45720" marR="4572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3010944"/>
                  </a:ext>
                </a:extLst>
              </a:tr>
              <a:tr h="0">
                <a:tc>
                  <a:txBody>
                    <a:bodyPr/>
                    <a:lstStyle/>
                    <a:p>
                      <a:pPr algn="ctr">
                        <a:lnSpc>
                          <a:spcPct val="100000"/>
                        </a:lnSpc>
                        <a:spcBef>
                          <a:spcPts val="0"/>
                        </a:spcBef>
                        <a:spcAft>
                          <a:spcPts val="0"/>
                        </a:spcAft>
                      </a:pPr>
                      <a:r>
                        <a:rPr lang="it-IT" sz="11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FESR</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L="45720" marR="4572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Bef>
                          <a:spcPts val="0"/>
                        </a:spcBef>
                        <a:spcAft>
                          <a:spcPts val="0"/>
                        </a:spcAft>
                      </a:pP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ARCHÈ-II 2020 - Misura di sostegno alle start up lombarde in risposta all'emergenza COVID-19</a:t>
                      </a:r>
                      <a:endParaRPr lang="it-IT" sz="1100" dirty="0">
                        <a:effectLst/>
                        <a:latin typeface="Helvetica" panose="020B0604020202020204" pitchFamily="34" charset="0"/>
                        <a:ea typeface="Calibri" panose="020F0502020204030204" pitchFamily="34" charset="0"/>
                        <a:cs typeface="Calibri" panose="020F050202020403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it-IT" sz="1100" b="1" dirty="0">
                          <a:effectLst/>
                          <a:latin typeface="Helvetica" panose="020B0604020202020204" pitchFamily="34" charset="0"/>
                          <a:ea typeface="Times New Roman" panose="02020603050405020304" pitchFamily="18" charset="0"/>
                          <a:cs typeface="Calibri" panose="020F0502020204030204" pitchFamily="34" charset="0"/>
                        </a:rPr>
                        <a:t>10,4</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L="45720" marR="4572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6309174"/>
                  </a:ext>
                </a:extLst>
              </a:tr>
              <a:tr h="0">
                <a:tc>
                  <a:txBody>
                    <a:bodyPr/>
                    <a:lstStyle/>
                    <a:p>
                      <a:pPr algn="ctr">
                        <a:lnSpc>
                          <a:spcPct val="100000"/>
                        </a:lnSpc>
                        <a:spcBef>
                          <a:spcPts val="0"/>
                        </a:spcBef>
                        <a:spcAft>
                          <a:spcPts val="0"/>
                        </a:spcAft>
                      </a:pPr>
                      <a:r>
                        <a:rPr lang="it-IT" sz="11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FESR</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L="45720" marR="4572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Bef>
                          <a:spcPts val="0"/>
                        </a:spcBef>
                        <a:spcAft>
                          <a:spcPts val="0"/>
                        </a:spcAft>
                      </a:pP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Sostegno alla competitività delle strutture ricettive alberghiere e delle strutture ricettive non alberghiere all’aria aperta</a:t>
                      </a:r>
                      <a:endParaRPr lang="it-IT" sz="1100" dirty="0">
                        <a:effectLst/>
                        <a:latin typeface="Helvetica" panose="020B0604020202020204" pitchFamily="34" charset="0"/>
                        <a:ea typeface="Calibri" panose="020F0502020204030204" pitchFamily="34" charset="0"/>
                        <a:cs typeface="Calibri" panose="020F050202020403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it-IT" sz="1100" b="1" dirty="0">
                          <a:effectLst/>
                          <a:latin typeface="Helvetica" panose="020B0604020202020204" pitchFamily="34" charset="0"/>
                          <a:ea typeface="Times New Roman" panose="02020603050405020304" pitchFamily="18" charset="0"/>
                          <a:cs typeface="Calibri" panose="020F0502020204030204" pitchFamily="34" charset="0"/>
                        </a:rPr>
                        <a:t>17,00</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L="45720" marR="4572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0325653"/>
                  </a:ext>
                </a:extLst>
              </a:tr>
              <a:tr h="0">
                <a:tc>
                  <a:txBody>
                    <a:bodyPr/>
                    <a:lstStyle/>
                    <a:p>
                      <a:pPr algn="ctr">
                        <a:lnSpc>
                          <a:spcPct val="100000"/>
                        </a:lnSpc>
                        <a:spcBef>
                          <a:spcPts val="0"/>
                        </a:spcBef>
                        <a:spcAft>
                          <a:spcPts val="0"/>
                        </a:spcAft>
                      </a:pPr>
                      <a:r>
                        <a:rPr lang="it-IT" sz="11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FESR</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L="45720" marR="4572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Bef>
                          <a:spcPts val="0"/>
                        </a:spcBef>
                        <a:spcAft>
                          <a:spcPts val="0"/>
                        </a:spcAft>
                      </a:pP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Interventi atti a ridurre il fabbisogno energetico in alcune strutture penitenziarie della Lombardia</a:t>
                      </a:r>
                      <a:endParaRPr lang="it-IT" sz="1100" dirty="0">
                        <a:effectLst/>
                        <a:latin typeface="Helvetica" panose="020B0604020202020204" pitchFamily="34" charset="0"/>
                        <a:ea typeface="Calibri" panose="020F0502020204030204" pitchFamily="34" charset="0"/>
                        <a:cs typeface="Calibri" panose="020F050202020403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it-IT" sz="1100" b="1" dirty="0">
                          <a:effectLst/>
                          <a:latin typeface="Helvetica" panose="020B0604020202020204" pitchFamily="34" charset="0"/>
                          <a:ea typeface="Times New Roman" panose="02020603050405020304" pitchFamily="18" charset="0"/>
                          <a:cs typeface="Calibri" panose="020F0502020204030204" pitchFamily="34" charset="0"/>
                        </a:rPr>
                        <a:t>4,20</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L="45720" marR="4572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094502"/>
                  </a:ext>
                </a:extLst>
              </a:tr>
              <a:tr h="0">
                <a:tc>
                  <a:txBody>
                    <a:bodyPr/>
                    <a:lstStyle/>
                    <a:p>
                      <a:pPr algn="ctr">
                        <a:lnSpc>
                          <a:spcPct val="100000"/>
                        </a:lnSpc>
                        <a:spcBef>
                          <a:spcPts val="0"/>
                        </a:spcBef>
                        <a:spcAft>
                          <a:spcPts val="0"/>
                        </a:spcAft>
                      </a:pPr>
                      <a:r>
                        <a:rPr lang="it-IT" sz="11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FESR</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L="45720" marR="4572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Bef>
                          <a:spcPts val="0"/>
                        </a:spcBef>
                        <a:spcAft>
                          <a:spcPts val="0"/>
                        </a:spcAft>
                      </a:pP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Interventi atti a ridurre il fabbisogno energetico per la climatizzazione e la produzione di acqua calda sanitaria in alcuni istituti scolastici della Città Metropolitana di Milano</a:t>
                      </a:r>
                      <a:endParaRPr lang="it-IT" sz="1100" dirty="0">
                        <a:effectLst/>
                        <a:latin typeface="Helvetica" panose="020B0604020202020204" pitchFamily="34" charset="0"/>
                        <a:ea typeface="Calibri" panose="020F0502020204030204" pitchFamily="34" charset="0"/>
                        <a:cs typeface="Calibri" panose="020F050202020403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it-IT" sz="1100" b="1" dirty="0">
                          <a:effectLst/>
                          <a:latin typeface="Helvetica" panose="020B0604020202020204" pitchFamily="34" charset="0"/>
                          <a:ea typeface="Times New Roman" panose="02020603050405020304" pitchFamily="18" charset="0"/>
                          <a:cs typeface="Calibri" panose="020F0502020204030204" pitchFamily="34" charset="0"/>
                        </a:rPr>
                        <a:t>14,20</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L="45720" marR="4572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3270074"/>
                  </a:ext>
                </a:extLst>
              </a:tr>
            </a:tbl>
          </a:graphicData>
        </a:graphic>
      </p:graphicFrame>
      <p:sp>
        <p:nvSpPr>
          <p:cNvPr id="13" name="Titolo 1">
            <a:extLst>
              <a:ext uri="{FF2B5EF4-FFF2-40B4-BE49-F238E27FC236}">
                <a16:creationId xmlns:a16="http://schemas.microsoft.com/office/drawing/2014/main" id="{059DE266-C192-404D-8118-EB6EE251DE20}"/>
              </a:ext>
            </a:extLst>
          </p:cNvPr>
          <p:cNvSpPr txBox="1">
            <a:spLocks/>
          </p:cNvSpPr>
          <p:nvPr/>
        </p:nvSpPr>
        <p:spPr>
          <a:xfrm>
            <a:off x="838200" y="481622"/>
            <a:ext cx="7772400" cy="66050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1" kern="1200">
                <a:solidFill>
                  <a:srgbClr val="056633"/>
                </a:solidFill>
                <a:latin typeface="Helvetica"/>
                <a:ea typeface="+mj-ea"/>
                <a:cs typeface="Helvetica"/>
              </a:defRPr>
            </a:lvl1pPr>
          </a:lstStyle>
          <a:p>
            <a:pPr algn="ctr"/>
            <a:r>
              <a:rPr lang="it-IT" dirty="0"/>
              <a:t>PSC </a:t>
            </a:r>
            <a:r>
              <a:rPr lang="it-IT" sz="2200" dirty="0"/>
              <a:t>Sezione speciale</a:t>
            </a:r>
            <a:endParaRPr lang="it-IT" dirty="0"/>
          </a:p>
        </p:txBody>
      </p:sp>
      <p:sp>
        <p:nvSpPr>
          <p:cNvPr id="24" name="TextBox 23">
            <a:extLst>
              <a:ext uri="{FF2B5EF4-FFF2-40B4-BE49-F238E27FC236}">
                <a16:creationId xmlns:a16="http://schemas.microsoft.com/office/drawing/2014/main" id="{E489B0F0-D7DF-4775-876B-679D5A296F77}"/>
              </a:ext>
            </a:extLst>
          </p:cNvPr>
          <p:cNvSpPr txBox="1"/>
          <p:nvPr/>
        </p:nvSpPr>
        <p:spPr>
          <a:xfrm>
            <a:off x="576000" y="4097025"/>
            <a:ext cx="7992000" cy="1584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25" name="TextBox 24">
            <a:extLst>
              <a:ext uri="{FF2B5EF4-FFF2-40B4-BE49-F238E27FC236}">
                <a16:creationId xmlns:a16="http://schemas.microsoft.com/office/drawing/2014/main" id="{97C7EF6A-078D-4E5F-8814-8945BCA8D7D6}"/>
              </a:ext>
            </a:extLst>
          </p:cNvPr>
          <p:cNvSpPr txBox="1"/>
          <p:nvPr/>
        </p:nvSpPr>
        <p:spPr>
          <a:xfrm>
            <a:off x="576000" y="3724651"/>
            <a:ext cx="7992000" cy="3276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26" name="TextBox 25">
            <a:extLst>
              <a:ext uri="{FF2B5EF4-FFF2-40B4-BE49-F238E27FC236}">
                <a16:creationId xmlns:a16="http://schemas.microsoft.com/office/drawing/2014/main" id="{95BF5ABB-6B8D-406A-8571-596CC5E939D3}"/>
              </a:ext>
            </a:extLst>
          </p:cNvPr>
          <p:cNvSpPr txBox="1"/>
          <p:nvPr/>
        </p:nvSpPr>
        <p:spPr>
          <a:xfrm>
            <a:off x="7798773" y="625381"/>
            <a:ext cx="1019645" cy="430887"/>
          </a:xfrm>
          <a:prstGeom prst="rect">
            <a:avLst/>
          </a:prstGeom>
          <a:noFill/>
        </p:spPr>
        <p:txBody>
          <a:bodyPr wrap="square" rtlCol="0">
            <a:spAutoFit/>
          </a:bodyPr>
          <a:lstStyle/>
          <a:p>
            <a:r>
              <a:rPr lang="it-IT" sz="2200" b="1" dirty="0">
                <a:solidFill>
                  <a:srgbClr val="056633"/>
                </a:solidFill>
                <a:latin typeface="Helvetica"/>
                <a:ea typeface="+mj-ea"/>
                <a:cs typeface="Helvetica"/>
              </a:rPr>
              <a:t>[1/2]</a:t>
            </a:r>
            <a:endParaRPr lang="it-IT" sz="2200" dirty="0"/>
          </a:p>
        </p:txBody>
      </p:sp>
    </p:spTree>
    <p:extLst>
      <p:ext uri="{BB962C8B-B14F-4D97-AF65-F5344CB8AC3E}">
        <p14:creationId xmlns:p14="http://schemas.microsoft.com/office/powerpoint/2010/main" val="1468742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446EE6B2-CA30-4E74-A701-971890C57327}"/>
              </a:ext>
            </a:extLst>
          </p:cNvPr>
          <p:cNvSpPr txBox="1"/>
          <p:nvPr/>
        </p:nvSpPr>
        <p:spPr>
          <a:xfrm>
            <a:off x="582096" y="4209137"/>
            <a:ext cx="7992000" cy="253702"/>
          </a:xfrm>
          <a:prstGeom prst="round2DiagRect">
            <a:avLst/>
          </a:prstGeom>
          <a:solidFill>
            <a:srgbClr val="219965"/>
          </a:solidFill>
        </p:spPr>
        <p:txBody>
          <a:bodyPr wrap="square" rtlCol="0" anchor="ctr">
            <a:noAutofit/>
          </a:bodyPr>
          <a:lstStyle/>
          <a:p>
            <a:endParaRPr lang="it-IT" sz="1400" b="1" i="1" dirty="0">
              <a:solidFill>
                <a:schemeClr val="bg1">
                  <a:alpha val="93000"/>
                </a:schemeClr>
              </a:solidFill>
              <a:latin typeface="Helvetica" panose="020B0604020202020204" pitchFamily="34" charset="0"/>
            </a:endParaRPr>
          </a:p>
        </p:txBody>
      </p:sp>
      <p:sp>
        <p:nvSpPr>
          <p:cNvPr id="6" name="TextBox 5">
            <a:extLst>
              <a:ext uri="{FF2B5EF4-FFF2-40B4-BE49-F238E27FC236}">
                <a16:creationId xmlns:a16="http://schemas.microsoft.com/office/drawing/2014/main" id="{A3D2779F-24D8-49D6-A24C-4C9A97D16592}"/>
              </a:ext>
            </a:extLst>
          </p:cNvPr>
          <p:cNvSpPr txBox="1"/>
          <p:nvPr/>
        </p:nvSpPr>
        <p:spPr>
          <a:xfrm>
            <a:off x="576000" y="1633223"/>
            <a:ext cx="7992000" cy="1584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5" name="TextBox 14">
            <a:extLst>
              <a:ext uri="{FF2B5EF4-FFF2-40B4-BE49-F238E27FC236}">
                <a16:creationId xmlns:a16="http://schemas.microsoft.com/office/drawing/2014/main" id="{B8AC42B4-4EBB-4D72-B9B4-173DEA0F3F0C}"/>
              </a:ext>
            </a:extLst>
          </p:cNvPr>
          <p:cNvSpPr txBox="1"/>
          <p:nvPr/>
        </p:nvSpPr>
        <p:spPr>
          <a:xfrm>
            <a:off x="582096" y="1832314"/>
            <a:ext cx="7992000" cy="1001033"/>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8" name="TextBox 17">
            <a:extLst>
              <a:ext uri="{FF2B5EF4-FFF2-40B4-BE49-F238E27FC236}">
                <a16:creationId xmlns:a16="http://schemas.microsoft.com/office/drawing/2014/main" id="{4FFD29D7-41C0-4277-900D-C7A8ED479692}"/>
              </a:ext>
            </a:extLst>
          </p:cNvPr>
          <p:cNvSpPr txBox="1"/>
          <p:nvPr/>
        </p:nvSpPr>
        <p:spPr>
          <a:xfrm>
            <a:off x="576000" y="2874039"/>
            <a:ext cx="7992000" cy="1584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22" name="TextBox 21">
            <a:extLst>
              <a:ext uri="{FF2B5EF4-FFF2-40B4-BE49-F238E27FC236}">
                <a16:creationId xmlns:a16="http://schemas.microsoft.com/office/drawing/2014/main" id="{CA3F251B-FC7D-4137-A00C-4D9FC312963D}"/>
              </a:ext>
            </a:extLst>
          </p:cNvPr>
          <p:cNvSpPr txBox="1"/>
          <p:nvPr/>
        </p:nvSpPr>
        <p:spPr>
          <a:xfrm>
            <a:off x="576000" y="4031661"/>
            <a:ext cx="7992000" cy="1584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2" name="TextBox 11">
            <a:extLst>
              <a:ext uri="{FF2B5EF4-FFF2-40B4-BE49-F238E27FC236}">
                <a16:creationId xmlns:a16="http://schemas.microsoft.com/office/drawing/2014/main" id="{79012D59-1CA7-4EF1-91D4-B3B02EB35342}"/>
              </a:ext>
            </a:extLst>
          </p:cNvPr>
          <p:cNvSpPr txBox="1"/>
          <p:nvPr/>
        </p:nvSpPr>
        <p:spPr>
          <a:xfrm>
            <a:off x="576000" y="1145909"/>
            <a:ext cx="7992000" cy="391160"/>
          </a:xfrm>
          <a:prstGeom prst="round2DiagRect">
            <a:avLst/>
          </a:prstGeom>
          <a:solidFill>
            <a:srgbClr val="219965"/>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graphicFrame>
        <p:nvGraphicFramePr>
          <p:cNvPr id="5" name="Tabella 5">
            <a:extLst>
              <a:ext uri="{FF2B5EF4-FFF2-40B4-BE49-F238E27FC236}">
                <a16:creationId xmlns:a16="http://schemas.microsoft.com/office/drawing/2014/main" id="{0CF557EC-4CBE-4311-AF2B-E7FA4BC91B8F}"/>
              </a:ext>
            </a:extLst>
          </p:cNvPr>
          <p:cNvGraphicFramePr>
            <a:graphicFrameLocks noGrp="1"/>
          </p:cNvGraphicFramePr>
          <p:nvPr>
            <p:extLst>
              <p:ext uri="{D42A27DB-BD31-4B8C-83A1-F6EECF244321}">
                <p14:modId xmlns:p14="http://schemas.microsoft.com/office/powerpoint/2010/main" val="829752873"/>
              </p:ext>
            </p:extLst>
          </p:nvPr>
        </p:nvGraphicFramePr>
        <p:xfrm>
          <a:off x="724530" y="1070185"/>
          <a:ext cx="7772399" cy="3392654"/>
        </p:xfrm>
        <a:graphic>
          <a:graphicData uri="http://schemas.openxmlformats.org/drawingml/2006/table">
            <a:tbl>
              <a:tblPr firstRow="1" bandRow="1">
                <a:tableStyleId>{5C22544A-7EE6-4342-B048-85BDC9FD1C3A}</a:tableStyleId>
              </a:tblPr>
              <a:tblGrid>
                <a:gridCol w="910140">
                  <a:extLst>
                    <a:ext uri="{9D8B030D-6E8A-4147-A177-3AD203B41FA5}">
                      <a16:colId xmlns:a16="http://schemas.microsoft.com/office/drawing/2014/main" val="382587507"/>
                    </a:ext>
                  </a:extLst>
                </a:gridCol>
                <a:gridCol w="6046290">
                  <a:extLst>
                    <a:ext uri="{9D8B030D-6E8A-4147-A177-3AD203B41FA5}">
                      <a16:colId xmlns:a16="http://schemas.microsoft.com/office/drawing/2014/main" val="1267593812"/>
                    </a:ext>
                  </a:extLst>
                </a:gridCol>
                <a:gridCol w="815969">
                  <a:extLst>
                    <a:ext uri="{9D8B030D-6E8A-4147-A177-3AD203B41FA5}">
                      <a16:colId xmlns:a16="http://schemas.microsoft.com/office/drawing/2014/main" val="622654531"/>
                    </a:ext>
                  </a:extLst>
                </a:gridCol>
              </a:tblGrid>
              <a:tr h="534614">
                <a:tc>
                  <a:txBody>
                    <a:bodyPr/>
                    <a:lstStyle/>
                    <a:p>
                      <a:pPr algn="ctr"/>
                      <a:r>
                        <a:rPr lang="it-IT" sz="1100" b="1" dirty="0">
                          <a:solidFill>
                            <a:schemeClr val="bg1"/>
                          </a:solidFill>
                          <a:latin typeface="Helvetica" panose="020B0604020202020204" pitchFamily="34" charset="0"/>
                        </a:rPr>
                        <a:t>POR di provenienza</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100" dirty="0">
                          <a:solidFill>
                            <a:schemeClr val="bg1"/>
                          </a:solidFill>
                          <a:latin typeface="Helvetica" panose="020B0604020202020204" pitchFamily="34" charset="0"/>
                        </a:rPr>
                        <a:t>Denominazione intervento</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100" b="1" dirty="0">
                          <a:solidFill>
                            <a:schemeClr val="bg1"/>
                          </a:solidFill>
                          <a:latin typeface="Helvetica" panose="020B0604020202020204" pitchFamily="34" charset="0"/>
                        </a:rPr>
                        <a:t>Risorse ex POR (M€)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4468445"/>
                  </a:ext>
                </a:extLst>
              </a:tr>
              <a:tr h="0">
                <a:tc>
                  <a:txBody>
                    <a:bodyPr/>
                    <a:lstStyle/>
                    <a:p>
                      <a:pPr algn="ctr">
                        <a:lnSpc>
                          <a:spcPct val="100000"/>
                        </a:lnSpc>
                        <a:spcBef>
                          <a:spcPts val="0"/>
                        </a:spcBef>
                        <a:spcAft>
                          <a:spcPts val="0"/>
                        </a:spcAft>
                      </a:pPr>
                      <a:r>
                        <a:rPr lang="it-IT" sz="11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FESR</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L="45720" marR="4572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Bef>
                          <a:spcPts val="0"/>
                        </a:spcBef>
                        <a:spcAft>
                          <a:spcPts val="0"/>
                        </a:spcAft>
                      </a:pP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Acquisto e fornitura del materiale rotabile per la metrotranvia Milano-Limbiate</a:t>
                      </a:r>
                      <a:endParaRPr lang="it-IT" sz="1100" dirty="0">
                        <a:effectLst/>
                        <a:latin typeface="Helvetica" panose="020B0604020202020204" pitchFamily="34" charset="0"/>
                        <a:ea typeface="Calibri" panose="020F0502020204030204" pitchFamily="34" charset="0"/>
                        <a:cs typeface="Calibri" panose="020F050202020403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it-IT" sz="1100" b="1" dirty="0">
                          <a:effectLst/>
                          <a:latin typeface="Helvetica" panose="020B0604020202020204" pitchFamily="34" charset="0"/>
                          <a:ea typeface="Times New Roman" panose="02020603050405020304" pitchFamily="18" charset="0"/>
                          <a:cs typeface="Calibri" panose="020F0502020204030204" pitchFamily="34" charset="0"/>
                        </a:rPr>
                        <a:t>20,00</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L="45720" marR="4572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8362008"/>
                  </a:ext>
                </a:extLst>
              </a:tr>
              <a:tr h="0">
                <a:tc>
                  <a:txBody>
                    <a:bodyPr/>
                    <a:lstStyle/>
                    <a:p>
                      <a:pPr algn="ctr">
                        <a:lnSpc>
                          <a:spcPct val="100000"/>
                        </a:lnSpc>
                        <a:spcBef>
                          <a:spcPts val="0"/>
                        </a:spcBef>
                        <a:spcAft>
                          <a:spcPts val="0"/>
                        </a:spcAft>
                      </a:pPr>
                      <a:r>
                        <a:rPr lang="it-IT" sz="11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FESR</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L="45720" marR="4572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0"/>
                        </a:spcBef>
                        <a:spcAft>
                          <a:spcPts val="0"/>
                        </a:spcAft>
                      </a:pP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Accordo di programma per l’attuazione del progetto di sviluppo urbano sostenibile nel Comune di Milano - Quartiere Lorenteggio:</a:t>
                      </a:r>
                    </a:p>
                    <a:p>
                      <a:pPr algn="l">
                        <a:lnSpc>
                          <a:spcPct val="100000"/>
                        </a:lnSpc>
                        <a:spcBef>
                          <a:spcPts val="0"/>
                        </a:spcBef>
                        <a:spcAft>
                          <a:spcPts val="0"/>
                        </a:spcAft>
                      </a:pP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Riqualificazione alloggi </a:t>
                      </a:r>
                      <a:r>
                        <a:rPr lang="it-IT" sz="1100" dirty="0" err="1">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erp</a:t>
                      </a: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t>
                      </a:r>
                      <a:b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b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r>
                        <a:rPr lang="it-IT" sz="1100" dirty="0" err="1">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Ecoefficientamento</a:t>
                      </a: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scuola via Narcisi;</a:t>
                      </a:r>
                      <a:b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b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Sistemi illuminazione;</a:t>
                      </a:r>
                      <a:b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b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Sostegno imprese sociali.</a:t>
                      </a:r>
                      <a:endParaRPr lang="it-IT" sz="1100" dirty="0">
                        <a:effectLst/>
                        <a:latin typeface="Helvetica" panose="020B0604020202020204" pitchFamily="34" charset="0"/>
                        <a:ea typeface="Calibri" panose="020F0502020204030204" pitchFamily="34" charset="0"/>
                        <a:cs typeface="Calibri" panose="020F050202020403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it-IT" sz="1100" b="1" dirty="0">
                          <a:effectLst/>
                          <a:latin typeface="Helvetica" panose="020B0604020202020204" pitchFamily="34" charset="0"/>
                          <a:ea typeface="Times New Roman" panose="02020603050405020304" pitchFamily="18" charset="0"/>
                          <a:cs typeface="Calibri" panose="020F0502020204030204" pitchFamily="34" charset="0"/>
                        </a:rPr>
                        <a:t>50,80</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L="45720" marR="4572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421287"/>
                  </a:ext>
                </a:extLst>
              </a:tr>
              <a:tr h="0">
                <a:tc>
                  <a:txBody>
                    <a:bodyPr/>
                    <a:lstStyle/>
                    <a:p>
                      <a:pPr algn="ctr">
                        <a:lnSpc>
                          <a:spcPct val="100000"/>
                        </a:lnSpc>
                        <a:spcBef>
                          <a:spcPts val="0"/>
                        </a:spcBef>
                        <a:spcAft>
                          <a:spcPts val="0"/>
                        </a:spcAft>
                      </a:pPr>
                      <a:r>
                        <a:rPr lang="it-IT" sz="11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FSE</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0"/>
                        </a:spcBef>
                        <a:spcAft>
                          <a:spcPts val="0"/>
                        </a:spcAft>
                      </a:pP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Politiche sociali</a:t>
                      </a:r>
                      <a:endParaRPr lang="it-IT" sz="1100" dirty="0">
                        <a:effectLst/>
                        <a:latin typeface="Helvetica" panose="020B0604020202020204" pitchFamily="34" charset="0"/>
                        <a:ea typeface="Calibri" panose="020F0502020204030204" pitchFamily="34" charset="0"/>
                        <a:cs typeface="Calibri" panose="020F050202020403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it-IT" sz="1100" b="1" dirty="0">
                          <a:effectLst/>
                          <a:latin typeface="Helvetica" panose="020B0604020202020204" pitchFamily="34" charset="0"/>
                          <a:ea typeface="Times New Roman" panose="02020603050405020304" pitchFamily="18" charset="0"/>
                          <a:cs typeface="Calibri" panose="020F0502020204030204" pitchFamily="34" charset="0"/>
                        </a:rPr>
                        <a:t>22,55</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0971749"/>
                  </a:ext>
                </a:extLst>
              </a:tr>
              <a:tr h="0">
                <a:tc>
                  <a:txBody>
                    <a:bodyPr/>
                    <a:lstStyle/>
                    <a:p>
                      <a:pPr algn="ctr">
                        <a:lnSpc>
                          <a:spcPct val="100000"/>
                        </a:lnSpc>
                        <a:spcBef>
                          <a:spcPts val="0"/>
                        </a:spcBef>
                        <a:spcAft>
                          <a:spcPts val="0"/>
                        </a:spcAft>
                      </a:pPr>
                      <a:r>
                        <a:rPr lang="it-IT" sz="11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FSE</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0"/>
                        </a:spcBef>
                        <a:spcAft>
                          <a:spcPts val="0"/>
                        </a:spcAft>
                      </a:pP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Nidi Gratis – Bonus 2020-2021</a:t>
                      </a:r>
                      <a:endParaRPr lang="it-IT" sz="1100" dirty="0">
                        <a:effectLst/>
                        <a:latin typeface="Helvetica" panose="020B0604020202020204" pitchFamily="34" charset="0"/>
                        <a:ea typeface="Calibri" panose="020F0502020204030204" pitchFamily="34" charset="0"/>
                        <a:cs typeface="Calibri" panose="020F050202020403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it-IT" sz="1100" b="1" dirty="0">
                          <a:effectLst/>
                          <a:latin typeface="Helvetica" panose="020B0604020202020204" pitchFamily="34" charset="0"/>
                          <a:ea typeface="Times New Roman" panose="02020603050405020304" pitchFamily="18" charset="0"/>
                          <a:cs typeface="Calibri" panose="020F0502020204030204" pitchFamily="34" charset="0"/>
                        </a:rPr>
                        <a:t>4,00</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1487468"/>
                  </a:ext>
                </a:extLst>
              </a:tr>
              <a:tr h="0">
                <a:tc>
                  <a:txBody>
                    <a:bodyPr/>
                    <a:lstStyle/>
                    <a:p>
                      <a:pPr algn="ctr">
                        <a:lnSpc>
                          <a:spcPct val="100000"/>
                        </a:lnSpc>
                        <a:spcBef>
                          <a:spcPts val="0"/>
                        </a:spcBef>
                        <a:spcAft>
                          <a:spcPts val="0"/>
                        </a:spcAft>
                      </a:pPr>
                      <a:r>
                        <a:rPr lang="it-IT" sz="11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FSE</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0"/>
                        </a:spcBef>
                        <a:spcAft>
                          <a:spcPts val="0"/>
                        </a:spcAft>
                      </a:pP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Istruzione e formazione professionale (</a:t>
                      </a:r>
                      <a:r>
                        <a:rPr lang="it-IT" sz="1100" dirty="0" err="1">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IeFP</a:t>
                      </a: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2020-2021)</a:t>
                      </a:r>
                      <a:endParaRPr lang="it-IT" sz="1100" dirty="0">
                        <a:effectLst/>
                        <a:latin typeface="Helvetica" panose="020B0604020202020204" pitchFamily="34" charset="0"/>
                        <a:ea typeface="Calibri" panose="020F0502020204030204" pitchFamily="34" charset="0"/>
                        <a:cs typeface="Calibri" panose="020F050202020403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it-IT" sz="1100" b="1" dirty="0">
                          <a:effectLst/>
                          <a:latin typeface="Helvetica" panose="020B0604020202020204" pitchFamily="34" charset="0"/>
                          <a:ea typeface="Times New Roman" panose="02020603050405020304" pitchFamily="18" charset="0"/>
                          <a:cs typeface="Calibri" panose="020F0502020204030204" pitchFamily="34" charset="0"/>
                        </a:rPr>
                        <a:t>30,00</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375524"/>
                  </a:ext>
                </a:extLst>
              </a:tr>
              <a:tr h="0">
                <a:tc>
                  <a:txBody>
                    <a:bodyPr/>
                    <a:lstStyle/>
                    <a:p>
                      <a:pPr algn="ctr">
                        <a:lnSpc>
                          <a:spcPct val="100000"/>
                        </a:lnSpc>
                        <a:spcBef>
                          <a:spcPts val="0"/>
                        </a:spcBef>
                        <a:spcAft>
                          <a:spcPts val="0"/>
                        </a:spcAft>
                      </a:pPr>
                      <a:r>
                        <a:rPr lang="it-IT" sz="11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FSE</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0"/>
                        </a:spcBef>
                        <a:spcAft>
                          <a:spcPts val="0"/>
                        </a:spcAft>
                      </a:pPr>
                      <a:r>
                        <a:rPr lang="it-IT" sz="1100" dirty="0">
                          <a:effectLst/>
                          <a:latin typeface="Helvetica" panose="020B0604020202020204" pitchFamily="34" charset="0"/>
                          <a:ea typeface="Calibri" panose="020F0502020204030204" pitchFamily="34" charset="0"/>
                          <a:cs typeface="Calibri" panose="020F0502020204030204" pitchFamily="34" charset="0"/>
                        </a:rPr>
                        <a:t>Nuove misure per la realizzazione di interventi di accompagnamento sociale a favore delle persone sottoposte a provvedimenti dell’Autorità giudiziaria (adulti e minori) e delle loro famiglie - anno 2021 </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it-IT" sz="1100" b="1" dirty="0">
                          <a:effectLst/>
                          <a:latin typeface="Helvetica" panose="020B0604020202020204" pitchFamily="34" charset="0"/>
                          <a:ea typeface="Times New Roman" panose="02020603050405020304" pitchFamily="18" charset="0"/>
                          <a:cs typeface="Calibri" panose="020F0502020204030204" pitchFamily="34" charset="0"/>
                        </a:rPr>
                        <a:t>5,00</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858890"/>
                  </a:ext>
                </a:extLst>
              </a:tr>
              <a:tr h="0">
                <a:tc>
                  <a:txBody>
                    <a:bodyPr/>
                    <a:lstStyle/>
                    <a:p>
                      <a:pPr algn="ctr">
                        <a:lnSpc>
                          <a:spcPct val="100000"/>
                        </a:lnSpc>
                        <a:spcBef>
                          <a:spcPts val="0"/>
                        </a:spcBef>
                        <a:spcAft>
                          <a:spcPts val="0"/>
                        </a:spcAft>
                      </a:pPr>
                      <a:r>
                        <a:rPr lang="it-IT" sz="11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FSE</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L="45720" marR="4572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0"/>
                        </a:spcBef>
                        <a:spcAft>
                          <a:spcPts val="0"/>
                        </a:spcAft>
                      </a:pPr>
                      <a:r>
                        <a:rPr lang="it-IT" sz="11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Politiche attive per il lavoro</a:t>
                      </a:r>
                      <a:endParaRPr lang="it-IT" sz="1100" dirty="0">
                        <a:effectLst/>
                        <a:latin typeface="Helvetica" panose="020B0604020202020204" pitchFamily="34" charset="0"/>
                        <a:ea typeface="Calibri" panose="020F0502020204030204" pitchFamily="34" charset="0"/>
                        <a:cs typeface="Calibri" panose="020F050202020403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it-IT" sz="1100" b="1" dirty="0">
                          <a:effectLst/>
                          <a:latin typeface="Helvetica" panose="020B0604020202020204" pitchFamily="34" charset="0"/>
                          <a:ea typeface="Times New Roman" panose="02020603050405020304" pitchFamily="18" charset="0"/>
                          <a:cs typeface="Calibri" panose="020F0502020204030204" pitchFamily="34" charset="0"/>
                        </a:rPr>
                        <a:t>100,00</a:t>
                      </a:r>
                      <a:endParaRPr lang="it-IT" sz="1100" b="1" dirty="0">
                        <a:effectLst/>
                        <a:latin typeface="Helvetica" panose="020B0604020202020204" pitchFamily="34" charset="0"/>
                        <a:ea typeface="Calibri" panose="020F0502020204030204" pitchFamily="34" charset="0"/>
                        <a:cs typeface="Calibri" panose="020F0502020204030204" pitchFamily="34" charset="0"/>
                      </a:endParaRPr>
                    </a:p>
                  </a:txBody>
                  <a:tcPr marL="45720" marR="4572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6309174"/>
                  </a:ext>
                </a:extLst>
              </a:tr>
              <a:tr h="0">
                <a:tc>
                  <a:txBody>
                    <a:bodyPr/>
                    <a:lstStyle/>
                    <a:p>
                      <a:pPr algn="ctr"/>
                      <a:r>
                        <a:rPr lang="it-IT" sz="1100" b="1" dirty="0">
                          <a:solidFill>
                            <a:schemeClr val="bg1"/>
                          </a:solidFill>
                          <a:latin typeface="Helvetica" panose="020B0604020202020204" pitchFamily="34" charset="0"/>
                        </a:rPr>
                        <a:t>Totale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sz="1100" b="1" dirty="0">
                        <a:latin typeface="Helvetica"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100" b="1" dirty="0">
                          <a:solidFill>
                            <a:schemeClr val="bg1"/>
                          </a:solidFill>
                          <a:latin typeface="Helvetica" panose="020B0604020202020204" pitchFamily="34" charset="0"/>
                        </a:rPr>
                        <a:t>362,00</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7977941"/>
                  </a:ext>
                </a:extLst>
              </a:tr>
            </a:tbl>
          </a:graphicData>
        </a:graphic>
      </p:graphicFrame>
      <p:sp>
        <p:nvSpPr>
          <p:cNvPr id="13" name="Titolo 1">
            <a:extLst>
              <a:ext uri="{FF2B5EF4-FFF2-40B4-BE49-F238E27FC236}">
                <a16:creationId xmlns:a16="http://schemas.microsoft.com/office/drawing/2014/main" id="{059DE266-C192-404D-8118-EB6EE251DE20}"/>
              </a:ext>
            </a:extLst>
          </p:cNvPr>
          <p:cNvSpPr txBox="1">
            <a:spLocks/>
          </p:cNvSpPr>
          <p:nvPr/>
        </p:nvSpPr>
        <p:spPr>
          <a:xfrm>
            <a:off x="838200" y="481622"/>
            <a:ext cx="7772400" cy="66050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1" kern="1200">
                <a:solidFill>
                  <a:srgbClr val="056633"/>
                </a:solidFill>
                <a:latin typeface="Helvetica"/>
                <a:ea typeface="+mj-ea"/>
                <a:cs typeface="Helvetica"/>
              </a:defRPr>
            </a:lvl1pPr>
          </a:lstStyle>
          <a:p>
            <a:pPr algn="ctr"/>
            <a:r>
              <a:rPr lang="it-IT" dirty="0"/>
              <a:t>PSC </a:t>
            </a:r>
            <a:r>
              <a:rPr lang="it-IT" sz="2200" dirty="0"/>
              <a:t>Sezione speciale</a:t>
            </a:r>
            <a:endParaRPr lang="it-IT" dirty="0"/>
          </a:p>
        </p:txBody>
      </p:sp>
      <p:sp>
        <p:nvSpPr>
          <p:cNvPr id="20" name="TextBox 19">
            <a:extLst>
              <a:ext uri="{FF2B5EF4-FFF2-40B4-BE49-F238E27FC236}">
                <a16:creationId xmlns:a16="http://schemas.microsoft.com/office/drawing/2014/main" id="{A9DC5A57-F2C9-4C53-8891-E1B15A1DC5B6}"/>
              </a:ext>
            </a:extLst>
          </p:cNvPr>
          <p:cNvSpPr txBox="1"/>
          <p:nvPr/>
        </p:nvSpPr>
        <p:spPr>
          <a:xfrm>
            <a:off x="576000" y="3073131"/>
            <a:ext cx="7992000" cy="1584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23" name="TextBox 22">
            <a:extLst>
              <a:ext uri="{FF2B5EF4-FFF2-40B4-BE49-F238E27FC236}">
                <a16:creationId xmlns:a16="http://schemas.microsoft.com/office/drawing/2014/main" id="{FEFBF0ED-56B4-4B82-BC1E-7A9CCEDE2437}"/>
              </a:ext>
            </a:extLst>
          </p:cNvPr>
          <p:cNvSpPr txBox="1"/>
          <p:nvPr/>
        </p:nvSpPr>
        <p:spPr>
          <a:xfrm>
            <a:off x="576000" y="3272222"/>
            <a:ext cx="7992000" cy="1584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24" name="TextBox 23">
            <a:extLst>
              <a:ext uri="{FF2B5EF4-FFF2-40B4-BE49-F238E27FC236}">
                <a16:creationId xmlns:a16="http://schemas.microsoft.com/office/drawing/2014/main" id="{FE038066-A079-460E-B737-BE77B6D35DD5}"/>
              </a:ext>
            </a:extLst>
          </p:cNvPr>
          <p:cNvSpPr txBox="1"/>
          <p:nvPr/>
        </p:nvSpPr>
        <p:spPr>
          <a:xfrm>
            <a:off x="576000" y="3471313"/>
            <a:ext cx="7992000" cy="519656"/>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25" name="TextBox 24">
            <a:extLst>
              <a:ext uri="{FF2B5EF4-FFF2-40B4-BE49-F238E27FC236}">
                <a16:creationId xmlns:a16="http://schemas.microsoft.com/office/drawing/2014/main" id="{7DEEB679-6A61-4544-A9EA-3F285EE8E60E}"/>
              </a:ext>
            </a:extLst>
          </p:cNvPr>
          <p:cNvSpPr txBox="1"/>
          <p:nvPr/>
        </p:nvSpPr>
        <p:spPr>
          <a:xfrm>
            <a:off x="7798773" y="625381"/>
            <a:ext cx="1019645" cy="430887"/>
          </a:xfrm>
          <a:prstGeom prst="rect">
            <a:avLst/>
          </a:prstGeom>
          <a:noFill/>
        </p:spPr>
        <p:txBody>
          <a:bodyPr wrap="square" rtlCol="0">
            <a:spAutoFit/>
          </a:bodyPr>
          <a:lstStyle/>
          <a:p>
            <a:r>
              <a:rPr lang="it-IT" sz="2200" b="1" dirty="0">
                <a:solidFill>
                  <a:srgbClr val="056633"/>
                </a:solidFill>
                <a:latin typeface="Helvetica"/>
                <a:ea typeface="+mj-ea"/>
                <a:cs typeface="Helvetica"/>
              </a:rPr>
              <a:t>[2/2]</a:t>
            </a:r>
            <a:endParaRPr lang="it-IT" sz="2200" dirty="0"/>
          </a:p>
        </p:txBody>
      </p:sp>
    </p:spTree>
    <p:extLst>
      <p:ext uri="{BB962C8B-B14F-4D97-AF65-F5344CB8AC3E}">
        <p14:creationId xmlns:p14="http://schemas.microsoft.com/office/powerpoint/2010/main" val="1679541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Freeform 21">
            <a:extLst>
              <a:ext uri="{FF2B5EF4-FFF2-40B4-BE49-F238E27FC236}">
                <a16:creationId xmlns:a16="http://schemas.microsoft.com/office/drawing/2014/main" id="{D20CB690-AEF7-4683-B333-DDD8C6290EFF}"/>
              </a:ext>
            </a:extLst>
          </p:cNvPr>
          <p:cNvSpPr>
            <a:spLocks noChangeAspect="1"/>
          </p:cNvSpPr>
          <p:nvPr/>
        </p:nvSpPr>
        <p:spPr bwMode="gray">
          <a:xfrm>
            <a:off x="4685472" y="3123573"/>
            <a:ext cx="1383824" cy="615600"/>
          </a:xfrm>
          <a:custGeom>
            <a:avLst/>
            <a:gdLst>
              <a:gd name="T0" fmla="*/ 472 w 2849"/>
              <a:gd name="T1" fmla="*/ 0 h 999"/>
              <a:gd name="T2" fmla="*/ 472 w 2849"/>
              <a:gd name="T3" fmla="*/ 0 h 999"/>
              <a:gd name="T4" fmla="*/ 0 w 2849"/>
              <a:gd name="T5" fmla="*/ 0 h 999"/>
              <a:gd name="T6" fmla="*/ 0 w 2849"/>
              <a:gd name="T7" fmla="*/ 141 h 999"/>
              <a:gd name="T8" fmla="*/ 170 w 2849"/>
              <a:gd name="T9" fmla="*/ 141 h 999"/>
              <a:gd name="T10" fmla="*/ 314 w 2849"/>
              <a:gd name="T11" fmla="*/ 141 h 999"/>
              <a:gd name="T12" fmla="*/ 170 w 2849"/>
              <a:gd name="T13" fmla="*/ 678 h 999"/>
              <a:gd name="T14" fmla="*/ 85 w 2849"/>
              <a:gd name="T15" fmla="*/ 999 h 999"/>
              <a:gd name="T16" fmla="*/ 170 w 2849"/>
              <a:gd name="T17" fmla="*/ 999 h 999"/>
              <a:gd name="T18" fmla="*/ 170 w 2849"/>
              <a:gd name="T19" fmla="*/ 999 h 999"/>
              <a:gd name="T20" fmla="*/ 2849 w 2849"/>
              <a:gd name="T21" fmla="*/ 999 h 999"/>
              <a:gd name="T22" fmla="*/ 2849 w 2849"/>
              <a:gd name="T23" fmla="*/ 0 h 999"/>
              <a:gd name="T24" fmla="*/ 472 w 2849"/>
              <a:gd name="T25" fmla="*/ 0 h 999"/>
              <a:gd name="connsiteX0" fmla="*/ 1657 w 10000"/>
              <a:gd name="connsiteY0" fmla="*/ 0 h 10000"/>
              <a:gd name="connsiteX1" fmla="*/ 1657 w 10000"/>
              <a:gd name="connsiteY1" fmla="*/ 0 h 10000"/>
              <a:gd name="connsiteX2" fmla="*/ 0 w 10000"/>
              <a:gd name="connsiteY2" fmla="*/ 0 h 10000"/>
              <a:gd name="connsiteX3" fmla="*/ 0 w 10000"/>
              <a:gd name="connsiteY3" fmla="*/ 1411 h 10000"/>
              <a:gd name="connsiteX4" fmla="*/ 597 w 10000"/>
              <a:gd name="connsiteY4" fmla="*/ 1411 h 10000"/>
              <a:gd name="connsiteX5" fmla="*/ 1102 w 10000"/>
              <a:gd name="connsiteY5" fmla="*/ 1411 h 10000"/>
              <a:gd name="connsiteX6" fmla="*/ 597 w 10000"/>
              <a:gd name="connsiteY6" fmla="*/ 6787 h 10000"/>
              <a:gd name="connsiteX7" fmla="*/ 298 w 10000"/>
              <a:gd name="connsiteY7" fmla="*/ 10000 h 10000"/>
              <a:gd name="connsiteX8" fmla="*/ 597 w 10000"/>
              <a:gd name="connsiteY8" fmla="*/ 10000 h 10000"/>
              <a:gd name="connsiteX9" fmla="*/ 597 w 10000"/>
              <a:gd name="connsiteY9" fmla="*/ 10000 h 10000"/>
              <a:gd name="connsiteX10" fmla="*/ 10000 w 10000"/>
              <a:gd name="connsiteY10" fmla="*/ 10000 h 10000"/>
              <a:gd name="connsiteX11" fmla="*/ 6255 w 10000"/>
              <a:gd name="connsiteY11" fmla="*/ 0 h 10000"/>
              <a:gd name="connsiteX12" fmla="*/ 1657 w 10000"/>
              <a:gd name="connsiteY12" fmla="*/ 0 h 10000"/>
              <a:gd name="connsiteX0" fmla="*/ 1657 w 6255"/>
              <a:gd name="connsiteY0" fmla="*/ 0 h 10000"/>
              <a:gd name="connsiteX1" fmla="*/ 1657 w 6255"/>
              <a:gd name="connsiteY1" fmla="*/ 0 h 10000"/>
              <a:gd name="connsiteX2" fmla="*/ 0 w 6255"/>
              <a:gd name="connsiteY2" fmla="*/ 0 h 10000"/>
              <a:gd name="connsiteX3" fmla="*/ 0 w 6255"/>
              <a:gd name="connsiteY3" fmla="*/ 1411 h 10000"/>
              <a:gd name="connsiteX4" fmla="*/ 597 w 6255"/>
              <a:gd name="connsiteY4" fmla="*/ 1411 h 10000"/>
              <a:gd name="connsiteX5" fmla="*/ 1102 w 6255"/>
              <a:gd name="connsiteY5" fmla="*/ 1411 h 10000"/>
              <a:gd name="connsiteX6" fmla="*/ 597 w 6255"/>
              <a:gd name="connsiteY6" fmla="*/ 6787 h 10000"/>
              <a:gd name="connsiteX7" fmla="*/ 298 w 6255"/>
              <a:gd name="connsiteY7" fmla="*/ 10000 h 10000"/>
              <a:gd name="connsiteX8" fmla="*/ 597 w 6255"/>
              <a:gd name="connsiteY8" fmla="*/ 10000 h 10000"/>
              <a:gd name="connsiteX9" fmla="*/ 597 w 6255"/>
              <a:gd name="connsiteY9" fmla="*/ 10000 h 10000"/>
              <a:gd name="connsiteX10" fmla="*/ 6253 w 6255"/>
              <a:gd name="connsiteY10" fmla="*/ 9928 h 10000"/>
              <a:gd name="connsiteX11" fmla="*/ 6255 w 6255"/>
              <a:gd name="connsiteY11" fmla="*/ 0 h 10000"/>
              <a:gd name="connsiteX12" fmla="*/ 1657 w 6255"/>
              <a:gd name="connsiteY12" fmla="*/ 0 h 10000"/>
              <a:gd name="connsiteX0" fmla="*/ 2649 w 10000"/>
              <a:gd name="connsiteY0" fmla="*/ 0 h 10000"/>
              <a:gd name="connsiteX1" fmla="*/ 2649 w 10000"/>
              <a:gd name="connsiteY1" fmla="*/ 0 h 10000"/>
              <a:gd name="connsiteX2" fmla="*/ 0 w 10000"/>
              <a:gd name="connsiteY2" fmla="*/ 0 h 10000"/>
              <a:gd name="connsiteX3" fmla="*/ 0 w 10000"/>
              <a:gd name="connsiteY3" fmla="*/ 1411 h 10000"/>
              <a:gd name="connsiteX4" fmla="*/ 954 w 10000"/>
              <a:gd name="connsiteY4" fmla="*/ 1411 h 10000"/>
              <a:gd name="connsiteX5" fmla="*/ 1762 w 10000"/>
              <a:gd name="connsiteY5" fmla="*/ 1411 h 10000"/>
              <a:gd name="connsiteX6" fmla="*/ 954 w 10000"/>
              <a:gd name="connsiteY6" fmla="*/ 6787 h 10000"/>
              <a:gd name="connsiteX7" fmla="*/ 476 w 10000"/>
              <a:gd name="connsiteY7" fmla="*/ 10000 h 10000"/>
              <a:gd name="connsiteX8" fmla="*/ 954 w 10000"/>
              <a:gd name="connsiteY8" fmla="*/ 10000 h 10000"/>
              <a:gd name="connsiteX9" fmla="*/ 954 w 10000"/>
              <a:gd name="connsiteY9" fmla="*/ 10000 h 10000"/>
              <a:gd name="connsiteX10" fmla="*/ 9997 w 10000"/>
              <a:gd name="connsiteY10" fmla="*/ 9928 h 10000"/>
              <a:gd name="connsiteX11" fmla="*/ 10000 w 10000"/>
              <a:gd name="connsiteY11" fmla="*/ 0 h 10000"/>
              <a:gd name="connsiteX12" fmla="*/ 2649 w 10000"/>
              <a:gd name="connsiteY1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2649" y="0"/>
                </a:moveTo>
                <a:lnTo>
                  <a:pt x="2649" y="0"/>
                </a:lnTo>
                <a:lnTo>
                  <a:pt x="0" y="0"/>
                </a:lnTo>
                <a:lnTo>
                  <a:pt x="0" y="1411"/>
                </a:lnTo>
                <a:lnTo>
                  <a:pt x="954" y="1411"/>
                </a:lnTo>
                <a:lnTo>
                  <a:pt x="1762" y="1411"/>
                </a:lnTo>
                <a:lnTo>
                  <a:pt x="954" y="6787"/>
                </a:lnTo>
                <a:cubicBezTo>
                  <a:pt x="795" y="7858"/>
                  <a:pt x="636" y="8929"/>
                  <a:pt x="476" y="10000"/>
                </a:cubicBezTo>
                <a:lnTo>
                  <a:pt x="954" y="10000"/>
                </a:lnTo>
                <a:lnTo>
                  <a:pt x="954" y="10000"/>
                </a:lnTo>
                <a:lnTo>
                  <a:pt x="9997" y="9928"/>
                </a:lnTo>
                <a:cubicBezTo>
                  <a:pt x="9998" y="6619"/>
                  <a:pt x="9999" y="3309"/>
                  <a:pt x="10000" y="0"/>
                </a:cubicBezTo>
                <a:lnTo>
                  <a:pt x="2649" y="0"/>
                </a:lnTo>
                <a:close/>
              </a:path>
            </a:pathLst>
          </a:custGeom>
          <a:solidFill>
            <a:srgbClr val="219965"/>
          </a:solid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24" name="TextBox 123">
            <a:extLst>
              <a:ext uri="{FF2B5EF4-FFF2-40B4-BE49-F238E27FC236}">
                <a16:creationId xmlns:a16="http://schemas.microsoft.com/office/drawing/2014/main" id="{E6AEE122-7DAB-4001-8F54-43E5A7444E47}"/>
              </a:ext>
            </a:extLst>
          </p:cNvPr>
          <p:cNvSpPr txBox="1"/>
          <p:nvPr/>
        </p:nvSpPr>
        <p:spPr>
          <a:xfrm>
            <a:off x="4996800" y="3123880"/>
            <a:ext cx="3953857" cy="614987"/>
          </a:xfrm>
          <a:prstGeom prst="round2DiagRect">
            <a:avLst/>
          </a:prstGeom>
          <a:solidFill>
            <a:srgbClr val="BCE0D0"/>
          </a:solidFill>
          <a:ln>
            <a:noFill/>
          </a:ln>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28" name="Freeform 16">
            <a:extLst>
              <a:ext uri="{FF2B5EF4-FFF2-40B4-BE49-F238E27FC236}">
                <a16:creationId xmlns:a16="http://schemas.microsoft.com/office/drawing/2014/main" id="{DBBE3D1B-2B1F-4C79-AB65-39A87CCC9FF2}"/>
              </a:ext>
            </a:extLst>
          </p:cNvPr>
          <p:cNvSpPr>
            <a:spLocks noChangeAspect="1" noEditPoints="1"/>
          </p:cNvSpPr>
          <p:nvPr/>
        </p:nvSpPr>
        <p:spPr bwMode="auto">
          <a:xfrm>
            <a:off x="4975307" y="3499113"/>
            <a:ext cx="661046" cy="236178"/>
          </a:xfrm>
          <a:custGeom>
            <a:avLst/>
            <a:gdLst>
              <a:gd name="T0" fmla="*/ 647 w 666"/>
              <a:gd name="T1" fmla="*/ 208 h 238"/>
              <a:gd name="T2" fmla="*/ 587 w 666"/>
              <a:gd name="T3" fmla="*/ 208 h 238"/>
              <a:gd name="T4" fmla="*/ 594 w 666"/>
              <a:gd name="T5" fmla="*/ 138 h 238"/>
              <a:gd name="T6" fmla="*/ 561 w 666"/>
              <a:gd name="T7" fmla="*/ 138 h 238"/>
              <a:gd name="T8" fmla="*/ 561 w 666"/>
              <a:gd name="T9" fmla="*/ 100 h 238"/>
              <a:gd name="T10" fmla="*/ 596 w 666"/>
              <a:gd name="T11" fmla="*/ 100 h 238"/>
              <a:gd name="T12" fmla="*/ 596 w 666"/>
              <a:gd name="T13" fmla="*/ 47 h 238"/>
              <a:gd name="T14" fmla="*/ 549 w 666"/>
              <a:gd name="T15" fmla="*/ 0 h 238"/>
              <a:gd name="T16" fmla="*/ 225 w 666"/>
              <a:gd name="T17" fmla="*/ 0 h 238"/>
              <a:gd name="T18" fmla="*/ 150 w 666"/>
              <a:gd name="T19" fmla="*/ 55 h 238"/>
              <a:gd name="T20" fmla="*/ 152 w 666"/>
              <a:gd name="T21" fmla="*/ 55 h 238"/>
              <a:gd name="T22" fmla="*/ 121 w 666"/>
              <a:gd name="T23" fmla="*/ 84 h 238"/>
              <a:gd name="T24" fmla="*/ 117 w 666"/>
              <a:gd name="T25" fmla="*/ 84 h 238"/>
              <a:gd name="T26" fmla="*/ 63 w 666"/>
              <a:gd name="T27" fmla="*/ 137 h 238"/>
              <a:gd name="T28" fmla="*/ 63 w 666"/>
              <a:gd name="T29" fmla="*/ 197 h 238"/>
              <a:gd name="T30" fmla="*/ 63 w 666"/>
              <a:gd name="T31" fmla="*/ 208 h 238"/>
              <a:gd name="T32" fmla="*/ 23 w 666"/>
              <a:gd name="T33" fmla="*/ 208 h 238"/>
              <a:gd name="T34" fmla="*/ 22 w 666"/>
              <a:gd name="T35" fmla="*/ 208 h 238"/>
              <a:gd name="T36" fmla="*/ 19 w 666"/>
              <a:gd name="T37" fmla="*/ 208 h 238"/>
              <a:gd name="T38" fmla="*/ 0 w 666"/>
              <a:gd name="T39" fmla="*/ 223 h 238"/>
              <a:gd name="T40" fmla="*/ 19 w 666"/>
              <a:gd name="T41" fmla="*/ 238 h 238"/>
              <a:gd name="T42" fmla="*/ 22 w 666"/>
              <a:gd name="T43" fmla="*/ 237 h 238"/>
              <a:gd name="T44" fmla="*/ 23 w 666"/>
              <a:gd name="T45" fmla="*/ 238 h 238"/>
              <a:gd name="T46" fmla="*/ 416 w 666"/>
              <a:gd name="T47" fmla="*/ 238 h 238"/>
              <a:gd name="T48" fmla="*/ 559 w 666"/>
              <a:gd name="T49" fmla="*/ 238 h 238"/>
              <a:gd name="T50" fmla="*/ 647 w 666"/>
              <a:gd name="T51" fmla="*/ 238 h 238"/>
              <a:gd name="T52" fmla="*/ 666 w 666"/>
              <a:gd name="T53" fmla="*/ 223 h 238"/>
              <a:gd name="T54" fmla="*/ 647 w 666"/>
              <a:gd name="T55" fmla="*/ 208 h 238"/>
              <a:gd name="T56" fmla="*/ 222 w 666"/>
              <a:gd name="T57" fmla="*/ 84 h 238"/>
              <a:gd name="T58" fmla="*/ 125 w 666"/>
              <a:gd name="T59" fmla="*/ 84 h 238"/>
              <a:gd name="T60" fmla="*/ 156 w 666"/>
              <a:gd name="T61" fmla="*/ 55 h 238"/>
              <a:gd name="T62" fmla="*/ 222 w 666"/>
              <a:gd name="T63" fmla="*/ 55 h 238"/>
              <a:gd name="T64" fmla="*/ 222 w 666"/>
              <a:gd name="T65" fmla="*/ 84 h 238"/>
              <a:gd name="T66" fmla="*/ 419 w 666"/>
              <a:gd name="T67" fmla="*/ 140 h 238"/>
              <a:gd name="T68" fmla="*/ 381 w 666"/>
              <a:gd name="T69" fmla="*/ 140 h 238"/>
              <a:gd name="T70" fmla="*/ 381 w 666"/>
              <a:gd name="T71" fmla="*/ 102 h 238"/>
              <a:gd name="T72" fmla="*/ 419 w 666"/>
              <a:gd name="T73" fmla="*/ 103 h 238"/>
              <a:gd name="T74" fmla="*/ 419 w 666"/>
              <a:gd name="T75" fmla="*/ 140 h 238"/>
              <a:gd name="T76" fmla="*/ 516 w 666"/>
              <a:gd name="T77" fmla="*/ 140 h 238"/>
              <a:gd name="T78" fmla="*/ 466 w 666"/>
              <a:gd name="T79" fmla="*/ 140 h 238"/>
              <a:gd name="T80" fmla="*/ 466 w 666"/>
              <a:gd name="T81" fmla="*/ 103 h 238"/>
              <a:gd name="T82" fmla="*/ 516 w 666"/>
              <a:gd name="T83" fmla="*/ 103 h 238"/>
              <a:gd name="T84" fmla="*/ 516 w 666"/>
              <a:gd name="T85" fmla="*/ 14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6" h="238">
                <a:moveTo>
                  <a:pt x="647" y="208"/>
                </a:moveTo>
                <a:cubicBezTo>
                  <a:pt x="587" y="208"/>
                  <a:pt x="587" y="208"/>
                  <a:pt x="587" y="208"/>
                </a:cubicBezTo>
                <a:cubicBezTo>
                  <a:pt x="593" y="193"/>
                  <a:pt x="596" y="171"/>
                  <a:pt x="594" y="138"/>
                </a:cubicBezTo>
                <a:cubicBezTo>
                  <a:pt x="561" y="138"/>
                  <a:pt x="561" y="138"/>
                  <a:pt x="561" y="138"/>
                </a:cubicBezTo>
                <a:cubicBezTo>
                  <a:pt x="561" y="100"/>
                  <a:pt x="561" y="100"/>
                  <a:pt x="561" y="100"/>
                </a:cubicBezTo>
                <a:cubicBezTo>
                  <a:pt x="596" y="100"/>
                  <a:pt x="596" y="100"/>
                  <a:pt x="596" y="100"/>
                </a:cubicBezTo>
                <a:cubicBezTo>
                  <a:pt x="596" y="47"/>
                  <a:pt x="596" y="47"/>
                  <a:pt x="596" y="47"/>
                </a:cubicBezTo>
                <a:cubicBezTo>
                  <a:pt x="596" y="47"/>
                  <a:pt x="596" y="0"/>
                  <a:pt x="549" y="0"/>
                </a:cubicBezTo>
                <a:cubicBezTo>
                  <a:pt x="504" y="0"/>
                  <a:pt x="225" y="0"/>
                  <a:pt x="225" y="0"/>
                </a:cubicBezTo>
                <a:cubicBezTo>
                  <a:pt x="190" y="5"/>
                  <a:pt x="150" y="55"/>
                  <a:pt x="150" y="55"/>
                </a:cubicBezTo>
                <a:cubicBezTo>
                  <a:pt x="150" y="55"/>
                  <a:pt x="151" y="55"/>
                  <a:pt x="152" y="55"/>
                </a:cubicBezTo>
                <a:cubicBezTo>
                  <a:pt x="121" y="84"/>
                  <a:pt x="121" y="84"/>
                  <a:pt x="121" y="84"/>
                </a:cubicBezTo>
                <a:cubicBezTo>
                  <a:pt x="117" y="84"/>
                  <a:pt x="117" y="84"/>
                  <a:pt x="117" y="84"/>
                </a:cubicBezTo>
                <a:cubicBezTo>
                  <a:pt x="63" y="137"/>
                  <a:pt x="63" y="137"/>
                  <a:pt x="63" y="137"/>
                </a:cubicBezTo>
                <a:cubicBezTo>
                  <a:pt x="63" y="137"/>
                  <a:pt x="26" y="175"/>
                  <a:pt x="63" y="197"/>
                </a:cubicBezTo>
                <a:cubicBezTo>
                  <a:pt x="63" y="197"/>
                  <a:pt x="70" y="202"/>
                  <a:pt x="63" y="208"/>
                </a:cubicBezTo>
                <a:cubicBezTo>
                  <a:pt x="23" y="208"/>
                  <a:pt x="23" y="208"/>
                  <a:pt x="23" y="208"/>
                </a:cubicBezTo>
                <a:cubicBezTo>
                  <a:pt x="23" y="208"/>
                  <a:pt x="22" y="208"/>
                  <a:pt x="22" y="208"/>
                </a:cubicBezTo>
                <a:cubicBezTo>
                  <a:pt x="21" y="208"/>
                  <a:pt x="20" y="208"/>
                  <a:pt x="19" y="208"/>
                </a:cubicBezTo>
                <a:cubicBezTo>
                  <a:pt x="9" y="208"/>
                  <a:pt x="0" y="215"/>
                  <a:pt x="0" y="223"/>
                </a:cubicBezTo>
                <a:cubicBezTo>
                  <a:pt x="0" y="231"/>
                  <a:pt x="9" y="238"/>
                  <a:pt x="19" y="238"/>
                </a:cubicBezTo>
                <a:cubicBezTo>
                  <a:pt x="20" y="238"/>
                  <a:pt x="21" y="238"/>
                  <a:pt x="22" y="237"/>
                </a:cubicBezTo>
                <a:cubicBezTo>
                  <a:pt x="22" y="238"/>
                  <a:pt x="22" y="238"/>
                  <a:pt x="23" y="238"/>
                </a:cubicBezTo>
                <a:cubicBezTo>
                  <a:pt x="214" y="238"/>
                  <a:pt x="337" y="238"/>
                  <a:pt x="416" y="238"/>
                </a:cubicBezTo>
                <a:cubicBezTo>
                  <a:pt x="559" y="238"/>
                  <a:pt x="559" y="238"/>
                  <a:pt x="559" y="238"/>
                </a:cubicBezTo>
                <a:cubicBezTo>
                  <a:pt x="647" y="238"/>
                  <a:pt x="647" y="238"/>
                  <a:pt x="647" y="238"/>
                </a:cubicBezTo>
                <a:cubicBezTo>
                  <a:pt x="657" y="238"/>
                  <a:pt x="666" y="231"/>
                  <a:pt x="666" y="223"/>
                </a:cubicBezTo>
                <a:cubicBezTo>
                  <a:pt x="666" y="215"/>
                  <a:pt x="657" y="208"/>
                  <a:pt x="647" y="208"/>
                </a:cubicBezTo>
                <a:close/>
                <a:moveTo>
                  <a:pt x="222" y="84"/>
                </a:moveTo>
                <a:cubicBezTo>
                  <a:pt x="162" y="84"/>
                  <a:pt x="136" y="84"/>
                  <a:pt x="125" y="84"/>
                </a:cubicBezTo>
                <a:cubicBezTo>
                  <a:pt x="156" y="55"/>
                  <a:pt x="156" y="55"/>
                  <a:pt x="156" y="55"/>
                </a:cubicBezTo>
                <a:cubicBezTo>
                  <a:pt x="222" y="55"/>
                  <a:pt x="222" y="55"/>
                  <a:pt x="222" y="55"/>
                </a:cubicBezTo>
                <a:cubicBezTo>
                  <a:pt x="222" y="55"/>
                  <a:pt x="249" y="73"/>
                  <a:pt x="222" y="84"/>
                </a:cubicBezTo>
                <a:close/>
                <a:moveTo>
                  <a:pt x="419" y="140"/>
                </a:moveTo>
                <a:cubicBezTo>
                  <a:pt x="381" y="140"/>
                  <a:pt x="381" y="140"/>
                  <a:pt x="381" y="140"/>
                </a:cubicBezTo>
                <a:cubicBezTo>
                  <a:pt x="381" y="140"/>
                  <a:pt x="355" y="120"/>
                  <a:pt x="381" y="102"/>
                </a:cubicBezTo>
                <a:cubicBezTo>
                  <a:pt x="419" y="103"/>
                  <a:pt x="419" y="103"/>
                  <a:pt x="419" y="103"/>
                </a:cubicBezTo>
                <a:lnTo>
                  <a:pt x="419" y="140"/>
                </a:lnTo>
                <a:close/>
                <a:moveTo>
                  <a:pt x="516" y="140"/>
                </a:moveTo>
                <a:cubicBezTo>
                  <a:pt x="466" y="140"/>
                  <a:pt x="466" y="140"/>
                  <a:pt x="466" y="140"/>
                </a:cubicBezTo>
                <a:cubicBezTo>
                  <a:pt x="466" y="103"/>
                  <a:pt x="466" y="103"/>
                  <a:pt x="466" y="103"/>
                </a:cubicBezTo>
                <a:cubicBezTo>
                  <a:pt x="516" y="103"/>
                  <a:pt x="516" y="103"/>
                  <a:pt x="516" y="103"/>
                </a:cubicBezTo>
                <a:lnTo>
                  <a:pt x="516" y="140"/>
                </a:lnTo>
                <a:close/>
              </a:path>
            </a:pathLst>
          </a:custGeom>
          <a:solidFill>
            <a:srgbClr val="219965"/>
          </a:solidFill>
          <a:ln>
            <a:noFill/>
          </a:ln>
        </p:spPr>
        <p:txBody>
          <a:bodyPr vert="horz" wrap="square" lIns="91440" tIns="45720" rIns="91440" bIns="45720" numCol="1" anchor="t" anchorCtr="0" compatLnSpc="1">
            <a:prstTxWarp prst="textNoShape">
              <a:avLst/>
            </a:prstTxWarp>
          </a:bodyPr>
          <a:lstStyle/>
          <a:p>
            <a:endParaRPr lang="de-DE" b="1" dirty="0">
              <a:latin typeface="+mj-lt"/>
            </a:endParaRPr>
          </a:p>
        </p:txBody>
      </p:sp>
      <p:sp>
        <p:nvSpPr>
          <p:cNvPr id="129" name="TextBox 128">
            <a:extLst>
              <a:ext uri="{FF2B5EF4-FFF2-40B4-BE49-F238E27FC236}">
                <a16:creationId xmlns:a16="http://schemas.microsoft.com/office/drawing/2014/main" id="{52BB6909-25C3-4EE8-86E9-19352AD17840}"/>
              </a:ext>
            </a:extLst>
          </p:cNvPr>
          <p:cNvSpPr txBox="1"/>
          <p:nvPr/>
        </p:nvSpPr>
        <p:spPr>
          <a:xfrm>
            <a:off x="5663212" y="3200541"/>
            <a:ext cx="1135380" cy="461665"/>
          </a:xfrm>
          <a:prstGeom prst="rect">
            <a:avLst/>
          </a:prstGeom>
          <a:noFill/>
        </p:spPr>
        <p:txBody>
          <a:bodyPr wrap="square" lIns="0" rIns="0" rtlCol="0" anchor="ctr">
            <a:spAutoFit/>
          </a:bodyPr>
          <a:lstStyle/>
          <a:p>
            <a:pPr algn="ctr"/>
            <a:r>
              <a:rPr lang="it-IT" sz="1200" b="1" dirty="0">
                <a:latin typeface="Helvetica" panose="020B0604020202020204" pitchFamily="34" charset="0"/>
              </a:rPr>
              <a:t>Trasporti e mobilità</a:t>
            </a:r>
          </a:p>
        </p:txBody>
      </p:sp>
      <p:sp>
        <p:nvSpPr>
          <p:cNvPr id="130" name="TextBox 129">
            <a:extLst>
              <a:ext uri="{FF2B5EF4-FFF2-40B4-BE49-F238E27FC236}">
                <a16:creationId xmlns:a16="http://schemas.microsoft.com/office/drawing/2014/main" id="{DE9D79AB-9CAE-4968-815D-50B766791594}"/>
              </a:ext>
            </a:extLst>
          </p:cNvPr>
          <p:cNvSpPr txBox="1"/>
          <p:nvPr/>
        </p:nvSpPr>
        <p:spPr>
          <a:xfrm>
            <a:off x="6909522" y="3292874"/>
            <a:ext cx="1135380" cy="276999"/>
          </a:xfrm>
          <a:prstGeom prst="rect">
            <a:avLst/>
          </a:prstGeom>
          <a:noFill/>
        </p:spPr>
        <p:txBody>
          <a:bodyPr wrap="square" lIns="0" rIns="0" rtlCol="0" anchor="ctr">
            <a:spAutoFit/>
          </a:bodyPr>
          <a:lstStyle/>
          <a:p>
            <a:pPr algn="ctr"/>
            <a:r>
              <a:rPr lang="it-IT" sz="1200" dirty="0">
                <a:latin typeface="Helvetica" panose="020B0604020202020204" pitchFamily="34" charset="0"/>
              </a:rPr>
              <a:t>30,00 M€</a:t>
            </a:r>
          </a:p>
        </p:txBody>
      </p:sp>
      <p:sp>
        <p:nvSpPr>
          <p:cNvPr id="122" name="Freeform 8">
            <a:extLst>
              <a:ext uri="{FF2B5EF4-FFF2-40B4-BE49-F238E27FC236}">
                <a16:creationId xmlns:a16="http://schemas.microsoft.com/office/drawing/2014/main" id="{56A9B30F-6775-403C-9F59-D578561E039A}"/>
              </a:ext>
            </a:extLst>
          </p:cNvPr>
          <p:cNvSpPr>
            <a:spLocks noChangeAspect="1"/>
          </p:cNvSpPr>
          <p:nvPr/>
        </p:nvSpPr>
        <p:spPr bwMode="gray">
          <a:xfrm>
            <a:off x="4772616" y="3909563"/>
            <a:ext cx="1695621" cy="615600"/>
          </a:xfrm>
          <a:custGeom>
            <a:avLst/>
            <a:gdLst>
              <a:gd name="T0" fmla="*/ 1028 w 1028"/>
              <a:gd name="T1" fmla="*/ 0 h 420"/>
              <a:gd name="T2" fmla="*/ 118 w 1028"/>
              <a:gd name="T3" fmla="*/ 0 h 420"/>
              <a:gd name="T4" fmla="*/ 72 w 1028"/>
              <a:gd name="T5" fmla="*/ 0 h 420"/>
              <a:gd name="T6" fmla="*/ 0 w 1028"/>
              <a:gd name="T7" fmla="*/ 52 h 420"/>
              <a:gd name="T8" fmla="*/ 0 w 1028"/>
              <a:gd name="T9" fmla="*/ 99 h 420"/>
              <a:gd name="T10" fmla="*/ 51 w 1028"/>
              <a:gd name="T11" fmla="*/ 99 h 420"/>
              <a:gd name="T12" fmla="*/ 51 w 1028"/>
              <a:gd name="T13" fmla="*/ 420 h 420"/>
              <a:gd name="T14" fmla="*/ 1028 w 1028"/>
              <a:gd name="T15" fmla="*/ 420 h 420"/>
              <a:gd name="T16" fmla="*/ 1028 w 1028"/>
              <a:gd name="T17" fmla="*/ 0 h 420"/>
              <a:gd name="connsiteX0" fmla="*/ 11634 w 11634"/>
              <a:gd name="connsiteY0" fmla="*/ 0 h 10000"/>
              <a:gd name="connsiteX1" fmla="*/ 1148 w 11634"/>
              <a:gd name="connsiteY1" fmla="*/ 0 h 10000"/>
              <a:gd name="connsiteX2" fmla="*/ 700 w 11634"/>
              <a:gd name="connsiteY2" fmla="*/ 0 h 10000"/>
              <a:gd name="connsiteX3" fmla="*/ 0 w 11634"/>
              <a:gd name="connsiteY3" fmla="*/ 1238 h 10000"/>
              <a:gd name="connsiteX4" fmla="*/ 0 w 11634"/>
              <a:gd name="connsiteY4" fmla="*/ 2357 h 10000"/>
              <a:gd name="connsiteX5" fmla="*/ 496 w 11634"/>
              <a:gd name="connsiteY5" fmla="*/ 2357 h 10000"/>
              <a:gd name="connsiteX6" fmla="*/ 496 w 11634"/>
              <a:gd name="connsiteY6" fmla="*/ 10000 h 10000"/>
              <a:gd name="connsiteX7" fmla="*/ 10000 w 11634"/>
              <a:gd name="connsiteY7" fmla="*/ 10000 h 10000"/>
              <a:gd name="connsiteX8" fmla="*/ 11634 w 11634"/>
              <a:gd name="connsiteY8" fmla="*/ 0 h 10000"/>
              <a:gd name="connsiteX0" fmla="*/ 11634 w 11634"/>
              <a:gd name="connsiteY0" fmla="*/ 0 h 10000"/>
              <a:gd name="connsiteX1" fmla="*/ 1148 w 11634"/>
              <a:gd name="connsiteY1" fmla="*/ 0 h 10000"/>
              <a:gd name="connsiteX2" fmla="*/ 700 w 11634"/>
              <a:gd name="connsiteY2" fmla="*/ 0 h 10000"/>
              <a:gd name="connsiteX3" fmla="*/ 0 w 11634"/>
              <a:gd name="connsiteY3" fmla="*/ 1238 h 10000"/>
              <a:gd name="connsiteX4" fmla="*/ 0 w 11634"/>
              <a:gd name="connsiteY4" fmla="*/ 2357 h 10000"/>
              <a:gd name="connsiteX5" fmla="*/ 496 w 11634"/>
              <a:gd name="connsiteY5" fmla="*/ 2357 h 10000"/>
              <a:gd name="connsiteX6" fmla="*/ 496 w 11634"/>
              <a:gd name="connsiteY6" fmla="*/ 10000 h 10000"/>
              <a:gd name="connsiteX7" fmla="*/ 11634 w 11634"/>
              <a:gd name="connsiteY7" fmla="*/ 9929 h 10000"/>
              <a:gd name="connsiteX8" fmla="*/ 11634 w 11634"/>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4" h="10000">
                <a:moveTo>
                  <a:pt x="11634" y="0"/>
                </a:moveTo>
                <a:lnTo>
                  <a:pt x="1148" y="0"/>
                </a:lnTo>
                <a:lnTo>
                  <a:pt x="700" y="0"/>
                </a:lnTo>
                <a:cubicBezTo>
                  <a:pt x="603" y="667"/>
                  <a:pt x="486" y="1238"/>
                  <a:pt x="0" y="1238"/>
                </a:cubicBezTo>
                <a:lnTo>
                  <a:pt x="0" y="2357"/>
                </a:lnTo>
                <a:lnTo>
                  <a:pt x="496" y="2357"/>
                </a:lnTo>
                <a:lnTo>
                  <a:pt x="496" y="10000"/>
                </a:lnTo>
                <a:lnTo>
                  <a:pt x="11634" y="9929"/>
                </a:lnTo>
                <a:lnTo>
                  <a:pt x="11634" y="0"/>
                </a:lnTo>
                <a:close/>
              </a:path>
            </a:pathLst>
          </a:custGeom>
          <a:solidFill>
            <a:srgbClr val="219965"/>
          </a:solid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4" name="TextBox 73">
            <a:extLst>
              <a:ext uri="{FF2B5EF4-FFF2-40B4-BE49-F238E27FC236}">
                <a16:creationId xmlns:a16="http://schemas.microsoft.com/office/drawing/2014/main" id="{3345F1FE-3E41-4D34-94B5-B9AF0C514B91}"/>
              </a:ext>
            </a:extLst>
          </p:cNvPr>
          <p:cNvSpPr txBox="1"/>
          <p:nvPr/>
        </p:nvSpPr>
        <p:spPr>
          <a:xfrm>
            <a:off x="4996800" y="3909764"/>
            <a:ext cx="3953857" cy="614987"/>
          </a:xfrm>
          <a:prstGeom prst="round2DiagRect">
            <a:avLst/>
          </a:prstGeom>
          <a:solidFill>
            <a:srgbClr val="BCE0D0"/>
          </a:solidFill>
          <a:ln>
            <a:noFill/>
          </a:ln>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75" name="TextBox 74">
            <a:extLst>
              <a:ext uri="{FF2B5EF4-FFF2-40B4-BE49-F238E27FC236}">
                <a16:creationId xmlns:a16="http://schemas.microsoft.com/office/drawing/2014/main" id="{6983B317-2A32-4C7E-AF84-6A0693267F61}"/>
              </a:ext>
            </a:extLst>
          </p:cNvPr>
          <p:cNvSpPr txBox="1"/>
          <p:nvPr/>
        </p:nvSpPr>
        <p:spPr>
          <a:xfrm>
            <a:off x="5663212" y="3986531"/>
            <a:ext cx="1135380" cy="461665"/>
          </a:xfrm>
          <a:prstGeom prst="rect">
            <a:avLst/>
          </a:prstGeom>
          <a:noFill/>
        </p:spPr>
        <p:txBody>
          <a:bodyPr wrap="square" lIns="0" rIns="0" rtlCol="0" anchor="ctr">
            <a:spAutoFit/>
          </a:bodyPr>
          <a:lstStyle/>
          <a:p>
            <a:pPr algn="ctr"/>
            <a:r>
              <a:rPr lang="it-IT" sz="1200" b="1" dirty="0">
                <a:latin typeface="Helvetica" panose="020B0604020202020204" pitchFamily="34" charset="0"/>
              </a:rPr>
              <a:t>Ricerca e innovazione</a:t>
            </a:r>
          </a:p>
        </p:txBody>
      </p:sp>
      <p:cxnSp>
        <p:nvCxnSpPr>
          <p:cNvPr id="80" name="Gerade Verbindung 37">
            <a:extLst>
              <a:ext uri="{FF2B5EF4-FFF2-40B4-BE49-F238E27FC236}">
                <a16:creationId xmlns:a16="http://schemas.microsoft.com/office/drawing/2014/main" id="{455F8215-BC78-428B-A596-F4CE879C39F7}"/>
              </a:ext>
            </a:extLst>
          </p:cNvPr>
          <p:cNvCxnSpPr/>
          <p:nvPr/>
        </p:nvCxnSpPr>
        <p:spPr>
          <a:xfrm flipV="1">
            <a:off x="4995580" y="4504419"/>
            <a:ext cx="476912" cy="0"/>
          </a:xfrm>
          <a:prstGeom prst="line">
            <a:avLst/>
          </a:prstGeom>
          <a:solidFill>
            <a:srgbClr val="219965"/>
          </a:solidFill>
          <a:ln w="38100">
            <a:solidFill>
              <a:srgbClr val="219965"/>
            </a:solidFill>
          </a:ln>
        </p:spPr>
        <p:style>
          <a:lnRef idx="1">
            <a:schemeClr val="accent1"/>
          </a:lnRef>
          <a:fillRef idx="0">
            <a:schemeClr val="accent1"/>
          </a:fillRef>
          <a:effectRef idx="0">
            <a:schemeClr val="accent1"/>
          </a:effectRef>
          <a:fontRef idx="minor">
            <a:schemeClr val="tx1"/>
          </a:fontRef>
        </p:style>
      </p:cxnSp>
      <p:sp>
        <p:nvSpPr>
          <p:cNvPr id="81" name="Freeform 11">
            <a:extLst>
              <a:ext uri="{FF2B5EF4-FFF2-40B4-BE49-F238E27FC236}">
                <a16:creationId xmlns:a16="http://schemas.microsoft.com/office/drawing/2014/main" id="{B2568BF8-5764-4A00-A1BC-ABDADF62B7C0}"/>
              </a:ext>
            </a:extLst>
          </p:cNvPr>
          <p:cNvSpPr>
            <a:spLocks/>
          </p:cNvSpPr>
          <p:nvPr/>
        </p:nvSpPr>
        <p:spPr bwMode="auto">
          <a:xfrm>
            <a:off x="5164926" y="4321379"/>
            <a:ext cx="134873" cy="162229"/>
          </a:xfrm>
          <a:custGeom>
            <a:avLst/>
            <a:gdLst>
              <a:gd name="T0" fmla="*/ 179 w 269"/>
              <a:gd name="T1" fmla="*/ 109 h 324"/>
              <a:gd name="T2" fmla="*/ 179 w 269"/>
              <a:gd name="T3" fmla="*/ 21 h 324"/>
              <a:gd name="T4" fmla="*/ 180 w 269"/>
              <a:gd name="T5" fmla="*/ 21 h 324"/>
              <a:gd name="T6" fmla="*/ 191 w 269"/>
              <a:gd name="T7" fmla="*/ 10 h 324"/>
              <a:gd name="T8" fmla="*/ 180 w 269"/>
              <a:gd name="T9" fmla="*/ 0 h 324"/>
              <a:gd name="T10" fmla="*/ 94 w 269"/>
              <a:gd name="T11" fmla="*/ 0 h 324"/>
              <a:gd name="T12" fmla="*/ 83 w 269"/>
              <a:gd name="T13" fmla="*/ 10 h 324"/>
              <a:gd name="T14" fmla="*/ 94 w 269"/>
              <a:gd name="T15" fmla="*/ 21 h 324"/>
              <a:gd name="T16" fmla="*/ 96 w 269"/>
              <a:gd name="T17" fmla="*/ 21 h 324"/>
              <a:gd name="T18" fmla="*/ 96 w 269"/>
              <a:gd name="T19" fmla="*/ 107 h 324"/>
              <a:gd name="T20" fmla="*/ 48 w 269"/>
              <a:gd name="T21" fmla="*/ 324 h 324"/>
              <a:gd name="T22" fmla="*/ 228 w 269"/>
              <a:gd name="T23" fmla="*/ 324 h 324"/>
              <a:gd name="T24" fmla="*/ 179 w 269"/>
              <a:gd name="T25" fmla="*/ 10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324">
                <a:moveTo>
                  <a:pt x="179" y="109"/>
                </a:moveTo>
                <a:cubicBezTo>
                  <a:pt x="180" y="98"/>
                  <a:pt x="179" y="21"/>
                  <a:pt x="179" y="21"/>
                </a:cubicBezTo>
                <a:cubicBezTo>
                  <a:pt x="180" y="21"/>
                  <a:pt x="180" y="21"/>
                  <a:pt x="180" y="21"/>
                </a:cubicBezTo>
                <a:cubicBezTo>
                  <a:pt x="187" y="21"/>
                  <a:pt x="191" y="16"/>
                  <a:pt x="191" y="10"/>
                </a:cubicBezTo>
                <a:cubicBezTo>
                  <a:pt x="191" y="3"/>
                  <a:pt x="187" y="0"/>
                  <a:pt x="180" y="0"/>
                </a:cubicBezTo>
                <a:cubicBezTo>
                  <a:pt x="94" y="0"/>
                  <a:pt x="94" y="0"/>
                  <a:pt x="94" y="0"/>
                </a:cubicBezTo>
                <a:cubicBezTo>
                  <a:pt x="88" y="0"/>
                  <a:pt x="83" y="3"/>
                  <a:pt x="83" y="10"/>
                </a:cubicBezTo>
                <a:cubicBezTo>
                  <a:pt x="83" y="16"/>
                  <a:pt x="88" y="21"/>
                  <a:pt x="94" y="21"/>
                </a:cubicBezTo>
                <a:cubicBezTo>
                  <a:pt x="96" y="21"/>
                  <a:pt x="96" y="21"/>
                  <a:pt x="96" y="21"/>
                </a:cubicBezTo>
                <a:cubicBezTo>
                  <a:pt x="96" y="51"/>
                  <a:pt x="96" y="107"/>
                  <a:pt x="96" y="107"/>
                </a:cubicBezTo>
                <a:cubicBezTo>
                  <a:pt x="53" y="233"/>
                  <a:pt x="0" y="324"/>
                  <a:pt x="48" y="324"/>
                </a:cubicBezTo>
                <a:cubicBezTo>
                  <a:pt x="59" y="324"/>
                  <a:pt x="228" y="324"/>
                  <a:pt x="228" y="324"/>
                </a:cubicBezTo>
                <a:cubicBezTo>
                  <a:pt x="269" y="324"/>
                  <a:pt x="225" y="237"/>
                  <a:pt x="179" y="109"/>
                </a:cubicBezTo>
                <a:close/>
              </a:path>
            </a:pathLst>
          </a:custGeom>
          <a:solidFill>
            <a:srgbClr val="219965"/>
          </a:solidFill>
          <a:ln>
            <a:noFill/>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83" name="Freeform 12">
            <a:extLst>
              <a:ext uri="{FF2B5EF4-FFF2-40B4-BE49-F238E27FC236}">
                <a16:creationId xmlns:a16="http://schemas.microsoft.com/office/drawing/2014/main" id="{D0128DF3-4A5A-4C92-8DAB-A4E8AF185B80}"/>
              </a:ext>
            </a:extLst>
          </p:cNvPr>
          <p:cNvSpPr>
            <a:spLocks/>
          </p:cNvSpPr>
          <p:nvPr/>
        </p:nvSpPr>
        <p:spPr bwMode="auto">
          <a:xfrm>
            <a:off x="5298314" y="4321379"/>
            <a:ext cx="134661" cy="162229"/>
          </a:xfrm>
          <a:custGeom>
            <a:avLst/>
            <a:gdLst>
              <a:gd name="T0" fmla="*/ 179 w 269"/>
              <a:gd name="T1" fmla="*/ 109 h 324"/>
              <a:gd name="T2" fmla="*/ 179 w 269"/>
              <a:gd name="T3" fmla="*/ 21 h 324"/>
              <a:gd name="T4" fmla="*/ 180 w 269"/>
              <a:gd name="T5" fmla="*/ 21 h 324"/>
              <a:gd name="T6" fmla="*/ 191 w 269"/>
              <a:gd name="T7" fmla="*/ 10 h 324"/>
              <a:gd name="T8" fmla="*/ 180 w 269"/>
              <a:gd name="T9" fmla="*/ 0 h 324"/>
              <a:gd name="T10" fmla="*/ 94 w 269"/>
              <a:gd name="T11" fmla="*/ 0 h 324"/>
              <a:gd name="T12" fmla="*/ 83 w 269"/>
              <a:gd name="T13" fmla="*/ 10 h 324"/>
              <a:gd name="T14" fmla="*/ 94 w 269"/>
              <a:gd name="T15" fmla="*/ 21 h 324"/>
              <a:gd name="T16" fmla="*/ 96 w 269"/>
              <a:gd name="T17" fmla="*/ 21 h 324"/>
              <a:gd name="T18" fmla="*/ 96 w 269"/>
              <a:gd name="T19" fmla="*/ 107 h 324"/>
              <a:gd name="T20" fmla="*/ 48 w 269"/>
              <a:gd name="T21" fmla="*/ 324 h 324"/>
              <a:gd name="T22" fmla="*/ 228 w 269"/>
              <a:gd name="T23" fmla="*/ 324 h 324"/>
              <a:gd name="T24" fmla="*/ 179 w 269"/>
              <a:gd name="T25" fmla="*/ 10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324">
                <a:moveTo>
                  <a:pt x="179" y="109"/>
                </a:moveTo>
                <a:cubicBezTo>
                  <a:pt x="180" y="98"/>
                  <a:pt x="179" y="21"/>
                  <a:pt x="179" y="21"/>
                </a:cubicBezTo>
                <a:cubicBezTo>
                  <a:pt x="180" y="21"/>
                  <a:pt x="180" y="21"/>
                  <a:pt x="180" y="21"/>
                </a:cubicBezTo>
                <a:cubicBezTo>
                  <a:pt x="187" y="21"/>
                  <a:pt x="191" y="16"/>
                  <a:pt x="191" y="10"/>
                </a:cubicBezTo>
                <a:cubicBezTo>
                  <a:pt x="191" y="3"/>
                  <a:pt x="187" y="0"/>
                  <a:pt x="180" y="0"/>
                </a:cubicBezTo>
                <a:cubicBezTo>
                  <a:pt x="94" y="0"/>
                  <a:pt x="94" y="0"/>
                  <a:pt x="94" y="0"/>
                </a:cubicBezTo>
                <a:cubicBezTo>
                  <a:pt x="88" y="0"/>
                  <a:pt x="83" y="3"/>
                  <a:pt x="83" y="10"/>
                </a:cubicBezTo>
                <a:cubicBezTo>
                  <a:pt x="83" y="16"/>
                  <a:pt x="88" y="21"/>
                  <a:pt x="94" y="21"/>
                </a:cubicBezTo>
                <a:cubicBezTo>
                  <a:pt x="96" y="21"/>
                  <a:pt x="96" y="21"/>
                  <a:pt x="96" y="21"/>
                </a:cubicBezTo>
                <a:cubicBezTo>
                  <a:pt x="96" y="51"/>
                  <a:pt x="96" y="107"/>
                  <a:pt x="96" y="107"/>
                </a:cubicBezTo>
                <a:cubicBezTo>
                  <a:pt x="53" y="233"/>
                  <a:pt x="0" y="324"/>
                  <a:pt x="48" y="324"/>
                </a:cubicBezTo>
                <a:cubicBezTo>
                  <a:pt x="59" y="324"/>
                  <a:pt x="228" y="324"/>
                  <a:pt x="228" y="324"/>
                </a:cubicBezTo>
                <a:cubicBezTo>
                  <a:pt x="269" y="324"/>
                  <a:pt x="225" y="237"/>
                  <a:pt x="179" y="109"/>
                </a:cubicBezTo>
                <a:close/>
              </a:path>
            </a:pathLst>
          </a:custGeom>
          <a:solidFill>
            <a:srgbClr val="219965"/>
          </a:solidFill>
          <a:ln>
            <a:noFill/>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84" name="Freeform 13">
            <a:extLst>
              <a:ext uri="{FF2B5EF4-FFF2-40B4-BE49-F238E27FC236}">
                <a16:creationId xmlns:a16="http://schemas.microsoft.com/office/drawing/2014/main" id="{E8460147-020E-48ED-A979-E81C0C415FC4}"/>
              </a:ext>
            </a:extLst>
          </p:cNvPr>
          <p:cNvSpPr>
            <a:spLocks/>
          </p:cNvSpPr>
          <p:nvPr/>
        </p:nvSpPr>
        <p:spPr bwMode="auto">
          <a:xfrm>
            <a:off x="5368932" y="4408537"/>
            <a:ext cx="122149" cy="75071"/>
          </a:xfrm>
          <a:custGeom>
            <a:avLst/>
            <a:gdLst>
              <a:gd name="T0" fmla="*/ 18 w 244"/>
              <a:gd name="T1" fmla="*/ 0 h 150"/>
              <a:gd name="T2" fmla="*/ 239 w 244"/>
              <a:gd name="T3" fmla="*/ 0 h 150"/>
              <a:gd name="T4" fmla="*/ 193 w 244"/>
              <a:gd name="T5" fmla="*/ 128 h 150"/>
              <a:gd name="T6" fmla="*/ 192 w 244"/>
              <a:gd name="T7" fmla="*/ 150 h 150"/>
              <a:gd name="T8" fmla="*/ 63 w 244"/>
              <a:gd name="T9" fmla="*/ 150 h 150"/>
              <a:gd name="T10" fmla="*/ 63 w 244"/>
              <a:gd name="T11" fmla="*/ 129 h 150"/>
              <a:gd name="T12" fmla="*/ 18 w 244"/>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244" h="150">
                <a:moveTo>
                  <a:pt x="18" y="0"/>
                </a:moveTo>
                <a:cubicBezTo>
                  <a:pt x="239" y="0"/>
                  <a:pt x="239" y="0"/>
                  <a:pt x="239" y="0"/>
                </a:cubicBezTo>
                <a:cubicBezTo>
                  <a:pt x="239" y="20"/>
                  <a:pt x="244" y="113"/>
                  <a:pt x="193" y="128"/>
                </a:cubicBezTo>
                <a:cubicBezTo>
                  <a:pt x="193" y="134"/>
                  <a:pt x="192" y="150"/>
                  <a:pt x="192" y="150"/>
                </a:cubicBezTo>
                <a:cubicBezTo>
                  <a:pt x="182" y="150"/>
                  <a:pt x="63" y="150"/>
                  <a:pt x="63" y="150"/>
                </a:cubicBezTo>
                <a:cubicBezTo>
                  <a:pt x="63" y="129"/>
                  <a:pt x="63" y="129"/>
                  <a:pt x="63" y="129"/>
                </a:cubicBezTo>
                <a:cubicBezTo>
                  <a:pt x="58" y="129"/>
                  <a:pt x="0" y="91"/>
                  <a:pt x="18" y="0"/>
                </a:cubicBezTo>
                <a:close/>
              </a:path>
            </a:pathLst>
          </a:custGeom>
          <a:solidFill>
            <a:srgbClr val="219965"/>
          </a:solidFill>
          <a:ln>
            <a:noFill/>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85" name="Freeform 14">
            <a:extLst>
              <a:ext uri="{FF2B5EF4-FFF2-40B4-BE49-F238E27FC236}">
                <a16:creationId xmlns:a16="http://schemas.microsoft.com/office/drawing/2014/main" id="{8BE06480-D7E3-4EF9-915B-30DF7FCA27DC}"/>
              </a:ext>
            </a:extLst>
          </p:cNvPr>
          <p:cNvSpPr>
            <a:spLocks/>
          </p:cNvSpPr>
          <p:nvPr/>
        </p:nvSpPr>
        <p:spPr bwMode="auto">
          <a:xfrm>
            <a:off x="5072254" y="4119069"/>
            <a:ext cx="131904" cy="210368"/>
          </a:xfrm>
          <a:custGeom>
            <a:avLst/>
            <a:gdLst>
              <a:gd name="T0" fmla="*/ 168 w 263"/>
              <a:gd name="T1" fmla="*/ 162 h 420"/>
              <a:gd name="T2" fmla="*/ 168 w 263"/>
              <a:gd name="T3" fmla="*/ 0 h 420"/>
              <a:gd name="T4" fmla="*/ 95 w 263"/>
              <a:gd name="T5" fmla="*/ 0 h 420"/>
              <a:gd name="T6" fmla="*/ 95 w 263"/>
              <a:gd name="T7" fmla="*/ 162 h 420"/>
              <a:gd name="T8" fmla="*/ 0 w 263"/>
              <a:gd name="T9" fmla="*/ 289 h 420"/>
              <a:gd name="T10" fmla="*/ 131 w 263"/>
              <a:gd name="T11" fmla="*/ 420 h 420"/>
              <a:gd name="T12" fmla="*/ 263 w 263"/>
              <a:gd name="T13" fmla="*/ 289 h 420"/>
              <a:gd name="T14" fmla="*/ 168 w 263"/>
              <a:gd name="T15" fmla="*/ 162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420">
                <a:moveTo>
                  <a:pt x="168" y="162"/>
                </a:moveTo>
                <a:cubicBezTo>
                  <a:pt x="168" y="0"/>
                  <a:pt x="168" y="0"/>
                  <a:pt x="168" y="0"/>
                </a:cubicBezTo>
                <a:cubicBezTo>
                  <a:pt x="95" y="0"/>
                  <a:pt x="95" y="0"/>
                  <a:pt x="95" y="0"/>
                </a:cubicBezTo>
                <a:cubicBezTo>
                  <a:pt x="95" y="162"/>
                  <a:pt x="95" y="162"/>
                  <a:pt x="95" y="162"/>
                </a:cubicBezTo>
                <a:cubicBezTo>
                  <a:pt x="40" y="178"/>
                  <a:pt x="0" y="228"/>
                  <a:pt x="0" y="289"/>
                </a:cubicBezTo>
                <a:cubicBezTo>
                  <a:pt x="0" y="361"/>
                  <a:pt x="59" y="420"/>
                  <a:pt x="131" y="420"/>
                </a:cubicBezTo>
                <a:cubicBezTo>
                  <a:pt x="204" y="420"/>
                  <a:pt x="263" y="361"/>
                  <a:pt x="263" y="289"/>
                </a:cubicBezTo>
                <a:cubicBezTo>
                  <a:pt x="263" y="228"/>
                  <a:pt x="223" y="178"/>
                  <a:pt x="168" y="162"/>
                </a:cubicBezTo>
                <a:close/>
              </a:path>
            </a:pathLst>
          </a:custGeom>
          <a:solidFill>
            <a:srgbClr val="219965"/>
          </a:solidFill>
          <a:ln>
            <a:noFill/>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86" name="Freeform 15">
            <a:extLst>
              <a:ext uri="{FF2B5EF4-FFF2-40B4-BE49-F238E27FC236}">
                <a16:creationId xmlns:a16="http://schemas.microsoft.com/office/drawing/2014/main" id="{570DE298-29D1-4DD4-9B8F-F02F7263A82D}"/>
              </a:ext>
            </a:extLst>
          </p:cNvPr>
          <p:cNvSpPr>
            <a:spLocks/>
          </p:cNvSpPr>
          <p:nvPr/>
        </p:nvSpPr>
        <p:spPr bwMode="auto">
          <a:xfrm>
            <a:off x="4992730" y="3993315"/>
            <a:ext cx="477993" cy="498351"/>
          </a:xfrm>
          <a:custGeom>
            <a:avLst/>
            <a:gdLst>
              <a:gd name="T0" fmla="*/ 182 w 2254"/>
              <a:gd name="T1" fmla="*/ 1715 h 2350"/>
              <a:gd name="T2" fmla="*/ 219 w 2254"/>
              <a:gd name="T3" fmla="*/ 1675 h 2350"/>
              <a:gd name="T4" fmla="*/ 245 w 2254"/>
              <a:gd name="T5" fmla="*/ 1637 h 2350"/>
              <a:gd name="T6" fmla="*/ 465 w 2254"/>
              <a:gd name="T7" fmla="*/ 1656 h 2350"/>
              <a:gd name="T8" fmla="*/ 907 w 2254"/>
              <a:gd name="T9" fmla="*/ 1580 h 2350"/>
              <a:gd name="T10" fmla="*/ 465 w 2254"/>
              <a:gd name="T11" fmla="*/ 1616 h 2350"/>
              <a:gd name="T12" fmla="*/ 245 w 2254"/>
              <a:gd name="T13" fmla="*/ 1580 h 2350"/>
              <a:gd name="T14" fmla="*/ 219 w 2254"/>
              <a:gd name="T15" fmla="*/ 1540 h 2350"/>
              <a:gd name="T16" fmla="*/ 182 w 2254"/>
              <a:gd name="T17" fmla="*/ 966 h 2350"/>
              <a:gd name="T18" fmla="*/ 219 w 2254"/>
              <a:gd name="T19" fmla="*/ 926 h 2350"/>
              <a:gd name="T20" fmla="*/ 245 w 2254"/>
              <a:gd name="T21" fmla="*/ 888 h 2350"/>
              <a:gd name="T22" fmla="*/ 465 w 2254"/>
              <a:gd name="T23" fmla="*/ 919 h 2350"/>
              <a:gd name="T24" fmla="*/ 907 w 2254"/>
              <a:gd name="T25" fmla="*/ 843 h 2350"/>
              <a:gd name="T26" fmla="*/ 465 w 2254"/>
              <a:gd name="T27" fmla="*/ 867 h 2350"/>
              <a:gd name="T28" fmla="*/ 245 w 2254"/>
              <a:gd name="T29" fmla="*/ 831 h 2350"/>
              <a:gd name="T30" fmla="*/ 219 w 2254"/>
              <a:gd name="T31" fmla="*/ 791 h 2350"/>
              <a:gd name="T32" fmla="*/ 182 w 2254"/>
              <a:gd name="T33" fmla="*/ 0 h 2350"/>
              <a:gd name="T34" fmla="*/ 134 w 2254"/>
              <a:gd name="T35" fmla="*/ 791 h 2350"/>
              <a:gd name="T36" fmla="*/ 99 w 2254"/>
              <a:gd name="T37" fmla="*/ 831 h 2350"/>
              <a:gd name="T38" fmla="*/ 71 w 2254"/>
              <a:gd name="T39" fmla="*/ 867 h 2350"/>
              <a:gd name="T40" fmla="*/ 0 w 2254"/>
              <a:gd name="T41" fmla="*/ 888 h 2350"/>
              <a:gd name="T42" fmla="*/ 71 w 2254"/>
              <a:gd name="T43" fmla="*/ 926 h 2350"/>
              <a:gd name="T44" fmla="*/ 99 w 2254"/>
              <a:gd name="T45" fmla="*/ 966 h 2350"/>
              <a:gd name="T46" fmla="*/ 134 w 2254"/>
              <a:gd name="T47" fmla="*/ 1540 h 2350"/>
              <a:gd name="T48" fmla="*/ 99 w 2254"/>
              <a:gd name="T49" fmla="*/ 1580 h 2350"/>
              <a:gd name="T50" fmla="*/ 71 w 2254"/>
              <a:gd name="T51" fmla="*/ 1616 h 2350"/>
              <a:gd name="T52" fmla="*/ 0 w 2254"/>
              <a:gd name="T53" fmla="*/ 1637 h 2350"/>
              <a:gd name="T54" fmla="*/ 71 w 2254"/>
              <a:gd name="T55" fmla="*/ 1675 h 2350"/>
              <a:gd name="T56" fmla="*/ 99 w 2254"/>
              <a:gd name="T57" fmla="*/ 1715 h 2350"/>
              <a:gd name="T58" fmla="*/ 134 w 2254"/>
              <a:gd name="T59" fmla="*/ 2303 h 2350"/>
              <a:gd name="T60" fmla="*/ 19 w 2254"/>
              <a:gd name="T61" fmla="*/ 2350 h 2350"/>
              <a:gd name="T62" fmla="*/ 2254 w 2254"/>
              <a:gd name="T63" fmla="*/ 2303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54" h="2350">
                <a:moveTo>
                  <a:pt x="182" y="2303"/>
                </a:moveTo>
                <a:lnTo>
                  <a:pt x="182" y="1715"/>
                </a:lnTo>
                <a:lnTo>
                  <a:pt x="219" y="1715"/>
                </a:lnTo>
                <a:lnTo>
                  <a:pt x="219" y="1675"/>
                </a:lnTo>
                <a:lnTo>
                  <a:pt x="245" y="1675"/>
                </a:lnTo>
                <a:lnTo>
                  <a:pt x="245" y="1637"/>
                </a:lnTo>
                <a:lnTo>
                  <a:pt x="465" y="1637"/>
                </a:lnTo>
                <a:lnTo>
                  <a:pt x="465" y="1656"/>
                </a:lnTo>
                <a:lnTo>
                  <a:pt x="907" y="1656"/>
                </a:lnTo>
                <a:lnTo>
                  <a:pt x="907" y="1580"/>
                </a:lnTo>
                <a:lnTo>
                  <a:pt x="465" y="1580"/>
                </a:lnTo>
                <a:lnTo>
                  <a:pt x="465" y="1616"/>
                </a:lnTo>
                <a:lnTo>
                  <a:pt x="245" y="1616"/>
                </a:lnTo>
                <a:lnTo>
                  <a:pt x="245" y="1580"/>
                </a:lnTo>
                <a:lnTo>
                  <a:pt x="219" y="1580"/>
                </a:lnTo>
                <a:lnTo>
                  <a:pt x="219" y="1540"/>
                </a:lnTo>
                <a:lnTo>
                  <a:pt x="182" y="1540"/>
                </a:lnTo>
                <a:lnTo>
                  <a:pt x="182" y="966"/>
                </a:lnTo>
                <a:lnTo>
                  <a:pt x="219" y="966"/>
                </a:lnTo>
                <a:lnTo>
                  <a:pt x="219" y="926"/>
                </a:lnTo>
                <a:lnTo>
                  <a:pt x="245" y="926"/>
                </a:lnTo>
                <a:lnTo>
                  <a:pt x="245" y="888"/>
                </a:lnTo>
                <a:lnTo>
                  <a:pt x="465" y="888"/>
                </a:lnTo>
                <a:lnTo>
                  <a:pt x="465" y="919"/>
                </a:lnTo>
                <a:lnTo>
                  <a:pt x="907" y="919"/>
                </a:lnTo>
                <a:lnTo>
                  <a:pt x="907" y="843"/>
                </a:lnTo>
                <a:lnTo>
                  <a:pt x="465" y="843"/>
                </a:lnTo>
                <a:lnTo>
                  <a:pt x="465" y="867"/>
                </a:lnTo>
                <a:lnTo>
                  <a:pt x="245" y="867"/>
                </a:lnTo>
                <a:lnTo>
                  <a:pt x="245" y="831"/>
                </a:lnTo>
                <a:lnTo>
                  <a:pt x="219" y="831"/>
                </a:lnTo>
                <a:lnTo>
                  <a:pt x="219" y="791"/>
                </a:lnTo>
                <a:lnTo>
                  <a:pt x="182" y="791"/>
                </a:lnTo>
                <a:lnTo>
                  <a:pt x="182" y="0"/>
                </a:lnTo>
                <a:lnTo>
                  <a:pt x="134" y="0"/>
                </a:lnTo>
                <a:lnTo>
                  <a:pt x="134" y="791"/>
                </a:lnTo>
                <a:lnTo>
                  <a:pt x="99" y="791"/>
                </a:lnTo>
                <a:lnTo>
                  <a:pt x="99" y="831"/>
                </a:lnTo>
                <a:lnTo>
                  <a:pt x="71" y="831"/>
                </a:lnTo>
                <a:lnTo>
                  <a:pt x="71" y="867"/>
                </a:lnTo>
                <a:lnTo>
                  <a:pt x="0" y="867"/>
                </a:lnTo>
                <a:lnTo>
                  <a:pt x="0" y="888"/>
                </a:lnTo>
                <a:lnTo>
                  <a:pt x="71" y="888"/>
                </a:lnTo>
                <a:lnTo>
                  <a:pt x="71" y="926"/>
                </a:lnTo>
                <a:lnTo>
                  <a:pt x="99" y="926"/>
                </a:lnTo>
                <a:lnTo>
                  <a:pt x="99" y="966"/>
                </a:lnTo>
                <a:lnTo>
                  <a:pt x="134" y="966"/>
                </a:lnTo>
                <a:lnTo>
                  <a:pt x="134" y="1540"/>
                </a:lnTo>
                <a:lnTo>
                  <a:pt x="99" y="1540"/>
                </a:lnTo>
                <a:lnTo>
                  <a:pt x="99" y="1580"/>
                </a:lnTo>
                <a:lnTo>
                  <a:pt x="71" y="1580"/>
                </a:lnTo>
                <a:lnTo>
                  <a:pt x="71" y="1616"/>
                </a:lnTo>
                <a:lnTo>
                  <a:pt x="0" y="1616"/>
                </a:lnTo>
                <a:lnTo>
                  <a:pt x="0" y="1637"/>
                </a:lnTo>
                <a:lnTo>
                  <a:pt x="71" y="1637"/>
                </a:lnTo>
                <a:lnTo>
                  <a:pt x="71" y="1675"/>
                </a:lnTo>
                <a:lnTo>
                  <a:pt x="99" y="1675"/>
                </a:lnTo>
                <a:lnTo>
                  <a:pt x="99" y="1715"/>
                </a:lnTo>
                <a:lnTo>
                  <a:pt x="134" y="1715"/>
                </a:lnTo>
                <a:lnTo>
                  <a:pt x="134" y="2303"/>
                </a:lnTo>
                <a:lnTo>
                  <a:pt x="19" y="2303"/>
                </a:lnTo>
                <a:lnTo>
                  <a:pt x="19" y="2350"/>
                </a:lnTo>
                <a:lnTo>
                  <a:pt x="2254" y="2350"/>
                </a:lnTo>
                <a:lnTo>
                  <a:pt x="2254" y="2303"/>
                </a:lnTo>
                <a:lnTo>
                  <a:pt x="182" y="2303"/>
                </a:lnTo>
                <a:close/>
              </a:path>
            </a:pathLst>
          </a:custGeom>
          <a:solidFill>
            <a:srgbClr val="219965"/>
          </a:solidFill>
          <a:ln>
            <a:noFill/>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77" name="TextBox 76">
            <a:extLst>
              <a:ext uri="{FF2B5EF4-FFF2-40B4-BE49-F238E27FC236}">
                <a16:creationId xmlns:a16="http://schemas.microsoft.com/office/drawing/2014/main" id="{11CDB035-5DB6-447C-AB60-34B51FDBECD4}"/>
              </a:ext>
            </a:extLst>
          </p:cNvPr>
          <p:cNvSpPr txBox="1"/>
          <p:nvPr/>
        </p:nvSpPr>
        <p:spPr>
          <a:xfrm>
            <a:off x="6909522" y="4078864"/>
            <a:ext cx="1135380" cy="276999"/>
          </a:xfrm>
          <a:prstGeom prst="rect">
            <a:avLst/>
          </a:prstGeom>
          <a:noFill/>
        </p:spPr>
        <p:txBody>
          <a:bodyPr wrap="square" lIns="0" rIns="0" rtlCol="0" anchor="ctr">
            <a:spAutoFit/>
          </a:bodyPr>
          <a:lstStyle/>
          <a:p>
            <a:pPr algn="ctr"/>
            <a:r>
              <a:rPr lang="it-IT" sz="1200" dirty="0">
                <a:latin typeface="Helvetica" panose="020B0604020202020204" pitchFamily="34" charset="0"/>
              </a:rPr>
              <a:t>3,00 M€</a:t>
            </a:r>
          </a:p>
        </p:txBody>
      </p:sp>
      <p:sp>
        <p:nvSpPr>
          <p:cNvPr id="111" name="Freeform 8">
            <a:extLst>
              <a:ext uri="{FF2B5EF4-FFF2-40B4-BE49-F238E27FC236}">
                <a16:creationId xmlns:a16="http://schemas.microsoft.com/office/drawing/2014/main" id="{FCEAF9BC-28F7-42D4-B179-7772E541AC83}"/>
              </a:ext>
            </a:extLst>
          </p:cNvPr>
          <p:cNvSpPr>
            <a:spLocks noChangeAspect="1"/>
          </p:cNvSpPr>
          <p:nvPr/>
        </p:nvSpPr>
        <p:spPr bwMode="gray">
          <a:xfrm>
            <a:off x="4700553" y="2311691"/>
            <a:ext cx="1695621" cy="601971"/>
          </a:xfrm>
          <a:custGeom>
            <a:avLst/>
            <a:gdLst>
              <a:gd name="T0" fmla="*/ 1028 w 1028"/>
              <a:gd name="T1" fmla="*/ 0 h 420"/>
              <a:gd name="T2" fmla="*/ 118 w 1028"/>
              <a:gd name="T3" fmla="*/ 0 h 420"/>
              <a:gd name="T4" fmla="*/ 72 w 1028"/>
              <a:gd name="T5" fmla="*/ 0 h 420"/>
              <a:gd name="T6" fmla="*/ 0 w 1028"/>
              <a:gd name="T7" fmla="*/ 52 h 420"/>
              <a:gd name="T8" fmla="*/ 0 w 1028"/>
              <a:gd name="T9" fmla="*/ 99 h 420"/>
              <a:gd name="T10" fmla="*/ 51 w 1028"/>
              <a:gd name="T11" fmla="*/ 99 h 420"/>
              <a:gd name="T12" fmla="*/ 51 w 1028"/>
              <a:gd name="T13" fmla="*/ 420 h 420"/>
              <a:gd name="T14" fmla="*/ 1028 w 1028"/>
              <a:gd name="T15" fmla="*/ 420 h 420"/>
              <a:gd name="T16" fmla="*/ 1028 w 1028"/>
              <a:gd name="T17" fmla="*/ 0 h 420"/>
              <a:gd name="connsiteX0" fmla="*/ 11634 w 11634"/>
              <a:gd name="connsiteY0" fmla="*/ 0 h 10000"/>
              <a:gd name="connsiteX1" fmla="*/ 1148 w 11634"/>
              <a:gd name="connsiteY1" fmla="*/ 0 h 10000"/>
              <a:gd name="connsiteX2" fmla="*/ 700 w 11634"/>
              <a:gd name="connsiteY2" fmla="*/ 0 h 10000"/>
              <a:gd name="connsiteX3" fmla="*/ 0 w 11634"/>
              <a:gd name="connsiteY3" fmla="*/ 1238 h 10000"/>
              <a:gd name="connsiteX4" fmla="*/ 0 w 11634"/>
              <a:gd name="connsiteY4" fmla="*/ 2357 h 10000"/>
              <a:gd name="connsiteX5" fmla="*/ 496 w 11634"/>
              <a:gd name="connsiteY5" fmla="*/ 2357 h 10000"/>
              <a:gd name="connsiteX6" fmla="*/ 496 w 11634"/>
              <a:gd name="connsiteY6" fmla="*/ 10000 h 10000"/>
              <a:gd name="connsiteX7" fmla="*/ 10000 w 11634"/>
              <a:gd name="connsiteY7" fmla="*/ 10000 h 10000"/>
              <a:gd name="connsiteX8" fmla="*/ 11634 w 11634"/>
              <a:gd name="connsiteY8" fmla="*/ 0 h 10000"/>
              <a:gd name="connsiteX0" fmla="*/ 11634 w 11634"/>
              <a:gd name="connsiteY0" fmla="*/ 0 h 10000"/>
              <a:gd name="connsiteX1" fmla="*/ 1148 w 11634"/>
              <a:gd name="connsiteY1" fmla="*/ 0 h 10000"/>
              <a:gd name="connsiteX2" fmla="*/ 700 w 11634"/>
              <a:gd name="connsiteY2" fmla="*/ 0 h 10000"/>
              <a:gd name="connsiteX3" fmla="*/ 0 w 11634"/>
              <a:gd name="connsiteY3" fmla="*/ 1238 h 10000"/>
              <a:gd name="connsiteX4" fmla="*/ 0 w 11634"/>
              <a:gd name="connsiteY4" fmla="*/ 2357 h 10000"/>
              <a:gd name="connsiteX5" fmla="*/ 496 w 11634"/>
              <a:gd name="connsiteY5" fmla="*/ 2357 h 10000"/>
              <a:gd name="connsiteX6" fmla="*/ 496 w 11634"/>
              <a:gd name="connsiteY6" fmla="*/ 10000 h 10000"/>
              <a:gd name="connsiteX7" fmla="*/ 11634 w 11634"/>
              <a:gd name="connsiteY7" fmla="*/ 9929 h 10000"/>
              <a:gd name="connsiteX8" fmla="*/ 11634 w 11634"/>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4" h="10000">
                <a:moveTo>
                  <a:pt x="11634" y="0"/>
                </a:moveTo>
                <a:lnTo>
                  <a:pt x="1148" y="0"/>
                </a:lnTo>
                <a:lnTo>
                  <a:pt x="700" y="0"/>
                </a:lnTo>
                <a:cubicBezTo>
                  <a:pt x="603" y="667"/>
                  <a:pt x="486" y="1238"/>
                  <a:pt x="0" y="1238"/>
                </a:cubicBezTo>
                <a:lnTo>
                  <a:pt x="0" y="2357"/>
                </a:lnTo>
                <a:lnTo>
                  <a:pt x="496" y="2357"/>
                </a:lnTo>
                <a:lnTo>
                  <a:pt x="496" y="10000"/>
                </a:lnTo>
                <a:lnTo>
                  <a:pt x="11634" y="9929"/>
                </a:lnTo>
                <a:lnTo>
                  <a:pt x="11634" y="0"/>
                </a:lnTo>
                <a:close/>
              </a:path>
            </a:pathLst>
          </a:custGeom>
          <a:solidFill>
            <a:srgbClr val="219965"/>
          </a:solid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112" name="Rectangle 111">
            <a:extLst>
              <a:ext uri="{FF2B5EF4-FFF2-40B4-BE49-F238E27FC236}">
                <a16:creationId xmlns:a16="http://schemas.microsoft.com/office/drawing/2014/main" id="{53BA7A60-2292-4867-9890-F15BC4F407D0}"/>
              </a:ext>
            </a:extLst>
          </p:cNvPr>
          <p:cNvSpPr/>
          <p:nvPr/>
        </p:nvSpPr>
        <p:spPr>
          <a:xfrm>
            <a:off x="4887042" y="2305183"/>
            <a:ext cx="162000" cy="64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4" name="Freeform 8">
            <a:extLst>
              <a:ext uri="{FF2B5EF4-FFF2-40B4-BE49-F238E27FC236}">
                <a16:creationId xmlns:a16="http://schemas.microsoft.com/office/drawing/2014/main" id="{EC179E95-6E76-46F0-99E7-4A61761EF94E}"/>
              </a:ext>
            </a:extLst>
          </p:cNvPr>
          <p:cNvSpPr>
            <a:spLocks noChangeAspect="1"/>
          </p:cNvSpPr>
          <p:nvPr/>
        </p:nvSpPr>
        <p:spPr bwMode="gray">
          <a:xfrm>
            <a:off x="4887042" y="2317107"/>
            <a:ext cx="1695621" cy="601971"/>
          </a:xfrm>
          <a:custGeom>
            <a:avLst/>
            <a:gdLst>
              <a:gd name="T0" fmla="*/ 1028 w 1028"/>
              <a:gd name="T1" fmla="*/ 0 h 420"/>
              <a:gd name="T2" fmla="*/ 118 w 1028"/>
              <a:gd name="T3" fmla="*/ 0 h 420"/>
              <a:gd name="T4" fmla="*/ 72 w 1028"/>
              <a:gd name="T5" fmla="*/ 0 h 420"/>
              <a:gd name="T6" fmla="*/ 0 w 1028"/>
              <a:gd name="T7" fmla="*/ 52 h 420"/>
              <a:gd name="T8" fmla="*/ 0 w 1028"/>
              <a:gd name="T9" fmla="*/ 99 h 420"/>
              <a:gd name="T10" fmla="*/ 51 w 1028"/>
              <a:gd name="T11" fmla="*/ 99 h 420"/>
              <a:gd name="T12" fmla="*/ 51 w 1028"/>
              <a:gd name="T13" fmla="*/ 420 h 420"/>
              <a:gd name="T14" fmla="*/ 1028 w 1028"/>
              <a:gd name="T15" fmla="*/ 420 h 420"/>
              <a:gd name="T16" fmla="*/ 1028 w 1028"/>
              <a:gd name="T17" fmla="*/ 0 h 420"/>
              <a:gd name="connsiteX0" fmla="*/ 11634 w 11634"/>
              <a:gd name="connsiteY0" fmla="*/ 0 h 10000"/>
              <a:gd name="connsiteX1" fmla="*/ 1148 w 11634"/>
              <a:gd name="connsiteY1" fmla="*/ 0 h 10000"/>
              <a:gd name="connsiteX2" fmla="*/ 700 w 11634"/>
              <a:gd name="connsiteY2" fmla="*/ 0 h 10000"/>
              <a:gd name="connsiteX3" fmla="*/ 0 w 11634"/>
              <a:gd name="connsiteY3" fmla="*/ 1238 h 10000"/>
              <a:gd name="connsiteX4" fmla="*/ 0 w 11634"/>
              <a:gd name="connsiteY4" fmla="*/ 2357 h 10000"/>
              <a:gd name="connsiteX5" fmla="*/ 496 w 11634"/>
              <a:gd name="connsiteY5" fmla="*/ 2357 h 10000"/>
              <a:gd name="connsiteX6" fmla="*/ 496 w 11634"/>
              <a:gd name="connsiteY6" fmla="*/ 10000 h 10000"/>
              <a:gd name="connsiteX7" fmla="*/ 10000 w 11634"/>
              <a:gd name="connsiteY7" fmla="*/ 10000 h 10000"/>
              <a:gd name="connsiteX8" fmla="*/ 11634 w 11634"/>
              <a:gd name="connsiteY8" fmla="*/ 0 h 10000"/>
              <a:gd name="connsiteX0" fmla="*/ 11634 w 11634"/>
              <a:gd name="connsiteY0" fmla="*/ 0 h 10000"/>
              <a:gd name="connsiteX1" fmla="*/ 1148 w 11634"/>
              <a:gd name="connsiteY1" fmla="*/ 0 h 10000"/>
              <a:gd name="connsiteX2" fmla="*/ 700 w 11634"/>
              <a:gd name="connsiteY2" fmla="*/ 0 h 10000"/>
              <a:gd name="connsiteX3" fmla="*/ 0 w 11634"/>
              <a:gd name="connsiteY3" fmla="*/ 1238 h 10000"/>
              <a:gd name="connsiteX4" fmla="*/ 0 w 11634"/>
              <a:gd name="connsiteY4" fmla="*/ 2357 h 10000"/>
              <a:gd name="connsiteX5" fmla="*/ 496 w 11634"/>
              <a:gd name="connsiteY5" fmla="*/ 2357 h 10000"/>
              <a:gd name="connsiteX6" fmla="*/ 496 w 11634"/>
              <a:gd name="connsiteY6" fmla="*/ 10000 h 10000"/>
              <a:gd name="connsiteX7" fmla="*/ 11634 w 11634"/>
              <a:gd name="connsiteY7" fmla="*/ 9929 h 10000"/>
              <a:gd name="connsiteX8" fmla="*/ 11634 w 11634"/>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4" h="10000">
                <a:moveTo>
                  <a:pt x="11634" y="0"/>
                </a:moveTo>
                <a:lnTo>
                  <a:pt x="1148" y="0"/>
                </a:lnTo>
                <a:lnTo>
                  <a:pt x="700" y="0"/>
                </a:lnTo>
                <a:cubicBezTo>
                  <a:pt x="603" y="667"/>
                  <a:pt x="486" y="1238"/>
                  <a:pt x="0" y="1238"/>
                </a:cubicBezTo>
                <a:lnTo>
                  <a:pt x="0" y="2357"/>
                </a:lnTo>
                <a:lnTo>
                  <a:pt x="496" y="2357"/>
                </a:lnTo>
                <a:lnTo>
                  <a:pt x="496" y="10000"/>
                </a:lnTo>
                <a:lnTo>
                  <a:pt x="11634" y="9929"/>
                </a:lnTo>
                <a:lnTo>
                  <a:pt x="11634" y="0"/>
                </a:lnTo>
                <a:close/>
              </a:path>
            </a:pathLst>
          </a:custGeom>
          <a:solidFill>
            <a:srgbClr val="219965"/>
          </a:solid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116" name="TextBox 115">
            <a:extLst>
              <a:ext uri="{FF2B5EF4-FFF2-40B4-BE49-F238E27FC236}">
                <a16:creationId xmlns:a16="http://schemas.microsoft.com/office/drawing/2014/main" id="{D644A298-8FA7-4DFD-A942-6048F0C0C4CD}"/>
              </a:ext>
            </a:extLst>
          </p:cNvPr>
          <p:cNvSpPr txBox="1"/>
          <p:nvPr/>
        </p:nvSpPr>
        <p:spPr>
          <a:xfrm>
            <a:off x="5025821" y="2305183"/>
            <a:ext cx="3953857" cy="614987"/>
          </a:xfrm>
          <a:prstGeom prst="round2DiagRect">
            <a:avLst/>
          </a:prstGeom>
          <a:solidFill>
            <a:srgbClr val="BCE0D0"/>
          </a:solidFill>
          <a:ln>
            <a:noFill/>
          </a:ln>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17" name="TextBox 116">
            <a:extLst>
              <a:ext uri="{FF2B5EF4-FFF2-40B4-BE49-F238E27FC236}">
                <a16:creationId xmlns:a16="http://schemas.microsoft.com/office/drawing/2014/main" id="{D6E9E243-83B9-423D-81FE-F8A0FBF610AF}"/>
              </a:ext>
            </a:extLst>
          </p:cNvPr>
          <p:cNvSpPr txBox="1"/>
          <p:nvPr/>
        </p:nvSpPr>
        <p:spPr>
          <a:xfrm>
            <a:off x="5663212" y="2381844"/>
            <a:ext cx="1135380" cy="461665"/>
          </a:xfrm>
          <a:prstGeom prst="rect">
            <a:avLst/>
          </a:prstGeom>
          <a:noFill/>
        </p:spPr>
        <p:txBody>
          <a:bodyPr wrap="square" lIns="0" rIns="0" rtlCol="0" anchor="ctr">
            <a:spAutoFit/>
          </a:bodyPr>
          <a:lstStyle/>
          <a:p>
            <a:pPr algn="ctr"/>
            <a:r>
              <a:rPr lang="it-IT" sz="1200" b="1" dirty="0">
                <a:latin typeface="Helvetica" panose="020B0604020202020204" pitchFamily="34" charset="0"/>
              </a:rPr>
              <a:t>Istruzione e formazione</a:t>
            </a:r>
          </a:p>
        </p:txBody>
      </p:sp>
      <p:sp>
        <p:nvSpPr>
          <p:cNvPr id="126" name="Freeform 28">
            <a:extLst>
              <a:ext uri="{FF2B5EF4-FFF2-40B4-BE49-F238E27FC236}">
                <a16:creationId xmlns:a16="http://schemas.microsoft.com/office/drawing/2014/main" id="{CA13F4A1-A4AB-46A7-8363-E01D1F10C8D4}"/>
              </a:ext>
            </a:extLst>
          </p:cNvPr>
          <p:cNvSpPr>
            <a:spLocks/>
          </p:cNvSpPr>
          <p:nvPr/>
        </p:nvSpPr>
        <p:spPr bwMode="auto">
          <a:xfrm rot="16200000">
            <a:off x="5177445" y="2679082"/>
            <a:ext cx="97359" cy="380724"/>
          </a:xfrm>
          <a:custGeom>
            <a:avLst/>
            <a:gdLst>
              <a:gd name="T0" fmla="*/ 149 w 149"/>
              <a:gd name="T1" fmla="*/ 570 h 581"/>
              <a:gd name="T2" fmla="*/ 137 w 149"/>
              <a:gd name="T3" fmla="*/ 581 h 581"/>
              <a:gd name="T4" fmla="*/ 12 w 149"/>
              <a:gd name="T5" fmla="*/ 581 h 581"/>
              <a:gd name="T6" fmla="*/ 0 w 149"/>
              <a:gd name="T7" fmla="*/ 570 h 581"/>
              <a:gd name="T8" fmla="*/ 0 w 149"/>
              <a:gd name="T9" fmla="*/ 11 h 581"/>
              <a:gd name="T10" fmla="*/ 12 w 149"/>
              <a:gd name="T11" fmla="*/ 0 h 581"/>
              <a:gd name="T12" fmla="*/ 137 w 149"/>
              <a:gd name="T13" fmla="*/ 0 h 581"/>
              <a:gd name="T14" fmla="*/ 149 w 149"/>
              <a:gd name="T15" fmla="*/ 11 h 581"/>
              <a:gd name="T16" fmla="*/ 149 w 149"/>
              <a:gd name="T17" fmla="*/ 57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581">
                <a:moveTo>
                  <a:pt x="149" y="570"/>
                </a:moveTo>
                <a:cubicBezTo>
                  <a:pt x="149" y="576"/>
                  <a:pt x="144" y="581"/>
                  <a:pt x="137" y="581"/>
                </a:cubicBezTo>
                <a:cubicBezTo>
                  <a:pt x="12" y="581"/>
                  <a:pt x="12" y="581"/>
                  <a:pt x="12" y="581"/>
                </a:cubicBezTo>
                <a:cubicBezTo>
                  <a:pt x="5" y="581"/>
                  <a:pt x="0" y="576"/>
                  <a:pt x="0" y="570"/>
                </a:cubicBezTo>
                <a:cubicBezTo>
                  <a:pt x="0" y="11"/>
                  <a:pt x="0" y="11"/>
                  <a:pt x="0" y="11"/>
                </a:cubicBezTo>
                <a:cubicBezTo>
                  <a:pt x="0" y="5"/>
                  <a:pt x="5" y="0"/>
                  <a:pt x="12" y="0"/>
                </a:cubicBezTo>
                <a:cubicBezTo>
                  <a:pt x="137" y="0"/>
                  <a:pt x="137" y="0"/>
                  <a:pt x="137" y="0"/>
                </a:cubicBezTo>
                <a:cubicBezTo>
                  <a:pt x="144" y="0"/>
                  <a:pt x="149" y="5"/>
                  <a:pt x="149" y="11"/>
                </a:cubicBezTo>
                <a:lnTo>
                  <a:pt x="149" y="570"/>
                </a:lnTo>
                <a:close/>
              </a:path>
            </a:pathLst>
          </a:custGeom>
          <a:solidFill>
            <a:srgbClr val="219965"/>
          </a:solidFill>
          <a:ln w="12700">
            <a:noFill/>
            <a:round/>
            <a:headEnd/>
            <a:tailEnd/>
          </a:ln>
          <a:effectLst/>
        </p:spPr>
        <p:txBody>
          <a:bodyPr rtlCol="0" anchor="ctr"/>
          <a:lstStyle/>
          <a:p>
            <a:pPr algn="ctr"/>
            <a:endParaRPr lang="de-DE" dirty="0"/>
          </a:p>
        </p:txBody>
      </p:sp>
      <p:sp>
        <p:nvSpPr>
          <p:cNvPr id="127" name="Rectangle 27">
            <a:extLst>
              <a:ext uri="{FF2B5EF4-FFF2-40B4-BE49-F238E27FC236}">
                <a16:creationId xmlns:a16="http://schemas.microsoft.com/office/drawing/2014/main" id="{A1859255-CB0A-4889-87C1-D99951FBA2C3}"/>
              </a:ext>
            </a:extLst>
          </p:cNvPr>
          <p:cNvSpPr>
            <a:spLocks noChangeArrowheads="1"/>
          </p:cNvSpPr>
          <p:nvPr/>
        </p:nvSpPr>
        <p:spPr bwMode="auto">
          <a:xfrm rot="16200000">
            <a:off x="5188462" y="2688050"/>
            <a:ext cx="74813" cy="362789"/>
          </a:xfrm>
          <a:prstGeom prst="rect">
            <a:avLst/>
          </a:prstGeom>
          <a:solidFill>
            <a:schemeClr val="accent3">
              <a:lumMod val="20000"/>
              <a:lumOff val="80000"/>
              <a:alpha val="46000"/>
            </a:schemeClr>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1" name="Freeform 28">
            <a:extLst>
              <a:ext uri="{FF2B5EF4-FFF2-40B4-BE49-F238E27FC236}">
                <a16:creationId xmlns:a16="http://schemas.microsoft.com/office/drawing/2014/main" id="{AF53513C-F033-4F68-9CE9-85D4889A1CB5}"/>
              </a:ext>
            </a:extLst>
          </p:cNvPr>
          <p:cNvSpPr>
            <a:spLocks/>
          </p:cNvSpPr>
          <p:nvPr/>
        </p:nvSpPr>
        <p:spPr bwMode="auto">
          <a:xfrm rot="20801790">
            <a:off x="5457083" y="2573955"/>
            <a:ext cx="87214" cy="341053"/>
          </a:xfrm>
          <a:custGeom>
            <a:avLst/>
            <a:gdLst>
              <a:gd name="T0" fmla="*/ 149 w 149"/>
              <a:gd name="T1" fmla="*/ 570 h 581"/>
              <a:gd name="T2" fmla="*/ 137 w 149"/>
              <a:gd name="T3" fmla="*/ 581 h 581"/>
              <a:gd name="T4" fmla="*/ 12 w 149"/>
              <a:gd name="T5" fmla="*/ 581 h 581"/>
              <a:gd name="T6" fmla="*/ 0 w 149"/>
              <a:gd name="T7" fmla="*/ 570 h 581"/>
              <a:gd name="T8" fmla="*/ 0 w 149"/>
              <a:gd name="T9" fmla="*/ 11 h 581"/>
              <a:gd name="T10" fmla="*/ 12 w 149"/>
              <a:gd name="T11" fmla="*/ 0 h 581"/>
              <a:gd name="T12" fmla="*/ 137 w 149"/>
              <a:gd name="T13" fmla="*/ 0 h 581"/>
              <a:gd name="T14" fmla="*/ 149 w 149"/>
              <a:gd name="T15" fmla="*/ 11 h 581"/>
              <a:gd name="T16" fmla="*/ 149 w 149"/>
              <a:gd name="T17" fmla="*/ 57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581">
                <a:moveTo>
                  <a:pt x="149" y="570"/>
                </a:moveTo>
                <a:cubicBezTo>
                  <a:pt x="149" y="576"/>
                  <a:pt x="144" y="581"/>
                  <a:pt x="137" y="581"/>
                </a:cubicBezTo>
                <a:cubicBezTo>
                  <a:pt x="12" y="581"/>
                  <a:pt x="12" y="581"/>
                  <a:pt x="12" y="581"/>
                </a:cubicBezTo>
                <a:cubicBezTo>
                  <a:pt x="5" y="581"/>
                  <a:pt x="0" y="576"/>
                  <a:pt x="0" y="570"/>
                </a:cubicBezTo>
                <a:cubicBezTo>
                  <a:pt x="0" y="11"/>
                  <a:pt x="0" y="11"/>
                  <a:pt x="0" y="11"/>
                </a:cubicBezTo>
                <a:cubicBezTo>
                  <a:pt x="0" y="5"/>
                  <a:pt x="5" y="0"/>
                  <a:pt x="12" y="0"/>
                </a:cubicBezTo>
                <a:cubicBezTo>
                  <a:pt x="137" y="0"/>
                  <a:pt x="137" y="0"/>
                  <a:pt x="137" y="0"/>
                </a:cubicBezTo>
                <a:cubicBezTo>
                  <a:pt x="144" y="0"/>
                  <a:pt x="149" y="5"/>
                  <a:pt x="149" y="11"/>
                </a:cubicBezTo>
                <a:lnTo>
                  <a:pt x="149" y="570"/>
                </a:lnTo>
                <a:close/>
              </a:path>
            </a:pathLst>
          </a:custGeom>
          <a:solidFill>
            <a:srgbClr val="219965"/>
          </a:solidFill>
          <a:ln w="12700">
            <a:noFill/>
            <a:round/>
            <a:headEnd/>
            <a:tailEnd/>
          </a:ln>
          <a:effectLst/>
        </p:spPr>
        <p:txBody>
          <a:bodyPr rtlCol="0" anchor="ctr"/>
          <a:lstStyle/>
          <a:p>
            <a:pPr algn="ctr"/>
            <a:endParaRPr lang="de-DE" dirty="0"/>
          </a:p>
        </p:txBody>
      </p:sp>
      <p:sp>
        <p:nvSpPr>
          <p:cNvPr id="134" name="Freeform 28">
            <a:extLst>
              <a:ext uri="{FF2B5EF4-FFF2-40B4-BE49-F238E27FC236}">
                <a16:creationId xmlns:a16="http://schemas.microsoft.com/office/drawing/2014/main" id="{E0670B33-91F9-4839-BDFE-5F3D75EBDA52}"/>
              </a:ext>
            </a:extLst>
          </p:cNvPr>
          <p:cNvSpPr>
            <a:spLocks/>
          </p:cNvSpPr>
          <p:nvPr/>
        </p:nvSpPr>
        <p:spPr bwMode="auto">
          <a:xfrm rot="16200000">
            <a:off x="5205695" y="2620912"/>
            <a:ext cx="56132" cy="344170"/>
          </a:xfrm>
          <a:custGeom>
            <a:avLst/>
            <a:gdLst>
              <a:gd name="T0" fmla="*/ 149 w 149"/>
              <a:gd name="T1" fmla="*/ 570 h 581"/>
              <a:gd name="T2" fmla="*/ 137 w 149"/>
              <a:gd name="T3" fmla="*/ 581 h 581"/>
              <a:gd name="T4" fmla="*/ 12 w 149"/>
              <a:gd name="T5" fmla="*/ 581 h 581"/>
              <a:gd name="T6" fmla="*/ 0 w 149"/>
              <a:gd name="T7" fmla="*/ 570 h 581"/>
              <a:gd name="T8" fmla="*/ 0 w 149"/>
              <a:gd name="T9" fmla="*/ 11 h 581"/>
              <a:gd name="T10" fmla="*/ 12 w 149"/>
              <a:gd name="T11" fmla="*/ 0 h 581"/>
              <a:gd name="T12" fmla="*/ 137 w 149"/>
              <a:gd name="T13" fmla="*/ 0 h 581"/>
              <a:gd name="T14" fmla="*/ 149 w 149"/>
              <a:gd name="T15" fmla="*/ 11 h 581"/>
              <a:gd name="T16" fmla="*/ 149 w 149"/>
              <a:gd name="T17" fmla="*/ 57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581">
                <a:moveTo>
                  <a:pt x="149" y="570"/>
                </a:moveTo>
                <a:cubicBezTo>
                  <a:pt x="149" y="576"/>
                  <a:pt x="144" y="581"/>
                  <a:pt x="137" y="581"/>
                </a:cubicBezTo>
                <a:cubicBezTo>
                  <a:pt x="12" y="581"/>
                  <a:pt x="12" y="581"/>
                  <a:pt x="12" y="581"/>
                </a:cubicBezTo>
                <a:cubicBezTo>
                  <a:pt x="5" y="581"/>
                  <a:pt x="0" y="576"/>
                  <a:pt x="0" y="570"/>
                </a:cubicBezTo>
                <a:cubicBezTo>
                  <a:pt x="0" y="11"/>
                  <a:pt x="0" y="11"/>
                  <a:pt x="0" y="11"/>
                </a:cubicBezTo>
                <a:cubicBezTo>
                  <a:pt x="0" y="5"/>
                  <a:pt x="5" y="0"/>
                  <a:pt x="12" y="0"/>
                </a:cubicBezTo>
                <a:cubicBezTo>
                  <a:pt x="137" y="0"/>
                  <a:pt x="137" y="0"/>
                  <a:pt x="137" y="0"/>
                </a:cubicBezTo>
                <a:cubicBezTo>
                  <a:pt x="144" y="0"/>
                  <a:pt x="149" y="5"/>
                  <a:pt x="149" y="11"/>
                </a:cubicBezTo>
                <a:lnTo>
                  <a:pt x="149" y="570"/>
                </a:lnTo>
                <a:close/>
              </a:path>
            </a:pathLst>
          </a:custGeom>
          <a:solidFill>
            <a:srgbClr val="219965"/>
          </a:solidFill>
          <a:ln w="12700">
            <a:noFill/>
            <a:round/>
            <a:headEnd/>
            <a:tailEnd/>
          </a:ln>
          <a:effectLst/>
        </p:spPr>
        <p:txBody>
          <a:bodyPr rtlCol="0" anchor="ctr"/>
          <a:lstStyle/>
          <a:p>
            <a:pPr algn="ctr"/>
            <a:endParaRPr lang="de-DE" dirty="0"/>
          </a:p>
        </p:txBody>
      </p:sp>
      <p:sp>
        <p:nvSpPr>
          <p:cNvPr id="135" name="Freeform 28">
            <a:extLst>
              <a:ext uri="{FF2B5EF4-FFF2-40B4-BE49-F238E27FC236}">
                <a16:creationId xmlns:a16="http://schemas.microsoft.com/office/drawing/2014/main" id="{E3E51DDE-B98A-4376-9F22-62BC55F93302}"/>
              </a:ext>
            </a:extLst>
          </p:cNvPr>
          <p:cNvSpPr>
            <a:spLocks/>
          </p:cNvSpPr>
          <p:nvPr/>
        </p:nvSpPr>
        <p:spPr bwMode="auto">
          <a:xfrm rot="16200000">
            <a:off x="5188500" y="2518103"/>
            <a:ext cx="85584" cy="408471"/>
          </a:xfrm>
          <a:custGeom>
            <a:avLst/>
            <a:gdLst>
              <a:gd name="T0" fmla="*/ 149 w 149"/>
              <a:gd name="T1" fmla="*/ 570 h 581"/>
              <a:gd name="T2" fmla="*/ 137 w 149"/>
              <a:gd name="T3" fmla="*/ 581 h 581"/>
              <a:gd name="T4" fmla="*/ 12 w 149"/>
              <a:gd name="T5" fmla="*/ 581 h 581"/>
              <a:gd name="T6" fmla="*/ 0 w 149"/>
              <a:gd name="T7" fmla="*/ 570 h 581"/>
              <a:gd name="T8" fmla="*/ 0 w 149"/>
              <a:gd name="T9" fmla="*/ 11 h 581"/>
              <a:gd name="T10" fmla="*/ 12 w 149"/>
              <a:gd name="T11" fmla="*/ 0 h 581"/>
              <a:gd name="T12" fmla="*/ 137 w 149"/>
              <a:gd name="T13" fmla="*/ 0 h 581"/>
              <a:gd name="T14" fmla="*/ 149 w 149"/>
              <a:gd name="T15" fmla="*/ 11 h 581"/>
              <a:gd name="T16" fmla="*/ 149 w 149"/>
              <a:gd name="T17" fmla="*/ 57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581">
                <a:moveTo>
                  <a:pt x="149" y="570"/>
                </a:moveTo>
                <a:cubicBezTo>
                  <a:pt x="149" y="576"/>
                  <a:pt x="144" y="581"/>
                  <a:pt x="137" y="581"/>
                </a:cubicBezTo>
                <a:cubicBezTo>
                  <a:pt x="12" y="581"/>
                  <a:pt x="12" y="581"/>
                  <a:pt x="12" y="581"/>
                </a:cubicBezTo>
                <a:cubicBezTo>
                  <a:pt x="5" y="581"/>
                  <a:pt x="0" y="576"/>
                  <a:pt x="0" y="570"/>
                </a:cubicBezTo>
                <a:cubicBezTo>
                  <a:pt x="0" y="11"/>
                  <a:pt x="0" y="11"/>
                  <a:pt x="0" y="11"/>
                </a:cubicBezTo>
                <a:cubicBezTo>
                  <a:pt x="0" y="5"/>
                  <a:pt x="5" y="0"/>
                  <a:pt x="12" y="0"/>
                </a:cubicBezTo>
                <a:cubicBezTo>
                  <a:pt x="137" y="0"/>
                  <a:pt x="137" y="0"/>
                  <a:pt x="137" y="0"/>
                </a:cubicBezTo>
                <a:cubicBezTo>
                  <a:pt x="144" y="0"/>
                  <a:pt x="149" y="5"/>
                  <a:pt x="149" y="11"/>
                </a:cubicBezTo>
                <a:lnTo>
                  <a:pt x="149" y="570"/>
                </a:lnTo>
                <a:close/>
              </a:path>
            </a:pathLst>
          </a:custGeom>
          <a:solidFill>
            <a:srgbClr val="3A905F"/>
          </a:solidFill>
          <a:ln w="12700">
            <a:noFill/>
            <a:round/>
            <a:headEnd/>
            <a:tailEnd/>
          </a:ln>
          <a:effectLst/>
        </p:spPr>
        <p:txBody>
          <a:bodyPr rtlCol="0" anchor="ctr"/>
          <a:lstStyle/>
          <a:p>
            <a:pPr algn="ctr"/>
            <a:endParaRPr lang="de-DE" dirty="0"/>
          </a:p>
        </p:txBody>
      </p:sp>
      <p:sp>
        <p:nvSpPr>
          <p:cNvPr id="136" name="Freeform 28">
            <a:extLst>
              <a:ext uri="{FF2B5EF4-FFF2-40B4-BE49-F238E27FC236}">
                <a16:creationId xmlns:a16="http://schemas.microsoft.com/office/drawing/2014/main" id="{71D01367-A738-44FE-84DE-6AA83FD8AF35}"/>
              </a:ext>
            </a:extLst>
          </p:cNvPr>
          <p:cNvSpPr>
            <a:spLocks/>
          </p:cNvSpPr>
          <p:nvPr/>
        </p:nvSpPr>
        <p:spPr bwMode="auto">
          <a:xfrm rot="16200000">
            <a:off x="5178769" y="2491298"/>
            <a:ext cx="76672" cy="299823"/>
          </a:xfrm>
          <a:custGeom>
            <a:avLst/>
            <a:gdLst>
              <a:gd name="T0" fmla="*/ 149 w 149"/>
              <a:gd name="T1" fmla="*/ 570 h 581"/>
              <a:gd name="T2" fmla="*/ 137 w 149"/>
              <a:gd name="T3" fmla="*/ 581 h 581"/>
              <a:gd name="T4" fmla="*/ 12 w 149"/>
              <a:gd name="T5" fmla="*/ 581 h 581"/>
              <a:gd name="T6" fmla="*/ 0 w 149"/>
              <a:gd name="T7" fmla="*/ 570 h 581"/>
              <a:gd name="T8" fmla="*/ 0 w 149"/>
              <a:gd name="T9" fmla="*/ 11 h 581"/>
              <a:gd name="T10" fmla="*/ 12 w 149"/>
              <a:gd name="T11" fmla="*/ 0 h 581"/>
              <a:gd name="T12" fmla="*/ 137 w 149"/>
              <a:gd name="T13" fmla="*/ 0 h 581"/>
              <a:gd name="T14" fmla="*/ 149 w 149"/>
              <a:gd name="T15" fmla="*/ 11 h 581"/>
              <a:gd name="T16" fmla="*/ 149 w 149"/>
              <a:gd name="T17" fmla="*/ 57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581">
                <a:moveTo>
                  <a:pt x="149" y="570"/>
                </a:moveTo>
                <a:cubicBezTo>
                  <a:pt x="149" y="576"/>
                  <a:pt x="144" y="581"/>
                  <a:pt x="137" y="581"/>
                </a:cubicBezTo>
                <a:cubicBezTo>
                  <a:pt x="12" y="581"/>
                  <a:pt x="12" y="581"/>
                  <a:pt x="12" y="581"/>
                </a:cubicBezTo>
                <a:cubicBezTo>
                  <a:pt x="5" y="581"/>
                  <a:pt x="0" y="576"/>
                  <a:pt x="0" y="570"/>
                </a:cubicBezTo>
                <a:cubicBezTo>
                  <a:pt x="0" y="11"/>
                  <a:pt x="0" y="11"/>
                  <a:pt x="0" y="11"/>
                </a:cubicBezTo>
                <a:cubicBezTo>
                  <a:pt x="0" y="5"/>
                  <a:pt x="5" y="0"/>
                  <a:pt x="12" y="0"/>
                </a:cubicBezTo>
                <a:cubicBezTo>
                  <a:pt x="137" y="0"/>
                  <a:pt x="137" y="0"/>
                  <a:pt x="137" y="0"/>
                </a:cubicBezTo>
                <a:cubicBezTo>
                  <a:pt x="144" y="0"/>
                  <a:pt x="149" y="5"/>
                  <a:pt x="149" y="11"/>
                </a:cubicBezTo>
                <a:lnTo>
                  <a:pt x="149" y="570"/>
                </a:lnTo>
                <a:close/>
              </a:path>
            </a:pathLst>
          </a:custGeom>
          <a:solidFill>
            <a:srgbClr val="219965"/>
          </a:solidFill>
          <a:ln w="12700">
            <a:noFill/>
            <a:round/>
            <a:headEnd/>
            <a:tailEnd/>
          </a:ln>
          <a:effectLst/>
        </p:spPr>
        <p:txBody>
          <a:bodyPr rtlCol="0" anchor="ctr"/>
          <a:lstStyle/>
          <a:p>
            <a:pPr algn="ctr"/>
            <a:endParaRPr lang="de-DE" dirty="0"/>
          </a:p>
        </p:txBody>
      </p:sp>
      <p:sp>
        <p:nvSpPr>
          <p:cNvPr id="137" name="Rectangle 27">
            <a:extLst>
              <a:ext uri="{FF2B5EF4-FFF2-40B4-BE49-F238E27FC236}">
                <a16:creationId xmlns:a16="http://schemas.microsoft.com/office/drawing/2014/main" id="{AE6654D9-518E-4231-B0C5-47DE2FF956A3}"/>
              </a:ext>
            </a:extLst>
          </p:cNvPr>
          <p:cNvSpPr>
            <a:spLocks noChangeArrowheads="1"/>
          </p:cNvSpPr>
          <p:nvPr/>
        </p:nvSpPr>
        <p:spPr bwMode="auto">
          <a:xfrm rot="16200000">
            <a:off x="5187445" y="2498360"/>
            <a:ext cx="58916" cy="285700"/>
          </a:xfrm>
          <a:prstGeom prst="rect">
            <a:avLst/>
          </a:prstGeom>
          <a:solidFill>
            <a:schemeClr val="accent3">
              <a:lumMod val="20000"/>
              <a:lumOff val="80000"/>
              <a:alpha val="46000"/>
            </a:schemeClr>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8" name="TextBox 137">
            <a:extLst>
              <a:ext uri="{FF2B5EF4-FFF2-40B4-BE49-F238E27FC236}">
                <a16:creationId xmlns:a16="http://schemas.microsoft.com/office/drawing/2014/main" id="{4EFB79EB-835D-4408-A72C-750CCD29C030}"/>
              </a:ext>
            </a:extLst>
          </p:cNvPr>
          <p:cNvSpPr txBox="1"/>
          <p:nvPr/>
        </p:nvSpPr>
        <p:spPr>
          <a:xfrm>
            <a:off x="6909522" y="2474177"/>
            <a:ext cx="1135380" cy="276999"/>
          </a:xfrm>
          <a:prstGeom prst="rect">
            <a:avLst/>
          </a:prstGeom>
          <a:noFill/>
        </p:spPr>
        <p:txBody>
          <a:bodyPr wrap="square" lIns="0" rIns="0" rtlCol="0" anchor="ctr">
            <a:spAutoFit/>
          </a:bodyPr>
          <a:lstStyle/>
          <a:p>
            <a:pPr algn="ctr"/>
            <a:r>
              <a:rPr lang="it-IT" sz="1200" dirty="0">
                <a:latin typeface="Helvetica" panose="020B0604020202020204" pitchFamily="34" charset="0"/>
              </a:rPr>
              <a:t>30,00 M€</a:t>
            </a:r>
          </a:p>
        </p:txBody>
      </p:sp>
      <p:grpSp>
        <p:nvGrpSpPr>
          <p:cNvPr id="60" name="Group 59">
            <a:extLst>
              <a:ext uri="{FF2B5EF4-FFF2-40B4-BE49-F238E27FC236}">
                <a16:creationId xmlns:a16="http://schemas.microsoft.com/office/drawing/2014/main" id="{ABF4015F-4BB1-4CDE-8683-6CA2DDEEB26C}"/>
              </a:ext>
            </a:extLst>
          </p:cNvPr>
          <p:cNvGrpSpPr/>
          <p:nvPr/>
        </p:nvGrpSpPr>
        <p:grpSpPr>
          <a:xfrm>
            <a:off x="4690009" y="1519806"/>
            <a:ext cx="1695621" cy="614987"/>
            <a:chOff x="3466016" y="4013784"/>
            <a:chExt cx="1695621" cy="614987"/>
          </a:xfrm>
        </p:grpSpPr>
        <p:sp>
          <p:nvSpPr>
            <p:cNvPr id="61" name="Freeform 8">
              <a:extLst>
                <a:ext uri="{FF2B5EF4-FFF2-40B4-BE49-F238E27FC236}">
                  <a16:creationId xmlns:a16="http://schemas.microsoft.com/office/drawing/2014/main" id="{CE2FDE11-BB9F-4173-878B-264343BA2655}"/>
                </a:ext>
              </a:extLst>
            </p:cNvPr>
            <p:cNvSpPr>
              <a:spLocks noChangeAspect="1"/>
            </p:cNvSpPr>
            <p:nvPr/>
          </p:nvSpPr>
          <p:spPr bwMode="gray">
            <a:xfrm>
              <a:off x="3466016" y="4016845"/>
              <a:ext cx="1695621" cy="610029"/>
            </a:xfrm>
            <a:custGeom>
              <a:avLst/>
              <a:gdLst>
                <a:gd name="T0" fmla="*/ 1028 w 1028"/>
                <a:gd name="T1" fmla="*/ 0 h 420"/>
                <a:gd name="T2" fmla="*/ 118 w 1028"/>
                <a:gd name="T3" fmla="*/ 0 h 420"/>
                <a:gd name="T4" fmla="*/ 72 w 1028"/>
                <a:gd name="T5" fmla="*/ 0 h 420"/>
                <a:gd name="T6" fmla="*/ 0 w 1028"/>
                <a:gd name="T7" fmla="*/ 52 h 420"/>
                <a:gd name="T8" fmla="*/ 0 w 1028"/>
                <a:gd name="T9" fmla="*/ 99 h 420"/>
                <a:gd name="T10" fmla="*/ 51 w 1028"/>
                <a:gd name="T11" fmla="*/ 99 h 420"/>
                <a:gd name="T12" fmla="*/ 51 w 1028"/>
                <a:gd name="T13" fmla="*/ 420 h 420"/>
                <a:gd name="T14" fmla="*/ 1028 w 1028"/>
                <a:gd name="T15" fmla="*/ 420 h 420"/>
                <a:gd name="T16" fmla="*/ 1028 w 1028"/>
                <a:gd name="T17" fmla="*/ 0 h 420"/>
                <a:gd name="connsiteX0" fmla="*/ 11634 w 11634"/>
                <a:gd name="connsiteY0" fmla="*/ 0 h 10000"/>
                <a:gd name="connsiteX1" fmla="*/ 1148 w 11634"/>
                <a:gd name="connsiteY1" fmla="*/ 0 h 10000"/>
                <a:gd name="connsiteX2" fmla="*/ 700 w 11634"/>
                <a:gd name="connsiteY2" fmla="*/ 0 h 10000"/>
                <a:gd name="connsiteX3" fmla="*/ 0 w 11634"/>
                <a:gd name="connsiteY3" fmla="*/ 1238 h 10000"/>
                <a:gd name="connsiteX4" fmla="*/ 0 w 11634"/>
                <a:gd name="connsiteY4" fmla="*/ 2357 h 10000"/>
                <a:gd name="connsiteX5" fmla="*/ 496 w 11634"/>
                <a:gd name="connsiteY5" fmla="*/ 2357 h 10000"/>
                <a:gd name="connsiteX6" fmla="*/ 496 w 11634"/>
                <a:gd name="connsiteY6" fmla="*/ 10000 h 10000"/>
                <a:gd name="connsiteX7" fmla="*/ 10000 w 11634"/>
                <a:gd name="connsiteY7" fmla="*/ 10000 h 10000"/>
                <a:gd name="connsiteX8" fmla="*/ 11634 w 11634"/>
                <a:gd name="connsiteY8" fmla="*/ 0 h 10000"/>
                <a:gd name="connsiteX0" fmla="*/ 11634 w 11634"/>
                <a:gd name="connsiteY0" fmla="*/ 0 h 10000"/>
                <a:gd name="connsiteX1" fmla="*/ 1148 w 11634"/>
                <a:gd name="connsiteY1" fmla="*/ 0 h 10000"/>
                <a:gd name="connsiteX2" fmla="*/ 700 w 11634"/>
                <a:gd name="connsiteY2" fmla="*/ 0 h 10000"/>
                <a:gd name="connsiteX3" fmla="*/ 0 w 11634"/>
                <a:gd name="connsiteY3" fmla="*/ 1238 h 10000"/>
                <a:gd name="connsiteX4" fmla="*/ 0 w 11634"/>
                <a:gd name="connsiteY4" fmla="*/ 2357 h 10000"/>
                <a:gd name="connsiteX5" fmla="*/ 496 w 11634"/>
                <a:gd name="connsiteY5" fmla="*/ 2357 h 10000"/>
                <a:gd name="connsiteX6" fmla="*/ 496 w 11634"/>
                <a:gd name="connsiteY6" fmla="*/ 10000 h 10000"/>
                <a:gd name="connsiteX7" fmla="*/ 11634 w 11634"/>
                <a:gd name="connsiteY7" fmla="*/ 9929 h 10000"/>
                <a:gd name="connsiteX8" fmla="*/ 11634 w 11634"/>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4" h="10000">
                  <a:moveTo>
                    <a:pt x="11634" y="0"/>
                  </a:moveTo>
                  <a:lnTo>
                    <a:pt x="1148" y="0"/>
                  </a:lnTo>
                  <a:lnTo>
                    <a:pt x="700" y="0"/>
                  </a:lnTo>
                  <a:cubicBezTo>
                    <a:pt x="603" y="667"/>
                    <a:pt x="486" y="1238"/>
                    <a:pt x="0" y="1238"/>
                  </a:cubicBezTo>
                  <a:lnTo>
                    <a:pt x="0" y="2357"/>
                  </a:lnTo>
                  <a:lnTo>
                    <a:pt x="496" y="2357"/>
                  </a:lnTo>
                  <a:lnTo>
                    <a:pt x="496" y="10000"/>
                  </a:lnTo>
                  <a:lnTo>
                    <a:pt x="11634" y="9929"/>
                  </a:lnTo>
                  <a:lnTo>
                    <a:pt x="11634" y="0"/>
                  </a:lnTo>
                  <a:close/>
                </a:path>
              </a:pathLst>
            </a:custGeom>
            <a:solidFill>
              <a:srgbClr val="219965"/>
            </a:solid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62" name="Rectangle 61">
              <a:extLst>
                <a:ext uri="{FF2B5EF4-FFF2-40B4-BE49-F238E27FC236}">
                  <a16:creationId xmlns:a16="http://schemas.microsoft.com/office/drawing/2014/main" id="{CBB28453-AB02-4D9C-9B04-3EF0AFC1AA98}"/>
                </a:ext>
              </a:extLst>
            </p:cNvPr>
            <p:cNvSpPr/>
            <p:nvPr/>
          </p:nvSpPr>
          <p:spPr>
            <a:xfrm>
              <a:off x="3639828" y="4013784"/>
              <a:ext cx="162000" cy="6100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63" name="Picture 62">
              <a:extLst>
                <a:ext uri="{FF2B5EF4-FFF2-40B4-BE49-F238E27FC236}">
                  <a16:creationId xmlns:a16="http://schemas.microsoft.com/office/drawing/2014/main" id="{250E9246-3F23-48DE-8EE7-0C3AB89148C9}"/>
                </a:ext>
              </a:extLst>
            </p:cNvPr>
            <p:cNvPicPr>
              <a:picLocks/>
            </p:cNvPicPr>
            <p:nvPr/>
          </p:nvPicPr>
          <p:blipFill>
            <a:blip r:embed="rId3"/>
            <a:stretch>
              <a:fillRect/>
            </a:stretch>
          </p:blipFill>
          <p:spPr>
            <a:xfrm flipV="1">
              <a:off x="3538312" y="4014948"/>
              <a:ext cx="468000" cy="613823"/>
            </a:xfrm>
            <a:prstGeom prst="rect">
              <a:avLst/>
            </a:prstGeom>
          </p:spPr>
        </p:pic>
      </p:grpSp>
      <p:sp>
        <p:nvSpPr>
          <p:cNvPr id="64" name="TextBox 63">
            <a:extLst>
              <a:ext uri="{FF2B5EF4-FFF2-40B4-BE49-F238E27FC236}">
                <a16:creationId xmlns:a16="http://schemas.microsoft.com/office/drawing/2014/main" id="{7347BF6C-B245-4804-B207-005BC8DDC4F1}"/>
              </a:ext>
            </a:extLst>
          </p:cNvPr>
          <p:cNvSpPr txBox="1"/>
          <p:nvPr/>
        </p:nvSpPr>
        <p:spPr>
          <a:xfrm>
            <a:off x="5015277" y="1519806"/>
            <a:ext cx="3953857" cy="614987"/>
          </a:xfrm>
          <a:prstGeom prst="round2DiagRect">
            <a:avLst/>
          </a:prstGeom>
          <a:solidFill>
            <a:srgbClr val="BCE0D0"/>
          </a:solidFill>
          <a:ln>
            <a:noFill/>
          </a:ln>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65" name="TextBox 64">
            <a:extLst>
              <a:ext uri="{FF2B5EF4-FFF2-40B4-BE49-F238E27FC236}">
                <a16:creationId xmlns:a16="http://schemas.microsoft.com/office/drawing/2014/main" id="{E1B425C7-F6BD-4113-9C1C-AB060295BB2E}"/>
              </a:ext>
            </a:extLst>
          </p:cNvPr>
          <p:cNvSpPr txBox="1"/>
          <p:nvPr/>
        </p:nvSpPr>
        <p:spPr>
          <a:xfrm>
            <a:off x="5663212" y="1596467"/>
            <a:ext cx="1135380" cy="461665"/>
          </a:xfrm>
          <a:prstGeom prst="rect">
            <a:avLst/>
          </a:prstGeom>
          <a:noFill/>
        </p:spPr>
        <p:txBody>
          <a:bodyPr wrap="square" lIns="0" rIns="0" rtlCol="0" anchor="ctr">
            <a:spAutoFit/>
          </a:bodyPr>
          <a:lstStyle/>
          <a:p>
            <a:pPr algn="ctr"/>
            <a:r>
              <a:rPr lang="it-IT" sz="1200" b="1" dirty="0">
                <a:latin typeface="Helvetica" panose="020B0604020202020204" pitchFamily="34" charset="0"/>
              </a:rPr>
              <a:t>Sociale e</a:t>
            </a:r>
          </a:p>
          <a:p>
            <a:pPr algn="ctr"/>
            <a:r>
              <a:rPr lang="it-IT" sz="1200" b="1" dirty="0">
                <a:latin typeface="Helvetica" panose="020B0604020202020204" pitchFamily="34" charset="0"/>
              </a:rPr>
              <a:t>salute</a:t>
            </a:r>
          </a:p>
        </p:txBody>
      </p:sp>
      <p:sp>
        <p:nvSpPr>
          <p:cNvPr id="66" name="TextBox 65">
            <a:extLst>
              <a:ext uri="{FF2B5EF4-FFF2-40B4-BE49-F238E27FC236}">
                <a16:creationId xmlns:a16="http://schemas.microsoft.com/office/drawing/2014/main" id="{03F1F75D-99CC-45AA-B5F5-F709769B86FF}"/>
              </a:ext>
            </a:extLst>
          </p:cNvPr>
          <p:cNvSpPr txBox="1"/>
          <p:nvPr/>
        </p:nvSpPr>
        <p:spPr>
          <a:xfrm>
            <a:off x="6909522" y="1688800"/>
            <a:ext cx="1135380" cy="276999"/>
          </a:xfrm>
          <a:prstGeom prst="rect">
            <a:avLst/>
          </a:prstGeom>
          <a:noFill/>
        </p:spPr>
        <p:txBody>
          <a:bodyPr wrap="square" lIns="0" rIns="0" rtlCol="0" anchor="ctr">
            <a:spAutoFit/>
          </a:bodyPr>
          <a:lstStyle/>
          <a:p>
            <a:pPr algn="ctr"/>
            <a:r>
              <a:rPr lang="it-IT" sz="1200" dirty="0">
                <a:latin typeface="Helvetica" panose="020B0604020202020204" pitchFamily="34" charset="0"/>
              </a:rPr>
              <a:t>31,50 M€</a:t>
            </a:r>
          </a:p>
        </p:txBody>
      </p:sp>
      <p:pic>
        <p:nvPicPr>
          <p:cNvPr id="67" name="Picture 66">
            <a:extLst>
              <a:ext uri="{FF2B5EF4-FFF2-40B4-BE49-F238E27FC236}">
                <a16:creationId xmlns:a16="http://schemas.microsoft.com/office/drawing/2014/main" id="{EC629109-A77D-4D1C-8415-021449D117A6}"/>
              </a:ext>
            </a:extLst>
          </p:cNvPr>
          <p:cNvPicPr>
            <a:picLocks/>
          </p:cNvPicPr>
          <p:nvPr/>
        </p:nvPicPr>
        <p:blipFill>
          <a:blip r:embed="rId4"/>
          <a:stretch>
            <a:fillRect/>
          </a:stretch>
        </p:blipFill>
        <p:spPr>
          <a:xfrm>
            <a:off x="4953088" y="1627028"/>
            <a:ext cx="530189" cy="504000"/>
          </a:xfrm>
          <a:prstGeom prst="rect">
            <a:avLst/>
          </a:prstGeom>
        </p:spPr>
      </p:pic>
      <p:sp>
        <p:nvSpPr>
          <p:cNvPr id="118" name="Freeform 13">
            <a:extLst>
              <a:ext uri="{FF2B5EF4-FFF2-40B4-BE49-F238E27FC236}">
                <a16:creationId xmlns:a16="http://schemas.microsoft.com/office/drawing/2014/main" id="{E4C1E311-6971-44C1-9B87-57FD8B105CBF}"/>
              </a:ext>
            </a:extLst>
          </p:cNvPr>
          <p:cNvSpPr>
            <a:spLocks noChangeAspect="1" noEditPoints="1"/>
          </p:cNvSpPr>
          <p:nvPr/>
        </p:nvSpPr>
        <p:spPr bwMode="gray">
          <a:xfrm>
            <a:off x="215622" y="3905094"/>
            <a:ext cx="1728728" cy="615600"/>
          </a:xfrm>
          <a:custGeom>
            <a:avLst/>
            <a:gdLst>
              <a:gd name="T0" fmla="*/ 187 w 1821"/>
              <a:gd name="T1" fmla="*/ 627 h 627"/>
              <a:gd name="T2" fmla="*/ 1821 w 1821"/>
              <a:gd name="T3" fmla="*/ 627 h 627"/>
              <a:gd name="T4" fmla="*/ 1821 w 1821"/>
              <a:gd name="T5" fmla="*/ 0 h 627"/>
              <a:gd name="T6" fmla="*/ 187 w 1821"/>
              <a:gd name="T7" fmla="*/ 0 h 627"/>
              <a:gd name="T8" fmla="*/ 178 w 1821"/>
              <a:gd name="T9" fmla="*/ 0 h 627"/>
              <a:gd name="T10" fmla="*/ 178 w 1821"/>
              <a:gd name="T11" fmla="*/ 2 h 627"/>
              <a:gd name="T12" fmla="*/ 0 w 1821"/>
              <a:gd name="T13" fmla="*/ 424 h 627"/>
              <a:gd name="T14" fmla="*/ 0 w 1821"/>
              <a:gd name="T15" fmla="*/ 512 h 627"/>
              <a:gd name="T16" fmla="*/ 187 w 1821"/>
              <a:gd name="T17" fmla="*/ 512 h 627"/>
              <a:gd name="T18" fmla="*/ 187 w 1821"/>
              <a:gd name="T19" fmla="*/ 627 h 627"/>
              <a:gd name="T20" fmla="*/ 187 w 1821"/>
              <a:gd name="T21" fmla="*/ 424 h 627"/>
              <a:gd name="T22" fmla="*/ 90 w 1821"/>
              <a:gd name="T23" fmla="*/ 424 h 627"/>
              <a:gd name="T24" fmla="*/ 187 w 1821"/>
              <a:gd name="T25" fmla="*/ 192 h 627"/>
              <a:gd name="T26" fmla="*/ 187 w 1821"/>
              <a:gd name="T27" fmla="*/ 424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1" h="627">
                <a:moveTo>
                  <a:pt x="187" y="627"/>
                </a:moveTo>
                <a:lnTo>
                  <a:pt x="1821" y="627"/>
                </a:lnTo>
                <a:lnTo>
                  <a:pt x="1821" y="0"/>
                </a:lnTo>
                <a:lnTo>
                  <a:pt x="187" y="0"/>
                </a:lnTo>
                <a:lnTo>
                  <a:pt x="178" y="0"/>
                </a:lnTo>
                <a:lnTo>
                  <a:pt x="178" y="2"/>
                </a:lnTo>
                <a:lnTo>
                  <a:pt x="0" y="424"/>
                </a:lnTo>
                <a:lnTo>
                  <a:pt x="0" y="512"/>
                </a:lnTo>
                <a:lnTo>
                  <a:pt x="187" y="512"/>
                </a:lnTo>
                <a:lnTo>
                  <a:pt x="187" y="627"/>
                </a:lnTo>
                <a:close/>
                <a:moveTo>
                  <a:pt x="187" y="424"/>
                </a:moveTo>
                <a:lnTo>
                  <a:pt x="90" y="424"/>
                </a:lnTo>
                <a:lnTo>
                  <a:pt x="187" y="192"/>
                </a:lnTo>
                <a:lnTo>
                  <a:pt x="187" y="424"/>
                </a:lnTo>
                <a:close/>
              </a:path>
            </a:pathLst>
          </a:custGeom>
          <a:solidFill>
            <a:srgbClr val="219965"/>
          </a:solid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82" name="TextBox 81">
            <a:extLst>
              <a:ext uri="{FF2B5EF4-FFF2-40B4-BE49-F238E27FC236}">
                <a16:creationId xmlns:a16="http://schemas.microsoft.com/office/drawing/2014/main" id="{D5DE544E-43C3-4135-9B43-EA5F6BC0C5EE}"/>
              </a:ext>
            </a:extLst>
          </p:cNvPr>
          <p:cNvSpPr txBox="1"/>
          <p:nvPr/>
        </p:nvSpPr>
        <p:spPr>
          <a:xfrm>
            <a:off x="526950" y="3905401"/>
            <a:ext cx="3953857" cy="614987"/>
          </a:xfrm>
          <a:prstGeom prst="round2DiagRect">
            <a:avLst/>
          </a:prstGeom>
          <a:solidFill>
            <a:srgbClr val="BCE0D0"/>
          </a:solidFill>
          <a:ln>
            <a:noFill/>
          </a:ln>
        </p:spPr>
        <p:txBody>
          <a:bodyPr wrap="square" rtlCol="0" anchor="ctr">
            <a:noAutofit/>
          </a:bodyPr>
          <a:lstStyle>
            <a:defPPr>
              <a:defRPr lang="it-IT"/>
            </a:defPPr>
            <a:lvl1pPr>
              <a:defRPr sz="1400" b="1" i="1">
                <a:solidFill>
                  <a:schemeClr val="tx1">
                    <a:alpha val="93000"/>
                  </a:schemeClr>
                </a:solidFill>
                <a:latin typeface="Helvetica" panose="020B0604020202020204" pitchFamily="34" charset="0"/>
              </a:defRPr>
            </a:lvl1pPr>
          </a:lstStyle>
          <a:p>
            <a:endParaRPr lang="it-IT" dirty="0"/>
          </a:p>
        </p:txBody>
      </p:sp>
      <p:sp>
        <p:nvSpPr>
          <p:cNvPr id="89" name="TextBox 88">
            <a:extLst>
              <a:ext uri="{FF2B5EF4-FFF2-40B4-BE49-F238E27FC236}">
                <a16:creationId xmlns:a16="http://schemas.microsoft.com/office/drawing/2014/main" id="{1F0643F0-9344-4AAD-AE9E-8408F60D1293}"/>
              </a:ext>
            </a:extLst>
          </p:cNvPr>
          <p:cNvSpPr txBox="1"/>
          <p:nvPr/>
        </p:nvSpPr>
        <p:spPr>
          <a:xfrm>
            <a:off x="1098415" y="4074395"/>
            <a:ext cx="1135380" cy="276999"/>
          </a:xfrm>
          <a:prstGeom prst="rect">
            <a:avLst/>
          </a:prstGeom>
          <a:noFill/>
        </p:spPr>
        <p:txBody>
          <a:bodyPr wrap="square" lIns="0" rIns="0" rtlCol="0" anchor="ctr">
            <a:spAutoFit/>
          </a:bodyPr>
          <a:lstStyle/>
          <a:p>
            <a:pPr algn="ctr"/>
            <a:r>
              <a:rPr lang="it-IT" sz="1200" b="1" dirty="0">
                <a:latin typeface="Helvetica" panose="020B0604020202020204" pitchFamily="34" charset="0"/>
              </a:rPr>
              <a:t>Energia</a:t>
            </a:r>
          </a:p>
        </p:txBody>
      </p:sp>
      <p:sp>
        <p:nvSpPr>
          <p:cNvPr id="225" name="TextBox 224">
            <a:extLst>
              <a:ext uri="{FF2B5EF4-FFF2-40B4-BE49-F238E27FC236}">
                <a16:creationId xmlns:a16="http://schemas.microsoft.com/office/drawing/2014/main" id="{F501B232-86F5-44FB-A31F-EDFC4D672E07}"/>
              </a:ext>
            </a:extLst>
          </p:cNvPr>
          <p:cNvSpPr txBox="1"/>
          <p:nvPr/>
        </p:nvSpPr>
        <p:spPr>
          <a:xfrm>
            <a:off x="2373353" y="4074395"/>
            <a:ext cx="1135380" cy="276999"/>
          </a:xfrm>
          <a:prstGeom prst="rect">
            <a:avLst/>
          </a:prstGeom>
          <a:noFill/>
        </p:spPr>
        <p:txBody>
          <a:bodyPr wrap="square" lIns="0" rIns="0" rtlCol="0" anchor="ctr">
            <a:spAutoFit/>
          </a:bodyPr>
          <a:lstStyle/>
          <a:p>
            <a:pPr algn="ctr"/>
            <a:r>
              <a:rPr lang="it-IT" sz="1200" dirty="0">
                <a:latin typeface="Helvetica" panose="020B0604020202020204" pitchFamily="34" charset="0"/>
              </a:rPr>
              <a:t>36,60 M€</a:t>
            </a:r>
          </a:p>
        </p:txBody>
      </p:sp>
      <p:pic>
        <p:nvPicPr>
          <p:cNvPr id="18" name="Picture 17">
            <a:extLst>
              <a:ext uri="{FF2B5EF4-FFF2-40B4-BE49-F238E27FC236}">
                <a16:creationId xmlns:a16="http://schemas.microsoft.com/office/drawing/2014/main" id="{9A28466D-E6F2-472C-90E2-D13B2E64F103}"/>
              </a:ext>
            </a:extLst>
          </p:cNvPr>
          <p:cNvPicPr>
            <a:picLocks/>
          </p:cNvPicPr>
          <p:nvPr/>
        </p:nvPicPr>
        <p:blipFill>
          <a:blip r:embed="rId5"/>
          <a:stretch>
            <a:fillRect/>
          </a:stretch>
        </p:blipFill>
        <p:spPr>
          <a:xfrm>
            <a:off x="466698" y="4021163"/>
            <a:ext cx="576000" cy="504000"/>
          </a:xfrm>
          <a:prstGeom prst="rect">
            <a:avLst/>
          </a:prstGeom>
        </p:spPr>
      </p:pic>
      <p:sp>
        <p:nvSpPr>
          <p:cNvPr id="87" name="Freeform 7">
            <a:extLst>
              <a:ext uri="{FF2B5EF4-FFF2-40B4-BE49-F238E27FC236}">
                <a16:creationId xmlns:a16="http://schemas.microsoft.com/office/drawing/2014/main" id="{106175B5-DE7B-48A7-AD1D-75CEF203F878}"/>
              </a:ext>
            </a:extLst>
          </p:cNvPr>
          <p:cNvSpPr>
            <a:spLocks noChangeAspect="1"/>
          </p:cNvSpPr>
          <p:nvPr/>
        </p:nvSpPr>
        <p:spPr bwMode="gray">
          <a:xfrm>
            <a:off x="212578" y="2328811"/>
            <a:ext cx="1710908" cy="615600"/>
          </a:xfrm>
          <a:custGeom>
            <a:avLst/>
            <a:gdLst>
              <a:gd name="T0" fmla="*/ 1073 w 1073"/>
              <a:gd name="T1" fmla="*/ 0 h 431"/>
              <a:gd name="T2" fmla="*/ 86 w 1073"/>
              <a:gd name="T3" fmla="*/ 0 h 431"/>
              <a:gd name="T4" fmla="*/ 0 w 1073"/>
              <a:gd name="T5" fmla="*/ 106 h 431"/>
              <a:gd name="T6" fmla="*/ 0 w 1073"/>
              <a:gd name="T7" fmla="*/ 129 h 431"/>
              <a:gd name="T8" fmla="*/ 63 w 1073"/>
              <a:gd name="T9" fmla="*/ 129 h 431"/>
              <a:gd name="T10" fmla="*/ 63 w 1073"/>
              <a:gd name="T11" fmla="*/ 101 h 431"/>
              <a:gd name="T12" fmla="*/ 89 w 1073"/>
              <a:gd name="T13" fmla="*/ 60 h 431"/>
              <a:gd name="T14" fmla="*/ 97 w 1073"/>
              <a:gd name="T15" fmla="*/ 60 h 431"/>
              <a:gd name="T16" fmla="*/ 132 w 1073"/>
              <a:gd name="T17" fmla="*/ 108 h 431"/>
              <a:gd name="T18" fmla="*/ 132 w 1073"/>
              <a:gd name="T19" fmla="*/ 132 h 431"/>
              <a:gd name="T20" fmla="*/ 92 w 1073"/>
              <a:gd name="T21" fmla="*/ 176 h 431"/>
              <a:gd name="T22" fmla="*/ 89 w 1073"/>
              <a:gd name="T23" fmla="*/ 176 h 431"/>
              <a:gd name="T24" fmla="*/ 66 w 1073"/>
              <a:gd name="T25" fmla="*/ 176 h 431"/>
              <a:gd name="T26" fmla="*/ 66 w 1073"/>
              <a:gd name="T27" fmla="*/ 237 h 431"/>
              <a:gd name="T28" fmla="*/ 88 w 1073"/>
              <a:gd name="T29" fmla="*/ 237 h 431"/>
              <a:gd name="T30" fmla="*/ 89 w 1073"/>
              <a:gd name="T31" fmla="*/ 237 h 431"/>
              <a:gd name="T32" fmla="*/ 132 w 1073"/>
              <a:gd name="T33" fmla="*/ 290 h 431"/>
              <a:gd name="T34" fmla="*/ 132 w 1073"/>
              <a:gd name="T35" fmla="*/ 324 h 431"/>
              <a:gd name="T36" fmla="*/ 97 w 1073"/>
              <a:gd name="T37" fmla="*/ 371 h 431"/>
              <a:gd name="T38" fmla="*/ 89 w 1073"/>
              <a:gd name="T39" fmla="*/ 371 h 431"/>
              <a:gd name="T40" fmla="*/ 63 w 1073"/>
              <a:gd name="T41" fmla="*/ 330 h 431"/>
              <a:gd name="T42" fmla="*/ 63 w 1073"/>
              <a:gd name="T43" fmla="*/ 290 h 431"/>
              <a:gd name="T44" fmla="*/ 0 w 1073"/>
              <a:gd name="T45" fmla="*/ 290 h 431"/>
              <a:gd name="T46" fmla="*/ 0 w 1073"/>
              <a:gd name="T47" fmla="*/ 326 h 431"/>
              <a:gd name="T48" fmla="*/ 85 w 1073"/>
              <a:gd name="T49" fmla="*/ 431 h 431"/>
              <a:gd name="T50" fmla="*/ 1073 w 1073"/>
              <a:gd name="T51" fmla="*/ 431 h 431"/>
              <a:gd name="T52" fmla="*/ 1073 w 1073"/>
              <a:gd name="T53" fmla="*/ 0 h 431"/>
              <a:gd name="connsiteX0" fmla="*/ 11192 w 11192"/>
              <a:gd name="connsiteY0" fmla="*/ 0 h 10000"/>
              <a:gd name="connsiteX1" fmla="*/ 801 w 11192"/>
              <a:gd name="connsiteY1" fmla="*/ 0 h 10000"/>
              <a:gd name="connsiteX2" fmla="*/ 0 w 11192"/>
              <a:gd name="connsiteY2" fmla="*/ 2459 h 10000"/>
              <a:gd name="connsiteX3" fmla="*/ 0 w 11192"/>
              <a:gd name="connsiteY3" fmla="*/ 2993 h 10000"/>
              <a:gd name="connsiteX4" fmla="*/ 587 w 11192"/>
              <a:gd name="connsiteY4" fmla="*/ 2993 h 10000"/>
              <a:gd name="connsiteX5" fmla="*/ 587 w 11192"/>
              <a:gd name="connsiteY5" fmla="*/ 2343 h 10000"/>
              <a:gd name="connsiteX6" fmla="*/ 829 w 11192"/>
              <a:gd name="connsiteY6" fmla="*/ 1392 h 10000"/>
              <a:gd name="connsiteX7" fmla="*/ 904 w 11192"/>
              <a:gd name="connsiteY7" fmla="*/ 1392 h 10000"/>
              <a:gd name="connsiteX8" fmla="*/ 1230 w 11192"/>
              <a:gd name="connsiteY8" fmla="*/ 2506 h 10000"/>
              <a:gd name="connsiteX9" fmla="*/ 1230 w 11192"/>
              <a:gd name="connsiteY9" fmla="*/ 3063 h 10000"/>
              <a:gd name="connsiteX10" fmla="*/ 857 w 11192"/>
              <a:gd name="connsiteY10" fmla="*/ 4084 h 10000"/>
              <a:gd name="connsiteX11" fmla="*/ 829 w 11192"/>
              <a:gd name="connsiteY11" fmla="*/ 4084 h 10000"/>
              <a:gd name="connsiteX12" fmla="*/ 615 w 11192"/>
              <a:gd name="connsiteY12" fmla="*/ 4084 h 10000"/>
              <a:gd name="connsiteX13" fmla="*/ 615 w 11192"/>
              <a:gd name="connsiteY13" fmla="*/ 5499 h 10000"/>
              <a:gd name="connsiteX14" fmla="*/ 820 w 11192"/>
              <a:gd name="connsiteY14" fmla="*/ 5499 h 10000"/>
              <a:gd name="connsiteX15" fmla="*/ 829 w 11192"/>
              <a:gd name="connsiteY15" fmla="*/ 5499 h 10000"/>
              <a:gd name="connsiteX16" fmla="*/ 1230 w 11192"/>
              <a:gd name="connsiteY16" fmla="*/ 6729 h 10000"/>
              <a:gd name="connsiteX17" fmla="*/ 1230 w 11192"/>
              <a:gd name="connsiteY17" fmla="*/ 7517 h 10000"/>
              <a:gd name="connsiteX18" fmla="*/ 904 w 11192"/>
              <a:gd name="connsiteY18" fmla="*/ 8608 h 10000"/>
              <a:gd name="connsiteX19" fmla="*/ 829 w 11192"/>
              <a:gd name="connsiteY19" fmla="*/ 8608 h 10000"/>
              <a:gd name="connsiteX20" fmla="*/ 587 w 11192"/>
              <a:gd name="connsiteY20" fmla="*/ 7657 h 10000"/>
              <a:gd name="connsiteX21" fmla="*/ 587 w 11192"/>
              <a:gd name="connsiteY21" fmla="*/ 6729 h 10000"/>
              <a:gd name="connsiteX22" fmla="*/ 0 w 11192"/>
              <a:gd name="connsiteY22" fmla="*/ 6729 h 10000"/>
              <a:gd name="connsiteX23" fmla="*/ 0 w 11192"/>
              <a:gd name="connsiteY23" fmla="*/ 7564 h 10000"/>
              <a:gd name="connsiteX24" fmla="*/ 792 w 11192"/>
              <a:gd name="connsiteY24" fmla="*/ 10000 h 10000"/>
              <a:gd name="connsiteX25" fmla="*/ 10000 w 11192"/>
              <a:gd name="connsiteY25" fmla="*/ 10000 h 10000"/>
              <a:gd name="connsiteX26" fmla="*/ 11192 w 11192"/>
              <a:gd name="connsiteY26" fmla="*/ 0 h 10000"/>
              <a:gd name="connsiteX0" fmla="*/ 11192 w 11192"/>
              <a:gd name="connsiteY0" fmla="*/ 0 h 10000"/>
              <a:gd name="connsiteX1" fmla="*/ 801 w 11192"/>
              <a:gd name="connsiteY1" fmla="*/ 0 h 10000"/>
              <a:gd name="connsiteX2" fmla="*/ 0 w 11192"/>
              <a:gd name="connsiteY2" fmla="*/ 2459 h 10000"/>
              <a:gd name="connsiteX3" fmla="*/ 0 w 11192"/>
              <a:gd name="connsiteY3" fmla="*/ 2993 h 10000"/>
              <a:gd name="connsiteX4" fmla="*/ 587 w 11192"/>
              <a:gd name="connsiteY4" fmla="*/ 2993 h 10000"/>
              <a:gd name="connsiteX5" fmla="*/ 587 w 11192"/>
              <a:gd name="connsiteY5" fmla="*/ 2343 h 10000"/>
              <a:gd name="connsiteX6" fmla="*/ 829 w 11192"/>
              <a:gd name="connsiteY6" fmla="*/ 1392 h 10000"/>
              <a:gd name="connsiteX7" fmla="*/ 904 w 11192"/>
              <a:gd name="connsiteY7" fmla="*/ 1392 h 10000"/>
              <a:gd name="connsiteX8" fmla="*/ 1230 w 11192"/>
              <a:gd name="connsiteY8" fmla="*/ 2506 h 10000"/>
              <a:gd name="connsiteX9" fmla="*/ 1230 w 11192"/>
              <a:gd name="connsiteY9" fmla="*/ 3063 h 10000"/>
              <a:gd name="connsiteX10" fmla="*/ 857 w 11192"/>
              <a:gd name="connsiteY10" fmla="*/ 4084 h 10000"/>
              <a:gd name="connsiteX11" fmla="*/ 829 w 11192"/>
              <a:gd name="connsiteY11" fmla="*/ 4084 h 10000"/>
              <a:gd name="connsiteX12" fmla="*/ 615 w 11192"/>
              <a:gd name="connsiteY12" fmla="*/ 4084 h 10000"/>
              <a:gd name="connsiteX13" fmla="*/ 615 w 11192"/>
              <a:gd name="connsiteY13" fmla="*/ 5499 h 10000"/>
              <a:gd name="connsiteX14" fmla="*/ 820 w 11192"/>
              <a:gd name="connsiteY14" fmla="*/ 5499 h 10000"/>
              <a:gd name="connsiteX15" fmla="*/ 829 w 11192"/>
              <a:gd name="connsiteY15" fmla="*/ 5499 h 10000"/>
              <a:gd name="connsiteX16" fmla="*/ 1230 w 11192"/>
              <a:gd name="connsiteY16" fmla="*/ 6729 h 10000"/>
              <a:gd name="connsiteX17" fmla="*/ 1230 w 11192"/>
              <a:gd name="connsiteY17" fmla="*/ 7517 h 10000"/>
              <a:gd name="connsiteX18" fmla="*/ 904 w 11192"/>
              <a:gd name="connsiteY18" fmla="*/ 8608 h 10000"/>
              <a:gd name="connsiteX19" fmla="*/ 829 w 11192"/>
              <a:gd name="connsiteY19" fmla="*/ 8608 h 10000"/>
              <a:gd name="connsiteX20" fmla="*/ 587 w 11192"/>
              <a:gd name="connsiteY20" fmla="*/ 7657 h 10000"/>
              <a:gd name="connsiteX21" fmla="*/ 587 w 11192"/>
              <a:gd name="connsiteY21" fmla="*/ 6729 h 10000"/>
              <a:gd name="connsiteX22" fmla="*/ 0 w 11192"/>
              <a:gd name="connsiteY22" fmla="*/ 6729 h 10000"/>
              <a:gd name="connsiteX23" fmla="*/ 0 w 11192"/>
              <a:gd name="connsiteY23" fmla="*/ 7564 h 10000"/>
              <a:gd name="connsiteX24" fmla="*/ 792 w 11192"/>
              <a:gd name="connsiteY24" fmla="*/ 10000 h 10000"/>
              <a:gd name="connsiteX25" fmla="*/ 11150 w 11192"/>
              <a:gd name="connsiteY25" fmla="*/ 10000 h 10000"/>
              <a:gd name="connsiteX26" fmla="*/ 11192 w 11192"/>
              <a:gd name="connsiteY2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192" h="10000">
                <a:moveTo>
                  <a:pt x="11192" y="0"/>
                </a:moveTo>
                <a:lnTo>
                  <a:pt x="801" y="0"/>
                </a:lnTo>
                <a:cubicBezTo>
                  <a:pt x="280" y="116"/>
                  <a:pt x="0" y="998"/>
                  <a:pt x="0" y="2459"/>
                </a:cubicBezTo>
                <a:lnTo>
                  <a:pt x="0" y="2993"/>
                </a:lnTo>
                <a:lnTo>
                  <a:pt x="587" y="2993"/>
                </a:lnTo>
                <a:lnTo>
                  <a:pt x="587" y="2343"/>
                </a:lnTo>
                <a:cubicBezTo>
                  <a:pt x="587" y="1740"/>
                  <a:pt x="680" y="1462"/>
                  <a:pt x="829" y="1392"/>
                </a:cubicBezTo>
                <a:lnTo>
                  <a:pt x="904" y="1392"/>
                </a:lnTo>
                <a:cubicBezTo>
                  <a:pt x="1100" y="1392"/>
                  <a:pt x="1230" y="1624"/>
                  <a:pt x="1230" y="2506"/>
                </a:cubicBezTo>
                <a:lnTo>
                  <a:pt x="1230" y="3063"/>
                </a:lnTo>
                <a:cubicBezTo>
                  <a:pt x="1230" y="3828"/>
                  <a:pt x="1090" y="4084"/>
                  <a:pt x="857" y="4084"/>
                </a:cubicBezTo>
                <a:lnTo>
                  <a:pt x="829" y="4084"/>
                </a:lnTo>
                <a:lnTo>
                  <a:pt x="615" y="4084"/>
                </a:lnTo>
                <a:lnTo>
                  <a:pt x="615" y="5499"/>
                </a:lnTo>
                <a:lnTo>
                  <a:pt x="820" y="5499"/>
                </a:lnTo>
                <a:lnTo>
                  <a:pt x="829" y="5499"/>
                </a:lnTo>
                <a:cubicBezTo>
                  <a:pt x="1109" y="5499"/>
                  <a:pt x="1230" y="5847"/>
                  <a:pt x="1230" y="6729"/>
                </a:cubicBezTo>
                <a:lnTo>
                  <a:pt x="1230" y="7517"/>
                </a:lnTo>
                <a:cubicBezTo>
                  <a:pt x="1230" y="8376"/>
                  <a:pt x="1100" y="8608"/>
                  <a:pt x="904" y="8608"/>
                </a:cubicBezTo>
                <a:lnTo>
                  <a:pt x="829" y="8608"/>
                </a:lnTo>
                <a:cubicBezTo>
                  <a:pt x="680" y="8538"/>
                  <a:pt x="587" y="8260"/>
                  <a:pt x="587" y="7657"/>
                </a:cubicBezTo>
                <a:lnTo>
                  <a:pt x="587" y="6729"/>
                </a:lnTo>
                <a:lnTo>
                  <a:pt x="0" y="6729"/>
                </a:lnTo>
                <a:lnTo>
                  <a:pt x="0" y="7564"/>
                </a:lnTo>
                <a:cubicBezTo>
                  <a:pt x="0" y="9002"/>
                  <a:pt x="270" y="9884"/>
                  <a:pt x="792" y="10000"/>
                </a:cubicBezTo>
                <a:lnTo>
                  <a:pt x="11150" y="10000"/>
                </a:lnTo>
                <a:cubicBezTo>
                  <a:pt x="11164" y="6667"/>
                  <a:pt x="11178" y="3333"/>
                  <a:pt x="11192" y="0"/>
                </a:cubicBezTo>
                <a:close/>
              </a:path>
            </a:pathLst>
          </a:custGeom>
          <a:solidFill>
            <a:srgbClr val="219965"/>
          </a:solid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88" name="TextBox 87">
            <a:extLst>
              <a:ext uri="{FF2B5EF4-FFF2-40B4-BE49-F238E27FC236}">
                <a16:creationId xmlns:a16="http://schemas.microsoft.com/office/drawing/2014/main" id="{45E28E16-C7F8-4FF1-835A-4A42816DCD06}"/>
              </a:ext>
            </a:extLst>
          </p:cNvPr>
          <p:cNvSpPr txBox="1"/>
          <p:nvPr/>
        </p:nvSpPr>
        <p:spPr>
          <a:xfrm>
            <a:off x="508321" y="2328811"/>
            <a:ext cx="3953857" cy="614987"/>
          </a:xfrm>
          <a:prstGeom prst="round2DiagRect">
            <a:avLst/>
          </a:prstGeom>
          <a:solidFill>
            <a:srgbClr val="BCE0D0"/>
          </a:solidFill>
          <a:ln>
            <a:noFill/>
          </a:ln>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90" name="TextBox 89">
            <a:extLst>
              <a:ext uri="{FF2B5EF4-FFF2-40B4-BE49-F238E27FC236}">
                <a16:creationId xmlns:a16="http://schemas.microsoft.com/office/drawing/2014/main" id="{2687EE3D-E6AC-4503-A105-22076FF31FA9}"/>
              </a:ext>
            </a:extLst>
          </p:cNvPr>
          <p:cNvSpPr txBox="1"/>
          <p:nvPr/>
        </p:nvSpPr>
        <p:spPr>
          <a:xfrm>
            <a:off x="1138425" y="2405779"/>
            <a:ext cx="1135380" cy="461665"/>
          </a:xfrm>
          <a:prstGeom prst="rect">
            <a:avLst/>
          </a:prstGeom>
          <a:noFill/>
        </p:spPr>
        <p:txBody>
          <a:bodyPr wrap="square" lIns="0" rIns="0" rtlCol="0" anchor="ctr">
            <a:spAutoFit/>
          </a:bodyPr>
          <a:lstStyle/>
          <a:p>
            <a:pPr algn="ctr"/>
            <a:r>
              <a:rPr lang="it-IT" sz="1200" b="1" dirty="0">
                <a:latin typeface="Helvetica" panose="020B0604020202020204" pitchFamily="34" charset="0"/>
              </a:rPr>
              <a:t>Competitività imprese</a:t>
            </a:r>
          </a:p>
        </p:txBody>
      </p:sp>
      <p:sp>
        <p:nvSpPr>
          <p:cNvPr id="91" name="Freeform 17">
            <a:extLst>
              <a:ext uri="{FF2B5EF4-FFF2-40B4-BE49-F238E27FC236}">
                <a16:creationId xmlns:a16="http://schemas.microsoft.com/office/drawing/2014/main" id="{9A5F64D1-EEFA-4930-96F9-548BFACDDD02}"/>
              </a:ext>
            </a:extLst>
          </p:cNvPr>
          <p:cNvSpPr>
            <a:spLocks noChangeAspect="1" noEditPoints="1"/>
          </p:cNvSpPr>
          <p:nvPr/>
        </p:nvSpPr>
        <p:spPr bwMode="auto">
          <a:xfrm>
            <a:off x="453759" y="2476182"/>
            <a:ext cx="532132" cy="464389"/>
          </a:xfrm>
          <a:custGeom>
            <a:avLst/>
            <a:gdLst>
              <a:gd name="T0" fmla="*/ 261 w 319"/>
              <a:gd name="T1" fmla="*/ 0 h 288"/>
              <a:gd name="T2" fmla="*/ 165 w 319"/>
              <a:gd name="T3" fmla="*/ 48 h 288"/>
              <a:gd name="T4" fmla="*/ 56 w 319"/>
              <a:gd name="T5" fmla="*/ 48 h 288"/>
              <a:gd name="T6" fmla="*/ 152 w 319"/>
              <a:gd name="T7" fmla="*/ 0 h 288"/>
              <a:gd name="T8" fmla="*/ 56 w 319"/>
              <a:gd name="T9" fmla="*/ 48 h 288"/>
              <a:gd name="T10" fmla="*/ 319 w 319"/>
              <a:gd name="T11" fmla="*/ 288 h 288"/>
              <a:gd name="T12" fmla="*/ 0 w 319"/>
              <a:gd name="T13" fmla="*/ 260 h 288"/>
              <a:gd name="T14" fmla="*/ 9 w 319"/>
              <a:gd name="T15" fmla="*/ 183 h 288"/>
              <a:gd name="T16" fmla="*/ 35 w 319"/>
              <a:gd name="T17" fmla="*/ 71 h 288"/>
              <a:gd name="T18" fmla="*/ 31 w 319"/>
              <a:gd name="T19" fmla="*/ 56 h 288"/>
              <a:gd name="T20" fmla="*/ 89 w 319"/>
              <a:gd name="T21" fmla="*/ 71 h 288"/>
              <a:gd name="T22" fmla="*/ 95 w 319"/>
              <a:gd name="T23" fmla="*/ 183 h 288"/>
              <a:gd name="T24" fmla="*/ 143 w 319"/>
              <a:gd name="T25" fmla="*/ 71 h 288"/>
              <a:gd name="T26" fmla="*/ 140 w 319"/>
              <a:gd name="T27" fmla="*/ 56 h 288"/>
              <a:gd name="T28" fmla="*/ 198 w 319"/>
              <a:gd name="T29" fmla="*/ 71 h 288"/>
              <a:gd name="T30" fmla="*/ 202 w 319"/>
              <a:gd name="T31" fmla="*/ 183 h 288"/>
              <a:gd name="T32" fmla="*/ 311 w 319"/>
              <a:gd name="T33" fmla="*/ 260 h 288"/>
              <a:gd name="T34" fmla="*/ 46 w 319"/>
              <a:gd name="T35" fmla="*/ 203 h 288"/>
              <a:gd name="T36" fmla="*/ 31 w 319"/>
              <a:gd name="T37" fmla="*/ 225 h 288"/>
              <a:gd name="T38" fmla="*/ 46 w 319"/>
              <a:gd name="T39" fmla="*/ 203 h 288"/>
              <a:gd name="T40" fmla="*/ 64 w 319"/>
              <a:gd name="T41" fmla="*/ 203 h 288"/>
              <a:gd name="T42" fmla="*/ 80 w 319"/>
              <a:gd name="T43" fmla="*/ 225 h 288"/>
              <a:gd name="T44" fmla="*/ 114 w 319"/>
              <a:gd name="T45" fmla="*/ 203 h 288"/>
              <a:gd name="T46" fmla="*/ 99 w 319"/>
              <a:gd name="T47" fmla="*/ 225 h 288"/>
              <a:gd name="T48" fmla="*/ 114 w 319"/>
              <a:gd name="T49" fmla="*/ 203 h 288"/>
              <a:gd name="T50" fmla="*/ 132 w 319"/>
              <a:gd name="T51" fmla="*/ 203 h 288"/>
              <a:gd name="T52" fmla="*/ 147 w 319"/>
              <a:gd name="T53" fmla="*/ 225 h 288"/>
              <a:gd name="T54" fmla="*/ 182 w 319"/>
              <a:gd name="T55" fmla="*/ 203 h 288"/>
              <a:gd name="T56" fmla="*/ 167 w 319"/>
              <a:gd name="T57" fmla="*/ 225 h 288"/>
              <a:gd name="T58" fmla="*/ 182 w 319"/>
              <a:gd name="T59" fmla="*/ 203 h 288"/>
              <a:gd name="T60" fmla="*/ 202 w 319"/>
              <a:gd name="T61" fmla="*/ 203 h 288"/>
              <a:gd name="T62" fmla="*/ 218 w 319"/>
              <a:gd name="T63" fmla="*/ 225 h 288"/>
              <a:gd name="T64" fmla="*/ 252 w 319"/>
              <a:gd name="T65" fmla="*/ 203 h 288"/>
              <a:gd name="T66" fmla="*/ 236 w 319"/>
              <a:gd name="T67" fmla="*/ 225 h 288"/>
              <a:gd name="T68" fmla="*/ 252 w 319"/>
              <a:gd name="T69" fmla="*/ 203 h 288"/>
              <a:gd name="T70" fmla="*/ 272 w 319"/>
              <a:gd name="T71" fmla="*/ 203 h 288"/>
              <a:gd name="T72" fmla="*/ 288 w 319"/>
              <a:gd name="T73" fmla="*/ 22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9" h="288">
                <a:moveTo>
                  <a:pt x="207" y="15"/>
                </a:moveTo>
                <a:cubicBezTo>
                  <a:pt x="223" y="15"/>
                  <a:pt x="242" y="18"/>
                  <a:pt x="261" y="0"/>
                </a:cubicBezTo>
                <a:cubicBezTo>
                  <a:pt x="258" y="9"/>
                  <a:pt x="243" y="39"/>
                  <a:pt x="205" y="36"/>
                </a:cubicBezTo>
                <a:cubicBezTo>
                  <a:pt x="199" y="34"/>
                  <a:pt x="174" y="30"/>
                  <a:pt x="165" y="48"/>
                </a:cubicBezTo>
                <a:cubicBezTo>
                  <a:pt x="161" y="56"/>
                  <a:pt x="165" y="14"/>
                  <a:pt x="207" y="15"/>
                </a:cubicBezTo>
                <a:close/>
                <a:moveTo>
                  <a:pt x="56" y="48"/>
                </a:moveTo>
                <a:cubicBezTo>
                  <a:pt x="65" y="30"/>
                  <a:pt x="91" y="34"/>
                  <a:pt x="96" y="36"/>
                </a:cubicBezTo>
                <a:cubicBezTo>
                  <a:pt x="135" y="39"/>
                  <a:pt x="150" y="9"/>
                  <a:pt x="152" y="0"/>
                </a:cubicBezTo>
                <a:cubicBezTo>
                  <a:pt x="134" y="18"/>
                  <a:pt x="114" y="15"/>
                  <a:pt x="99" y="15"/>
                </a:cubicBezTo>
                <a:cubicBezTo>
                  <a:pt x="57" y="14"/>
                  <a:pt x="52" y="56"/>
                  <a:pt x="56" y="48"/>
                </a:cubicBezTo>
                <a:close/>
                <a:moveTo>
                  <a:pt x="319" y="260"/>
                </a:moveTo>
                <a:cubicBezTo>
                  <a:pt x="319" y="288"/>
                  <a:pt x="319" y="288"/>
                  <a:pt x="319" y="288"/>
                </a:cubicBezTo>
                <a:cubicBezTo>
                  <a:pt x="0" y="288"/>
                  <a:pt x="0" y="288"/>
                  <a:pt x="0" y="288"/>
                </a:cubicBezTo>
                <a:cubicBezTo>
                  <a:pt x="0" y="260"/>
                  <a:pt x="0" y="260"/>
                  <a:pt x="0" y="260"/>
                </a:cubicBezTo>
                <a:cubicBezTo>
                  <a:pt x="9" y="260"/>
                  <a:pt x="9" y="260"/>
                  <a:pt x="9" y="260"/>
                </a:cubicBezTo>
                <a:cubicBezTo>
                  <a:pt x="9" y="183"/>
                  <a:pt x="9" y="183"/>
                  <a:pt x="9" y="183"/>
                </a:cubicBezTo>
                <a:cubicBezTo>
                  <a:pt x="25" y="183"/>
                  <a:pt x="25" y="183"/>
                  <a:pt x="25" y="183"/>
                </a:cubicBezTo>
                <a:cubicBezTo>
                  <a:pt x="35" y="71"/>
                  <a:pt x="35" y="71"/>
                  <a:pt x="35" y="71"/>
                </a:cubicBezTo>
                <a:cubicBezTo>
                  <a:pt x="31" y="71"/>
                  <a:pt x="31" y="71"/>
                  <a:pt x="31" y="71"/>
                </a:cubicBezTo>
                <a:cubicBezTo>
                  <a:pt x="31" y="56"/>
                  <a:pt x="31" y="56"/>
                  <a:pt x="31" y="56"/>
                </a:cubicBezTo>
                <a:cubicBezTo>
                  <a:pt x="89" y="56"/>
                  <a:pt x="89" y="56"/>
                  <a:pt x="89" y="56"/>
                </a:cubicBezTo>
                <a:cubicBezTo>
                  <a:pt x="89" y="71"/>
                  <a:pt x="89" y="71"/>
                  <a:pt x="89" y="71"/>
                </a:cubicBezTo>
                <a:cubicBezTo>
                  <a:pt x="86" y="71"/>
                  <a:pt x="86" y="71"/>
                  <a:pt x="86" y="71"/>
                </a:cubicBezTo>
                <a:cubicBezTo>
                  <a:pt x="95" y="183"/>
                  <a:pt x="95" y="183"/>
                  <a:pt x="95" y="183"/>
                </a:cubicBezTo>
                <a:cubicBezTo>
                  <a:pt x="132" y="183"/>
                  <a:pt x="132" y="183"/>
                  <a:pt x="132" y="183"/>
                </a:cubicBezTo>
                <a:cubicBezTo>
                  <a:pt x="143" y="71"/>
                  <a:pt x="143" y="71"/>
                  <a:pt x="143" y="71"/>
                </a:cubicBezTo>
                <a:cubicBezTo>
                  <a:pt x="140" y="71"/>
                  <a:pt x="140" y="71"/>
                  <a:pt x="140" y="71"/>
                </a:cubicBezTo>
                <a:cubicBezTo>
                  <a:pt x="140" y="56"/>
                  <a:pt x="140" y="56"/>
                  <a:pt x="140" y="56"/>
                </a:cubicBezTo>
                <a:cubicBezTo>
                  <a:pt x="198" y="56"/>
                  <a:pt x="198" y="56"/>
                  <a:pt x="198" y="56"/>
                </a:cubicBezTo>
                <a:cubicBezTo>
                  <a:pt x="198" y="71"/>
                  <a:pt x="198" y="71"/>
                  <a:pt x="198" y="71"/>
                </a:cubicBezTo>
                <a:cubicBezTo>
                  <a:pt x="193" y="71"/>
                  <a:pt x="193" y="71"/>
                  <a:pt x="193" y="71"/>
                </a:cubicBezTo>
                <a:cubicBezTo>
                  <a:pt x="202" y="183"/>
                  <a:pt x="202" y="183"/>
                  <a:pt x="202" y="183"/>
                </a:cubicBezTo>
                <a:cubicBezTo>
                  <a:pt x="311" y="183"/>
                  <a:pt x="311" y="183"/>
                  <a:pt x="311" y="183"/>
                </a:cubicBezTo>
                <a:cubicBezTo>
                  <a:pt x="311" y="260"/>
                  <a:pt x="311" y="260"/>
                  <a:pt x="311" y="260"/>
                </a:cubicBezTo>
                <a:lnTo>
                  <a:pt x="319" y="260"/>
                </a:lnTo>
                <a:close/>
                <a:moveTo>
                  <a:pt x="46" y="203"/>
                </a:moveTo>
                <a:cubicBezTo>
                  <a:pt x="31" y="203"/>
                  <a:pt x="31" y="203"/>
                  <a:pt x="31" y="203"/>
                </a:cubicBezTo>
                <a:cubicBezTo>
                  <a:pt x="31" y="225"/>
                  <a:pt x="31" y="225"/>
                  <a:pt x="31" y="225"/>
                </a:cubicBezTo>
                <a:cubicBezTo>
                  <a:pt x="46" y="225"/>
                  <a:pt x="46" y="225"/>
                  <a:pt x="46" y="225"/>
                </a:cubicBezTo>
                <a:lnTo>
                  <a:pt x="46" y="203"/>
                </a:lnTo>
                <a:close/>
                <a:moveTo>
                  <a:pt x="80" y="203"/>
                </a:moveTo>
                <a:cubicBezTo>
                  <a:pt x="64" y="203"/>
                  <a:pt x="64" y="203"/>
                  <a:pt x="64" y="203"/>
                </a:cubicBezTo>
                <a:cubicBezTo>
                  <a:pt x="64" y="225"/>
                  <a:pt x="64" y="225"/>
                  <a:pt x="64" y="225"/>
                </a:cubicBezTo>
                <a:cubicBezTo>
                  <a:pt x="80" y="225"/>
                  <a:pt x="80" y="225"/>
                  <a:pt x="80" y="225"/>
                </a:cubicBezTo>
                <a:lnTo>
                  <a:pt x="80" y="203"/>
                </a:lnTo>
                <a:close/>
                <a:moveTo>
                  <a:pt x="114" y="203"/>
                </a:moveTo>
                <a:cubicBezTo>
                  <a:pt x="99" y="203"/>
                  <a:pt x="99" y="203"/>
                  <a:pt x="99" y="203"/>
                </a:cubicBezTo>
                <a:cubicBezTo>
                  <a:pt x="99" y="225"/>
                  <a:pt x="99" y="225"/>
                  <a:pt x="99" y="225"/>
                </a:cubicBezTo>
                <a:cubicBezTo>
                  <a:pt x="114" y="225"/>
                  <a:pt x="114" y="225"/>
                  <a:pt x="114" y="225"/>
                </a:cubicBezTo>
                <a:lnTo>
                  <a:pt x="114" y="203"/>
                </a:lnTo>
                <a:close/>
                <a:moveTo>
                  <a:pt x="147" y="203"/>
                </a:moveTo>
                <a:cubicBezTo>
                  <a:pt x="132" y="203"/>
                  <a:pt x="132" y="203"/>
                  <a:pt x="132" y="203"/>
                </a:cubicBezTo>
                <a:cubicBezTo>
                  <a:pt x="132" y="225"/>
                  <a:pt x="132" y="225"/>
                  <a:pt x="132" y="225"/>
                </a:cubicBezTo>
                <a:cubicBezTo>
                  <a:pt x="147" y="225"/>
                  <a:pt x="147" y="225"/>
                  <a:pt x="147" y="225"/>
                </a:cubicBezTo>
                <a:lnTo>
                  <a:pt x="147" y="203"/>
                </a:lnTo>
                <a:close/>
                <a:moveTo>
                  <a:pt x="182" y="203"/>
                </a:moveTo>
                <a:cubicBezTo>
                  <a:pt x="167" y="203"/>
                  <a:pt x="167" y="203"/>
                  <a:pt x="167" y="203"/>
                </a:cubicBezTo>
                <a:cubicBezTo>
                  <a:pt x="167" y="225"/>
                  <a:pt x="167" y="225"/>
                  <a:pt x="167" y="225"/>
                </a:cubicBezTo>
                <a:cubicBezTo>
                  <a:pt x="182" y="225"/>
                  <a:pt x="182" y="225"/>
                  <a:pt x="182" y="225"/>
                </a:cubicBezTo>
                <a:lnTo>
                  <a:pt x="182" y="203"/>
                </a:lnTo>
                <a:close/>
                <a:moveTo>
                  <a:pt x="218" y="203"/>
                </a:moveTo>
                <a:cubicBezTo>
                  <a:pt x="202" y="203"/>
                  <a:pt x="202" y="203"/>
                  <a:pt x="202" y="203"/>
                </a:cubicBezTo>
                <a:cubicBezTo>
                  <a:pt x="202" y="225"/>
                  <a:pt x="202" y="225"/>
                  <a:pt x="202" y="225"/>
                </a:cubicBezTo>
                <a:cubicBezTo>
                  <a:pt x="218" y="225"/>
                  <a:pt x="218" y="225"/>
                  <a:pt x="218" y="225"/>
                </a:cubicBezTo>
                <a:lnTo>
                  <a:pt x="218" y="203"/>
                </a:lnTo>
                <a:close/>
                <a:moveTo>
                  <a:pt x="252" y="203"/>
                </a:moveTo>
                <a:cubicBezTo>
                  <a:pt x="236" y="203"/>
                  <a:pt x="236" y="203"/>
                  <a:pt x="236" y="203"/>
                </a:cubicBezTo>
                <a:cubicBezTo>
                  <a:pt x="236" y="225"/>
                  <a:pt x="236" y="225"/>
                  <a:pt x="236" y="225"/>
                </a:cubicBezTo>
                <a:cubicBezTo>
                  <a:pt x="252" y="225"/>
                  <a:pt x="252" y="225"/>
                  <a:pt x="252" y="225"/>
                </a:cubicBezTo>
                <a:lnTo>
                  <a:pt x="252" y="203"/>
                </a:lnTo>
                <a:close/>
                <a:moveTo>
                  <a:pt x="288" y="203"/>
                </a:moveTo>
                <a:cubicBezTo>
                  <a:pt x="272" y="203"/>
                  <a:pt x="272" y="203"/>
                  <a:pt x="272" y="203"/>
                </a:cubicBezTo>
                <a:cubicBezTo>
                  <a:pt x="272" y="225"/>
                  <a:pt x="272" y="225"/>
                  <a:pt x="272" y="225"/>
                </a:cubicBezTo>
                <a:cubicBezTo>
                  <a:pt x="288" y="225"/>
                  <a:pt x="288" y="225"/>
                  <a:pt x="288" y="225"/>
                </a:cubicBezTo>
                <a:lnTo>
                  <a:pt x="288" y="203"/>
                </a:lnTo>
                <a:close/>
              </a:path>
            </a:pathLst>
          </a:custGeom>
          <a:solidFill>
            <a:srgbClr val="219965"/>
          </a:solidFill>
          <a:ln w="14288" cap="flat">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92" name="TextBox 91">
            <a:extLst>
              <a:ext uri="{FF2B5EF4-FFF2-40B4-BE49-F238E27FC236}">
                <a16:creationId xmlns:a16="http://schemas.microsoft.com/office/drawing/2014/main" id="{5CAA7E95-CA25-46A4-B764-B7AE0FC73D45}"/>
              </a:ext>
            </a:extLst>
          </p:cNvPr>
          <p:cNvSpPr txBox="1"/>
          <p:nvPr/>
        </p:nvSpPr>
        <p:spPr>
          <a:xfrm>
            <a:off x="2432080" y="2498112"/>
            <a:ext cx="1135380" cy="276999"/>
          </a:xfrm>
          <a:prstGeom prst="rect">
            <a:avLst/>
          </a:prstGeom>
          <a:noFill/>
        </p:spPr>
        <p:txBody>
          <a:bodyPr wrap="square" lIns="0" rIns="0" rtlCol="0" anchor="ctr">
            <a:spAutoFit/>
          </a:bodyPr>
          <a:lstStyle/>
          <a:p>
            <a:pPr algn="ctr"/>
            <a:r>
              <a:rPr lang="it-IT" sz="1200" dirty="0">
                <a:latin typeface="Helvetica" panose="020B0604020202020204" pitchFamily="34" charset="0"/>
              </a:rPr>
              <a:t>80,10 M€</a:t>
            </a:r>
          </a:p>
        </p:txBody>
      </p:sp>
      <p:sp>
        <p:nvSpPr>
          <p:cNvPr id="115" name="Freeform 7">
            <a:extLst>
              <a:ext uri="{FF2B5EF4-FFF2-40B4-BE49-F238E27FC236}">
                <a16:creationId xmlns:a16="http://schemas.microsoft.com/office/drawing/2014/main" id="{2A427AA7-57EC-4FEF-B2BA-8FCE663E0020}"/>
              </a:ext>
            </a:extLst>
          </p:cNvPr>
          <p:cNvSpPr>
            <a:spLocks noChangeAspect="1" noEditPoints="1"/>
          </p:cNvSpPr>
          <p:nvPr/>
        </p:nvSpPr>
        <p:spPr bwMode="gray">
          <a:xfrm>
            <a:off x="212578" y="1519806"/>
            <a:ext cx="1349883" cy="615600"/>
          </a:xfrm>
          <a:custGeom>
            <a:avLst/>
            <a:gdLst/>
            <a:ahLst/>
            <a:cxnLst>
              <a:cxn ang="0">
                <a:pos x="74" y="0"/>
              </a:cxn>
              <a:cxn ang="0">
                <a:pos x="0" y="107"/>
              </a:cxn>
              <a:cxn ang="0">
                <a:pos x="0" y="184"/>
              </a:cxn>
              <a:cxn ang="0">
                <a:pos x="74" y="281"/>
              </a:cxn>
              <a:cxn ang="0">
                <a:pos x="74" y="281"/>
              </a:cxn>
              <a:cxn ang="0">
                <a:pos x="135" y="244"/>
              </a:cxn>
              <a:cxn ang="0">
                <a:pos x="135" y="321"/>
              </a:cxn>
              <a:cxn ang="0">
                <a:pos x="99" y="373"/>
              </a:cxn>
              <a:cxn ang="0">
                <a:pos x="74" y="364"/>
              </a:cxn>
              <a:cxn ang="0">
                <a:pos x="64" y="331"/>
              </a:cxn>
              <a:cxn ang="0">
                <a:pos x="64" y="316"/>
              </a:cxn>
              <a:cxn ang="0">
                <a:pos x="1" y="316"/>
              </a:cxn>
              <a:cxn ang="0">
                <a:pos x="1" y="327"/>
              </a:cxn>
              <a:cxn ang="0">
                <a:pos x="74" y="433"/>
              </a:cxn>
              <a:cxn ang="0">
                <a:pos x="982" y="433"/>
              </a:cxn>
              <a:cxn ang="0">
                <a:pos x="982" y="0"/>
              </a:cxn>
              <a:cxn ang="0">
                <a:pos x="74" y="0"/>
              </a:cxn>
              <a:cxn ang="0">
                <a:pos x="101" y="62"/>
              </a:cxn>
              <a:cxn ang="0">
                <a:pos x="135" y="103"/>
              </a:cxn>
              <a:cxn ang="0">
                <a:pos x="135" y="179"/>
              </a:cxn>
              <a:cxn ang="0">
                <a:pos x="101" y="221"/>
              </a:cxn>
              <a:cxn ang="0">
                <a:pos x="74" y="209"/>
              </a:cxn>
              <a:cxn ang="0">
                <a:pos x="67" y="179"/>
              </a:cxn>
              <a:cxn ang="0">
                <a:pos x="67" y="103"/>
              </a:cxn>
              <a:cxn ang="0">
                <a:pos x="74" y="73"/>
              </a:cxn>
              <a:cxn ang="0">
                <a:pos x="101" y="62"/>
              </a:cxn>
            </a:cxnLst>
            <a:rect l="0" t="0" r="r" b="b"/>
            <a:pathLst>
              <a:path w="982" h="433">
                <a:moveTo>
                  <a:pt x="74" y="0"/>
                </a:moveTo>
                <a:cubicBezTo>
                  <a:pt x="26" y="10"/>
                  <a:pt x="0" y="49"/>
                  <a:pt x="0" y="107"/>
                </a:cubicBezTo>
                <a:cubicBezTo>
                  <a:pt x="0" y="184"/>
                  <a:pt x="0" y="184"/>
                  <a:pt x="0" y="184"/>
                </a:cubicBezTo>
                <a:cubicBezTo>
                  <a:pt x="0" y="247"/>
                  <a:pt x="25" y="281"/>
                  <a:pt x="74" y="281"/>
                </a:cubicBezTo>
                <a:cubicBezTo>
                  <a:pt x="74" y="281"/>
                  <a:pt x="74" y="281"/>
                  <a:pt x="74" y="281"/>
                </a:cubicBezTo>
                <a:cubicBezTo>
                  <a:pt x="103" y="281"/>
                  <a:pt x="124" y="268"/>
                  <a:pt x="135" y="244"/>
                </a:cubicBezTo>
                <a:cubicBezTo>
                  <a:pt x="135" y="321"/>
                  <a:pt x="135" y="321"/>
                  <a:pt x="135" y="321"/>
                </a:cubicBezTo>
                <a:cubicBezTo>
                  <a:pt x="135" y="361"/>
                  <a:pt x="122" y="373"/>
                  <a:pt x="99" y="373"/>
                </a:cubicBezTo>
                <a:cubicBezTo>
                  <a:pt x="88" y="373"/>
                  <a:pt x="80" y="370"/>
                  <a:pt x="74" y="364"/>
                </a:cubicBezTo>
                <a:cubicBezTo>
                  <a:pt x="68" y="357"/>
                  <a:pt x="64" y="347"/>
                  <a:pt x="64" y="331"/>
                </a:cubicBezTo>
                <a:cubicBezTo>
                  <a:pt x="64" y="316"/>
                  <a:pt x="64" y="316"/>
                  <a:pt x="64" y="316"/>
                </a:cubicBezTo>
                <a:cubicBezTo>
                  <a:pt x="1" y="316"/>
                  <a:pt x="1" y="316"/>
                  <a:pt x="1" y="316"/>
                </a:cubicBezTo>
                <a:cubicBezTo>
                  <a:pt x="1" y="327"/>
                  <a:pt x="1" y="327"/>
                  <a:pt x="1" y="327"/>
                </a:cubicBezTo>
                <a:cubicBezTo>
                  <a:pt x="1" y="385"/>
                  <a:pt x="26" y="424"/>
                  <a:pt x="74" y="433"/>
                </a:cubicBezTo>
                <a:cubicBezTo>
                  <a:pt x="982" y="433"/>
                  <a:pt x="982" y="433"/>
                  <a:pt x="982" y="433"/>
                </a:cubicBezTo>
                <a:cubicBezTo>
                  <a:pt x="982" y="0"/>
                  <a:pt x="982" y="0"/>
                  <a:pt x="982" y="0"/>
                </a:cubicBezTo>
                <a:cubicBezTo>
                  <a:pt x="74" y="0"/>
                  <a:pt x="74" y="0"/>
                  <a:pt x="74" y="0"/>
                </a:cubicBezTo>
                <a:close/>
                <a:moveTo>
                  <a:pt x="101" y="62"/>
                </a:moveTo>
                <a:cubicBezTo>
                  <a:pt x="122" y="62"/>
                  <a:pt x="135" y="73"/>
                  <a:pt x="135" y="103"/>
                </a:cubicBezTo>
                <a:cubicBezTo>
                  <a:pt x="135" y="179"/>
                  <a:pt x="135" y="179"/>
                  <a:pt x="135" y="179"/>
                </a:cubicBezTo>
                <a:cubicBezTo>
                  <a:pt x="135" y="209"/>
                  <a:pt x="122" y="221"/>
                  <a:pt x="101" y="221"/>
                </a:cubicBezTo>
                <a:cubicBezTo>
                  <a:pt x="89" y="221"/>
                  <a:pt x="80" y="217"/>
                  <a:pt x="74" y="209"/>
                </a:cubicBezTo>
                <a:cubicBezTo>
                  <a:pt x="69" y="202"/>
                  <a:pt x="67" y="192"/>
                  <a:pt x="67" y="179"/>
                </a:cubicBezTo>
                <a:cubicBezTo>
                  <a:pt x="67" y="103"/>
                  <a:pt x="67" y="103"/>
                  <a:pt x="67" y="103"/>
                </a:cubicBezTo>
                <a:cubicBezTo>
                  <a:pt x="67" y="89"/>
                  <a:pt x="69" y="80"/>
                  <a:pt x="74" y="73"/>
                </a:cubicBezTo>
                <a:cubicBezTo>
                  <a:pt x="80" y="65"/>
                  <a:pt x="89" y="62"/>
                  <a:pt x="101" y="62"/>
                </a:cubicBezTo>
                <a:close/>
              </a:path>
            </a:pathLst>
          </a:custGeom>
          <a:solidFill>
            <a:srgbClr val="219965"/>
          </a:solid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32" name="TextBox 131">
            <a:extLst>
              <a:ext uri="{FF2B5EF4-FFF2-40B4-BE49-F238E27FC236}">
                <a16:creationId xmlns:a16="http://schemas.microsoft.com/office/drawing/2014/main" id="{17EC5429-6467-4079-B347-6253E05152CC}"/>
              </a:ext>
            </a:extLst>
          </p:cNvPr>
          <p:cNvSpPr txBox="1"/>
          <p:nvPr/>
        </p:nvSpPr>
        <p:spPr>
          <a:xfrm>
            <a:off x="508321" y="1520113"/>
            <a:ext cx="3953857" cy="614987"/>
          </a:xfrm>
          <a:prstGeom prst="round2DiagRect">
            <a:avLst/>
          </a:prstGeom>
          <a:solidFill>
            <a:srgbClr val="BCE0D0"/>
          </a:solidFill>
          <a:ln>
            <a:noFill/>
          </a:ln>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33" name="TextBox 132">
            <a:extLst>
              <a:ext uri="{FF2B5EF4-FFF2-40B4-BE49-F238E27FC236}">
                <a16:creationId xmlns:a16="http://schemas.microsoft.com/office/drawing/2014/main" id="{4BD0327C-F663-4AB8-870D-1B53D1A2C246}"/>
              </a:ext>
            </a:extLst>
          </p:cNvPr>
          <p:cNvSpPr txBox="1"/>
          <p:nvPr/>
        </p:nvSpPr>
        <p:spPr>
          <a:xfrm>
            <a:off x="1138425" y="1598557"/>
            <a:ext cx="1135380" cy="461665"/>
          </a:xfrm>
          <a:prstGeom prst="rect">
            <a:avLst/>
          </a:prstGeom>
          <a:noFill/>
        </p:spPr>
        <p:txBody>
          <a:bodyPr wrap="square" lIns="0" rIns="0" rtlCol="0" anchor="ctr">
            <a:spAutoFit/>
          </a:bodyPr>
          <a:lstStyle/>
          <a:p>
            <a:pPr algn="ctr"/>
            <a:r>
              <a:rPr lang="it-IT" sz="1200" b="1" dirty="0">
                <a:latin typeface="Helvetica" panose="020B0604020202020204" pitchFamily="34" charset="0"/>
              </a:rPr>
              <a:t>Lavoro e occupabilità</a:t>
            </a:r>
          </a:p>
        </p:txBody>
      </p:sp>
      <p:sp>
        <p:nvSpPr>
          <p:cNvPr id="145" name="TextBox 144">
            <a:extLst>
              <a:ext uri="{FF2B5EF4-FFF2-40B4-BE49-F238E27FC236}">
                <a16:creationId xmlns:a16="http://schemas.microsoft.com/office/drawing/2014/main" id="{FC2C67CB-9685-44A1-8C90-D17308CAFDC7}"/>
              </a:ext>
            </a:extLst>
          </p:cNvPr>
          <p:cNvSpPr txBox="1"/>
          <p:nvPr/>
        </p:nvSpPr>
        <p:spPr>
          <a:xfrm>
            <a:off x="2432080" y="1690890"/>
            <a:ext cx="1135380" cy="276999"/>
          </a:xfrm>
          <a:prstGeom prst="rect">
            <a:avLst/>
          </a:prstGeom>
          <a:noFill/>
        </p:spPr>
        <p:txBody>
          <a:bodyPr wrap="square" lIns="0" rIns="0" rtlCol="0" anchor="ctr">
            <a:spAutoFit/>
          </a:bodyPr>
          <a:lstStyle/>
          <a:p>
            <a:pPr algn="ctr"/>
            <a:r>
              <a:rPr lang="it-IT" sz="1200" dirty="0">
                <a:latin typeface="Helvetica" panose="020B0604020202020204" pitchFamily="34" charset="0"/>
              </a:rPr>
              <a:t>100,00 M€</a:t>
            </a:r>
          </a:p>
        </p:txBody>
      </p:sp>
      <p:pic>
        <p:nvPicPr>
          <p:cNvPr id="4" name="Picture 3">
            <a:extLst>
              <a:ext uri="{FF2B5EF4-FFF2-40B4-BE49-F238E27FC236}">
                <a16:creationId xmlns:a16="http://schemas.microsoft.com/office/drawing/2014/main" id="{8DCFB67F-BC15-4061-A638-BAB97870523D}"/>
              </a:ext>
            </a:extLst>
          </p:cNvPr>
          <p:cNvPicPr>
            <a:picLocks noChangeAspect="1"/>
          </p:cNvPicPr>
          <p:nvPr/>
        </p:nvPicPr>
        <p:blipFill>
          <a:blip r:embed="rId6"/>
          <a:stretch>
            <a:fillRect/>
          </a:stretch>
        </p:blipFill>
        <p:spPr>
          <a:xfrm>
            <a:off x="426691" y="1671238"/>
            <a:ext cx="485031" cy="485031"/>
          </a:xfrm>
          <a:prstGeom prst="rect">
            <a:avLst/>
          </a:prstGeom>
        </p:spPr>
      </p:pic>
      <p:sp>
        <p:nvSpPr>
          <p:cNvPr id="2" name="Titolo 1">
            <a:extLst>
              <a:ext uri="{FF2B5EF4-FFF2-40B4-BE49-F238E27FC236}">
                <a16:creationId xmlns:a16="http://schemas.microsoft.com/office/drawing/2014/main" id="{42F637DA-C44D-435E-A020-ADA6D3BABBAC}"/>
              </a:ext>
            </a:extLst>
          </p:cNvPr>
          <p:cNvSpPr>
            <a:spLocks noGrp="1"/>
          </p:cNvSpPr>
          <p:nvPr>
            <p:ph type="ctrTitle"/>
          </p:nvPr>
        </p:nvSpPr>
        <p:spPr>
          <a:xfrm>
            <a:off x="685800" y="322295"/>
            <a:ext cx="7772400" cy="660502"/>
          </a:xfrm>
        </p:spPr>
        <p:txBody>
          <a:bodyPr>
            <a:normAutofit fontScale="90000"/>
          </a:bodyPr>
          <a:lstStyle/>
          <a:p>
            <a:pPr algn="ctr"/>
            <a:r>
              <a:rPr lang="it-IT" dirty="0"/>
              <a:t>PSC </a:t>
            </a:r>
            <a:r>
              <a:rPr lang="it-IT" sz="3200" dirty="0"/>
              <a:t>Sezione speciale per Aree tematiche</a:t>
            </a:r>
            <a:endParaRPr lang="it-IT" dirty="0"/>
          </a:p>
        </p:txBody>
      </p:sp>
      <p:sp>
        <p:nvSpPr>
          <p:cNvPr id="21" name="TextBox 20">
            <a:extLst>
              <a:ext uri="{FF2B5EF4-FFF2-40B4-BE49-F238E27FC236}">
                <a16:creationId xmlns:a16="http://schemas.microsoft.com/office/drawing/2014/main" id="{6182457F-8009-4B2C-80A2-A77F8EBCCCA5}"/>
              </a:ext>
            </a:extLst>
          </p:cNvPr>
          <p:cNvSpPr txBox="1"/>
          <p:nvPr/>
        </p:nvSpPr>
        <p:spPr>
          <a:xfrm>
            <a:off x="526703" y="1073103"/>
            <a:ext cx="1787341" cy="338554"/>
          </a:xfrm>
          <a:prstGeom prst="rect">
            <a:avLst/>
          </a:prstGeom>
          <a:noFill/>
        </p:spPr>
        <p:txBody>
          <a:bodyPr wrap="square" rtlCol="0">
            <a:spAutoFit/>
          </a:bodyPr>
          <a:lstStyle/>
          <a:p>
            <a:pPr algn="ctr"/>
            <a:r>
              <a:rPr lang="it-IT" sz="1600" b="1" dirty="0">
                <a:latin typeface="Helvetica" panose="020B0604020202020204" pitchFamily="34" charset="0"/>
              </a:rPr>
              <a:t>Area tematica</a:t>
            </a:r>
          </a:p>
        </p:txBody>
      </p:sp>
      <p:sp>
        <p:nvSpPr>
          <p:cNvPr id="142" name="TextBox 141">
            <a:extLst>
              <a:ext uri="{FF2B5EF4-FFF2-40B4-BE49-F238E27FC236}">
                <a16:creationId xmlns:a16="http://schemas.microsoft.com/office/drawing/2014/main" id="{397024F3-5BF3-4867-A111-2E012BA1CD4E}"/>
              </a:ext>
            </a:extLst>
          </p:cNvPr>
          <p:cNvSpPr txBox="1"/>
          <p:nvPr/>
        </p:nvSpPr>
        <p:spPr>
          <a:xfrm>
            <a:off x="2656115" y="1073103"/>
            <a:ext cx="1787341" cy="338554"/>
          </a:xfrm>
          <a:prstGeom prst="rect">
            <a:avLst/>
          </a:prstGeom>
          <a:noFill/>
        </p:spPr>
        <p:txBody>
          <a:bodyPr wrap="square" rtlCol="0">
            <a:spAutoFit/>
          </a:bodyPr>
          <a:lstStyle/>
          <a:p>
            <a:pPr algn="ctr"/>
            <a:r>
              <a:rPr lang="it-IT" sz="1600" b="1" dirty="0">
                <a:latin typeface="Helvetica" panose="020B0604020202020204" pitchFamily="34" charset="0"/>
              </a:rPr>
              <a:t>FSC Assegnato</a:t>
            </a:r>
          </a:p>
        </p:txBody>
      </p:sp>
      <p:sp>
        <p:nvSpPr>
          <p:cNvPr id="143" name="TextBox 142">
            <a:extLst>
              <a:ext uri="{FF2B5EF4-FFF2-40B4-BE49-F238E27FC236}">
                <a16:creationId xmlns:a16="http://schemas.microsoft.com/office/drawing/2014/main" id="{D183FFBB-A4B5-4C11-94B4-BBD349306B31}"/>
              </a:ext>
            </a:extLst>
          </p:cNvPr>
          <p:cNvSpPr txBox="1"/>
          <p:nvPr/>
        </p:nvSpPr>
        <p:spPr>
          <a:xfrm>
            <a:off x="5027801" y="1073103"/>
            <a:ext cx="1787341" cy="338554"/>
          </a:xfrm>
          <a:prstGeom prst="rect">
            <a:avLst/>
          </a:prstGeom>
          <a:noFill/>
        </p:spPr>
        <p:txBody>
          <a:bodyPr wrap="square" rtlCol="0">
            <a:spAutoFit/>
          </a:bodyPr>
          <a:lstStyle/>
          <a:p>
            <a:pPr algn="ctr"/>
            <a:r>
              <a:rPr lang="it-IT" sz="1600" b="1" dirty="0">
                <a:latin typeface="Helvetica" panose="020B0604020202020204" pitchFamily="34" charset="0"/>
              </a:rPr>
              <a:t>Area tematica</a:t>
            </a:r>
          </a:p>
        </p:txBody>
      </p:sp>
      <p:sp>
        <p:nvSpPr>
          <p:cNvPr id="144" name="TextBox 143">
            <a:extLst>
              <a:ext uri="{FF2B5EF4-FFF2-40B4-BE49-F238E27FC236}">
                <a16:creationId xmlns:a16="http://schemas.microsoft.com/office/drawing/2014/main" id="{98671743-53BB-49E5-B031-1628DD674B8D}"/>
              </a:ext>
            </a:extLst>
          </p:cNvPr>
          <p:cNvSpPr txBox="1"/>
          <p:nvPr/>
        </p:nvSpPr>
        <p:spPr>
          <a:xfrm>
            <a:off x="7130342" y="1073103"/>
            <a:ext cx="1787341" cy="338554"/>
          </a:xfrm>
          <a:prstGeom prst="rect">
            <a:avLst/>
          </a:prstGeom>
          <a:noFill/>
        </p:spPr>
        <p:txBody>
          <a:bodyPr wrap="square" rtlCol="0">
            <a:spAutoFit/>
          </a:bodyPr>
          <a:lstStyle/>
          <a:p>
            <a:pPr algn="ctr"/>
            <a:r>
              <a:rPr lang="it-IT" sz="1600" b="1" dirty="0">
                <a:latin typeface="Helvetica" panose="020B0604020202020204" pitchFamily="34" charset="0"/>
              </a:rPr>
              <a:t>FSC Assegnato</a:t>
            </a:r>
          </a:p>
        </p:txBody>
      </p:sp>
      <p:sp>
        <p:nvSpPr>
          <p:cNvPr id="105" name="Freeform 8">
            <a:extLst>
              <a:ext uri="{FF2B5EF4-FFF2-40B4-BE49-F238E27FC236}">
                <a16:creationId xmlns:a16="http://schemas.microsoft.com/office/drawing/2014/main" id="{9E10B992-A539-4A21-AE0D-C716F884B340}"/>
              </a:ext>
            </a:extLst>
          </p:cNvPr>
          <p:cNvSpPr>
            <a:spLocks noChangeAspect="1" noEditPoints="1"/>
          </p:cNvSpPr>
          <p:nvPr/>
        </p:nvSpPr>
        <p:spPr bwMode="gray">
          <a:xfrm>
            <a:off x="212578" y="3116953"/>
            <a:ext cx="1348838" cy="615600"/>
          </a:xfrm>
          <a:custGeom>
            <a:avLst/>
            <a:gdLst/>
            <a:ahLst/>
            <a:cxnLst>
              <a:cxn ang="0">
                <a:pos x="76" y="4"/>
              </a:cxn>
              <a:cxn ang="0">
                <a:pos x="76" y="4"/>
              </a:cxn>
              <a:cxn ang="0">
                <a:pos x="0" y="107"/>
              </a:cxn>
              <a:cxn ang="0">
                <a:pos x="0" y="120"/>
              </a:cxn>
              <a:cxn ang="0">
                <a:pos x="41" y="206"/>
              </a:cxn>
              <a:cxn ang="0">
                <a:pos x="0" y="294"/>
              </a:cxn>
              <a:cxn ang="0">
                <a:pos x="0" y="327"/>
              </a:cxn>
              <a:cxn ang="0">
                <a:pos x="76" y="431"/>
              </a:cxn>
              <a:cxn ang="0">
                <a:pos x="104" y="434"/>
              </a:cxn>
              <a:cxn ang="0">
                <a:pos x="984" y="434"/>
              </a:cxn>
              <a:cxn ang="0">
                <a:pos x="984" y="0"/>
              </a:cxn>
              <a:cxn ang="0">
                <a:pos x="105" y="0"/>
              </a:cxn>
              <a:cxn ang="0">
                <a:pos x="76" y="4"/>
              </a:cxn>
              <a:cxn ang="0">
                <a:pos x="142" y="325"/>
              </a:cxn>
              <a:cxn ang="0">
                <a:pos x="104" y="373"/>
              </a:cxn>
              <a:cxn ang="0">
                <a:pos x="76" y="361"/>
              </a:cxn>
              <a:cxn ang="0">
                <a:pos x="67" y="325"/>
              </a:cxn>
              <a:cxn ang="0">
                <a:pos x="67" y="286"/>
              </a:cxn>
              <a:cxn ang="0">
                <a:pos x="76" y="250"/>
              </a:cxn>
              <a:cxn ang="0">
                <a:pos x="104" y="238"/>
              </a:cxn>
              <a:cxn ang="0">
                <a:pos x="142" y="286"/>
              </a:cxn>
              <a:cxn ang="0">
                <a:pos x="142" y="325"/>
              </a:cxn>
              <a:cxn ang="0">
                <a:pos x="142" y="110"/>
              </a:cxn>
              <a:cxn ang="0">
                <a:pos x="142" y="133"/>
              </a:cxn>
              <a:cxn ang="0">
                <a:pos x="104" y="178"/>
              </a:cxn>
              <a:cxn ang="0">
                <a:pos x="76" y="167"/>
              </a:cxn>
              <a:cxn ang="0">
                <a:pos x="67" y="133"/>
              </a:cxn>
              <a:cxn ang="0">
                <a:pos x="67" y="110"/>
              </a:cxn>
              <a:cxn ang="0">
                <a:pos x="76" y="73"/>
              </a:cxn>
              <a:cxn ang="0">
                <a:pos x="104" y="61"/>
              </a:cxn>
              <a:cxn ang="0">
                <a:pos x="142" y="110"/>
              </a:cxn>
            </a:cxnLst>
            <a:rect l="0" t="0" r="r" b="b"/>
            <a:pathLst>
              <a:path w="984" h="434">
                <a:moveTo>
                  <a:pt x="76" y="4"/>
                </a:moveTo>
                <a:cubicBezTo>
                  <a:pt x="76" y="4"/>
                  <a:pt x="76" y="4"/>
                  <a:pt x="76" y="4"/>
                </a:cubicBezTo>
                <a:cubicBezTo>
                  <a:pt x="27" y="13"/>
                  <a:pt x="0" y="50"/>
                  <a:pt x="0" y="107"/>
                </a:cubicBezTo>
                <a:cubicBezTo>
                  <a:pt x="0" y="120"/>
                  <a:pt x="0" y="120"/>
                  <a:pt x="0" y="120"/>
                </a:cubicBezTo>
                <a:cubicBezTo>
                  <a:pt x="0" y="162"/>
                  <a:pt x="14" y="191"/>
                  <a:pt x="41" y="206"/>
                </a:cubicBezTo>
                <a:cubicBezTo>
                  <a:pt x="12" y="222"/>
                  <a:pt x="0" y="253"/>
                  <a:pt x="0" y="294"/>
                </a:cubicBezTo>
                <a:cubicBezTo>
                  <a:pt x="0" y="327"/>
                  <a:pt x="0" y="327"/>
                  <a:pt x="0" y="327"/>
                </a:cubicBezTo>
                <a:cubicBezTo>
                  <a:pt x="0" y="384"/>
                  <a:pt x="33" y="420"/>
                  <a:pt x="76" y="431"/>
                </a:cubicBezTo>
                <a:cubicBezTo>
                  <a:pt x="80" y="432"/>
                  <a:pt x="76" y="432"/>
                  <a:pt x="104" y="434"/>
                </a:cubicBezTo>
                <a:cubicBezTo>
                  <a:pt x="984" y="434"/>
                  <a:pt x="984" y="434"/>
                  <a:pt x="984" y="434"/>
                </a:cubicBezTo>
                <a:cubicBezTo>
                  <a:pt x="984" y="0"/>
                  <a:pt x="984" y="0"/>
                  <a:pt x="984" y="0"/>
                </a:cubicBezTo>
                <a:cubicBezTo>
                  <a:pt x="105" y="0"/>
                  <a:pt x="105" y="0"/>
                  <a:pt x="105" y="0"/>
                </a:cubicBezTo>
                <a:lnTo>
                  <a:pt x="76" y="4"/>
                </a:lnTo>
                <a:close/>
                <a:moveTo>
                  <a:pt x="142" y="325"/>
                </a:moveTo>
                <a:cubicBezTo>
                  <a:pt x="141" y="363"/>
                  <a:pt x="125" y="373"/>
                  <a:pt x="104" y="373"/>
                </a:cubicBezTo>
                <a:cubicBezTo>
                  <a:pt x="93" y="373"/>
                  <a:pt x="83" y="370"/>
                  <a:pt x="76" y="361"/>
                </a:cubicBezTo>
                <a:cubicBezTo>
                  <a:pt x="70" y="354"/>
                  <a:pt x="67" y="342"/>
                  <a:pt x="67" y="325"/>
                </a:cubicBezTo>
                <a:cubicBezTo>
                  <a:pt x="67" y="286"/>
                  <a:pt x="67" y="286"/>
                  <a:pt x="67" y="286"/>
                </a:cubicBezTo>
                <a:cubicBezTo>
                  <a:pt x="67" y="270"/>
                  <a:pt x="70" y="258"/>
                  <a:pt x="76" y="250"/>
                </a:cubicBezTo>
                <a:cubicBezTo>
                  <a:pt x="82" y="242"/>
                  <a:pt x="92" y="238"/>
                  <a:pt x="104" y="238"/>
                </a:cubicBezTo>
                <a:cubicBezTo>
                  <a:pt x="128" y="238"/>
                  <a:pt x="142" y="253"/>
                  <a:pt x="142" y="286"/>
                </a:cubicBezTo>
                <a:lnTo>
                  <a:pt x="142" y="325"/>
                </a:lnTo>
                <a:close/>
                <a:moveTo>
                  <a:pt x="142" y="110"/>
                </a:moveTo>
                <a:cubicBezTo>
                  <a:pt x="142" y="133"/>
                  <a:pt x="142" y="133"/>
                  <a:pt x="142" y="133"/>
                </a:cubicBezTo>
                <a:cubicBezTo>
                  <a:pt x="142" y="167"/>
                  <a:pt x="125" y="178"/>
                  <a:pt x="104" y="178"/>
                </a:cubicBezTo>
                <a:cubicBezTo>
                  <a:pt x="93" y="178"/>
                  <a:pt x="83" y="175"/>
                  <a:pt x="76" y="167"/>
                </a:cubicBezTo>
                <a:cubicBezTo>
                  <a:pt x="70" y="160"/>
                  <a:pt x="67" y="149"/>
                  <a:pt x="67" y="133"/>
                </a:cubicBezTo>
                <a:cubicBezTo>
                  <a:pt x="67" y="110"/>
                  <a:pt x="67" y="110"/>
                  <a:pt x="67" y="110"/>
                </a:cubicBezTo>
                <a:cubicBezTo>
                  <a:pt x="67" y="92"/>
                  <a:pt x="70" y="80"/>
                  <a:pt x="76" y="73"/>
                </a:cubicBezTo>
                <a:cubicBezTo>
                  <a:pt x="83" y="64"/>
                  <a:pt x="93" y="61"/>
                  <a:pt x="104" y="61"/>
                </a:cubicBezTo>
                <a:cubicBezTo>
                  <a:pt x="125" y="61"/>
                  <a:pt x="142" y="72"/>
                  <a:pt x="142" y="110"/>
                </a:cubicBezTo>
                <a:close/>
              </a:path>
            </a:pathLst>
          </a:custGeom>
          <a:solidFill>
            <a:srgbClr val="219965"/>
          </a:solid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98" name="TextBox 97">
            <a:extLst>
              <a:ext uri="{FF2B5EF4-FFF2-40B4-BE49-F238E27FC236}">
                <a16:creationId xmlns:a16="http://schemas.microsoft.com/office/drawing/2014/main" id="{561B4E49-4197-49FE-B302-F380F7C9171B}"/>
              </a:ext>
            </a:extLst>
          </p:cNvPr>
          <p:cNvSpPr txBox="1"/>
          <p:nvPr/>
        </p:nvSpPr>
        <p:spPr>
          <a:xfrm>
            <a:off x="508321" y="3117260"/>
            <a:ext cx="3953857" cy="614987"/>
          </a:xfrm>
          <a:prstGeom prst="round2DiagRect">
            <a:avLst/>
          </a:prstGeom>
          <a:solidFill>
            <a:srgbClr val="BCE0D0"/>
          </a:solidFill>
          <a:ln>
            <a:noFill/>
          </a:ln>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99" name="TextBox 98">
            <a:extLst>
              <a:ext uri="{FF2B5EF4-FFF2-40B4-BE49-F238E27FC236}">
                <a16:creationId xmlns:a16="http://schemas.microsoft.com/office/drawing/2014/main" id="{D919A5E5-3E95-4C52-85F1-FEAA5CE7E76A}"/>
              </a:ext>
            </a:extLst>
          </p:cNvPr>
          <p:cNvSpPr txBox="1"/>
          <p:nvPr/>
        </p:nvSpPr>
        <p:spPr>
          <a:xfrm>
            <a:off x="1112115" y="3193921"/>
            <a:ext cx="1188000" cy="461665"/>
          </a:xfrm>
          <a:prstGeom prst="rect">
            <a:avLst/>
          </a:prstGeom>
          <a:noFill/>
        </p:spPr>
        <p:txBody>
          <a:bodyPr wrap="square" lIns="0" rIns="0" rtlCol="0" anchor="ctr">
            <a:spAutoFit/>
          </a:bodyPr>
          <a:lstStyle/>
          <a:p>
            <a:pPr algn="ctr"/>
            <a:r>
              <a:rPr lang="it-IT" sz="1200" b="1" dirty="0">
                <a:latin typeface="Helvetica" panose="020B0604020202020204" pitchFamily="34" charset="0"/>
              </a:rPr>
              <a:t>Riqualificazione urbana</a:t>
            </a:r>
          </a:p>
        </p:txBody>
      </p:sp>
      <p:sp>
        <p:nvSpPr>
          <p:cNvPr id="101" name="TextBox 100">
            <a:extLst>
              <a:ext uri="{FF2B5EF4-FFF2-40B4-BE49-F238E27FC236}">
                <a16:creationId xmlns:a16="http://schemas.microsoft.com/office/drawing/2014/main" id="{EEFBAC5D-8392-489D-A84A-B87D918FEAD7}"/>
              </a:ext>
            </a:extLst>
          </p:cNvPr>
          <p:cNvSpPr txBox="1"/>
          <p:nvPr/>
        </p:nvSpPr>
        <p:spPr>
          <a:xfrm>
            <a:off x="2432080" y="3286254"/>
            <a:ext cx="1135380" cy="276999"/>
          </a:xfrm>
          <a:prstGeom prst="rect">
            <a:avLst/>
          </a:prstGeom>
          <a:noFill/>
        </p:spPr>
        <p:txBody>
          <a:bodyPr wrap="square" lIns="0" rIns="0" rtlCol="0" anchor="ctr">
            <a:spAutoFit/>
          </a:bodyPr>
          <a:lstStyle/>
          <a:p>
            <a:pPr algn="ctr"/>
            <a:r>
              <a:rPr lang="it-IT" sz="1200" dirty="0">
                <a:latin typeface="Helvetica" panose="020B0604020202020204" pitchFamily="34" charset="0"/>
              </a:rPr>
              <a:t>50,80 M€</a:t>
            </a:r>
          </a:p>
        </p:txBody>
      </p:sp>
      <p:pic>
        <p:nvPicPr>
          <p:cNvPr id="100" name="Picture 99">
            <a:extLst>
              <a:ext uri="{FF2B5EF4-FFF2-40B4-BE49-F238E27FC236}">
                <a16:creationId xmlns:a16="http://schemas.microsoft.com/office/drawing/2014/main" id="{0753699F-B102-451F-B514-752560523F07}"/>
              </a:ext>
            </a:extLst>
          </p:cNvPr>
          <p:cNvPicPr>
            <a:picLocks noChangeAspect="1"/>
          </p:cNvPicPr>
          <p:nvPr/>
        </p:nvPicPr>
        <p:blipFill rotWithShape="1">
          <a:blip r:embed="rId7"/>
          <a:srcRect b="12437"/>
          <a:stretch/>
        </p:blipFill>
        <p:spPr>
          <a:xfrm>
            <a:off x="507425" y="3266578"/>
            <a:ext cx="532164" cy="465975"/>
          </a:xfrm>
          <a:prstGeom prst="rect">
            <a:avLst/>
          </a:prstGeom>
        </p:spPr>
      </p:pic>
      <p:grpSp>
        <p:nvGrpSpPr>
          <p:cNvPr id="16" name="Group 15">
            <a:extLst>
              <a:ext uri="{FF2B5EF4-FFF2-40B4-BE49-F238E27FC236}">
                <a16:creationId xmlns:a16="http://schemas.microsoft.com/office/drawing/2014/main" id="{EAF348B9-6952-4C94-8747-47F10A057FD7}"/>
              </a:ext>
            </a:extLst>
          </p:cNvPr>
          <p:cNvGrpSpPr/>
          <p:nvPr/>
        </p:nvGrpSpPr>
        <p:grpSpPr>
          <a:xfrm>
            <a:off x="3304966" y="1374820"/>
            <a:ext cx="1224000" cy="900000"/>
            <a:chOff x="3304966" y="1374820"/>
            <a:chExt cx="1224000" cy="900000"/>
          </a:xfrm>
        </p:grpSpPr>
        <p:graphicFrame>
          <p:nvGraphicFramePr>
            <p:cNvPr id="159" name="Chart 158">
              <a:extLst>
                <a:ext uri="{FF2B5EF4-FFF2-40B4-BE49-F238E27FC236}">
                  <a16:creationId xmlns:a16="http://schemas.microsoft.com/office/drawing/2014/main" id="{BAFBC01D-F3EA-4F7D-A38D-5412C9815DCD}"/>
                </a:ext>
              </a:extLst>
            </p:cNvPr>
            <p:cNvGraphicFramePr/>
            <p:nvPr>
              <p:extLst>
                <p:ext uri="{D42A27DB-BD31-4B8C-83A1-F6EECF244321}">
                  <p14:modId xmlns:p14="http://schemas.microsoft.com/office/powerpoint/2010/main" val="2068449072"/>
                </p:ext>
              </p:extLst>
            </p:nvPr>
          </p:nvGraphicFramePr>
          <p:xfrm>
            <a:off x="3304966" y="1374820"/>
            <a:ext cx="1224000" cy="900000"/>
          </p:xfrm>
          <a:graphic>
            <a:graphicData uri="http://schemas.openxmlformats.org/drawingml/2006/chart">
              <c:chart xmlns:c="http://schemas.openxmlformats.org/drawingml/2006/chart" xmlns:r="http://schemas.openxmlformats.org/officeDocument/2006/relationships" r:id="rId8"/>
            </a:graphicData>
          </a:graphic>
        </p:graphicFrame>
        <p:sp>
          <p:nvSpPr>
            <p:cNvPr id="160" name="CasellaDiTesto 22">
              <a:extLst>
                <a:ext uri="{FF2B5EF4-FFF2-40B4-BE49-F238E27FC236}">
                  <a16:creationId xmlns:a16="http://schemas.microsoft.com/office/drawing/2014/main" id="{96EE1833-24CF-44B9-883B-354DD200F231}"/>
                </a:ext>
              </a:extLst>
            </p:cNvPr>
            <p:cNvSpPr txBox="1"/>
            <p:nvPr/>
          </p:nvSpPr>
          <p:spPr>
            <a:xfrm>
              <a:off x="3742070" y="1735134"/>
              <a:ext cx="361555" cy="184666"/>
            </a:xfrm>
            <a:prstGeom prst="rect">
              <a:avLst/>
            </a:prstGeom>
            <a:noFill/>
            <a:ln>
              <a:noFill/>
            </a:ln>
          </p:spPr>
          <p:txBody>
            <a:bodyPr wrap="square" lIns="0" tIns="0" rIns="0" bIns="0" rtlCol="0">
              <a:spAutoFit/>
            </a:bodyPr>
            <a:lstStyle/>
            <a:p>
              <a:pPr algn="ctr"/>
              <a:r>
                <a:rPr lang="it-IT" sz="1200" b="1" i="1" dirty="0">
                  <a:solidFill>
                    <a:srgbClr val="219965"/>
                  </a:solidFill>
                  <a:latin typeface="Helvetica" panose="020B0604020202020204" pitchFamily="34" charset="0"/>
                </a:rPr>
                <a:t>28%</a:t>
              </a:r>
              <a:endParaRPr lang="it-IT" sz="1100" b="1" i="1" dirty="0">
                <a:solidFill>
                  <a:srgbClr val="219965"/>
                </a:solidFill>
                <a:latin typeface="Helvetica" panose="020B0604020202020204" pitchFamily="34" charset="0"/>
              </a:endParaRPr>
            </a:p>
          </p:txBody>
        </p:sp>
      </p:grpSp>
      <p:grpSp>
        <p:nvGrpSpPr>
          <p:cNvPr id="17" name="Group 16">
            <a:extLst>
              <a:ext uri="{FF2B5EF4-FFF2-40B4-BE49-F238E27FC236}">
                <a16:creationId xmlns:a16="http://schemas.microsoft.com/office/drawing/2014/main" id="{6ACCF177-5FC1-44A7-AE7D-34AED403E1B6}"/>
              </a:ext>
            </a:extLst>
          </p:cNvPr>
          <p:cNvGrpSpPr/>
          <p:nvPr/>
        </p:nvGrpSpPr>
        <p:grpSpPr>
          <a:xfrm>
            <a:off x="3304966" y="2977727"/>
            <a:ext cx="1224000" cy="900000"/>
            <a:chOff x="3304966" y="2977727"/>
            <a:chExt cx="1224000" cy="900000"/>
          </a:xfrm>
        </p:grpSpPr>
        <p:graphicFrame>
          <p:nvGraphicFramePr>
            <p:cNvPr id="125" name="Chart 124">
              <a:extLst>
                <a:ext uri="{FF2B5EF4-FFF2-40B4-BE49-F238E27FC236}">
                  <a16:creationId xmlns:a16="http://schemas.microsoft.com/office/drawing/2014/main" id="{29D908E4-21EB-4B36-A585-60B324957196}"/>
                </a:ext>
              </a:extLst>
            </p:cNvPr>
            <p:cNvGraphicFramePr/>
            <p:nvPr>
              <p:extLst>
                <p:ext uri="{D42A27DB-BD31-4B8C-83A1-F6EECF244321}">
                  <p14:modId xmlns:p14="http://schemas.microsoft.com/office/powerpoint/2010/main" val="2776718689"/>
                </p:ext>
              </p:extLst>
            </p:nvPr>
          </p:nvGraphicFramePr>
          <p:xfrm>
            <a:off x="3304966" y="2977727"/>
            <a:ext cx="1224000" cy="900000"/>
          </p:xfrm>
          <a:graphic>
            <a:graphicData uri="http://schemas.openxmlformats.org/drawingml/2006/chart">
              <c:chart xmlns:c="http://schemas.openxmlformats.org/drawingml/2006/chart" xmlns:r="http://schemas.openxmlformats.org/officeDocument/2006/relationships" r:id="rId9"/>
            </a:graphicData>
          </a:graphic>
        </p:graphicFrame>
        <p:sp>
          <p:nvSpPr>
            <p:cNvPr id="148" name="CasellaDiTesto 22">
              <a:extLst>
                <a:ext uri="{FF2B5EF4-FFF2-40B4-BE49-F238E27FC236}">
                  <a16:creationId xmlns:a16="http://schemas.microsoft.com/office/drawing/2014/main" id="{4A3DCE56-DA26-4AF4-8DDF-A88D02F18146}"/>
                </a:ext>
              </a:extLst>
            </p:cNvPr>
            <p:cNvSpPr txBox="1"/>
            <p:nvPr/>
          </p:nvSpPr>
          <p:spPr>
            <a:xfrm>
              <a:off x="3734048" y="3335394"/>
              <a:ext cx="361555" cy="184666"/>
            </a:xfrm>
            <a:prstGeom prst="rect">
              <a:avLst/>
            </a:prstGeom>
            <a:noFill/>
            <a:ln>
              <a:noFill/>
            </a:ln>
          </p:spPr>
          <p:txBody>
            <a:bodyPr wrap="square" lIns="0" tIns="0" rIns="0" bIns="0" rtlCol="0">
              <a:spAutoFit/>
            </a:bodyPr>
            <a:lstStyle/>
            <a:p>
              <a:pPr algn="ctr"/>
              <a:r>
                <a:rPr lang="it-IT" sz="1200" b="1" i="1" dirty="0">
                  <a:solidFill>
                    <a:srgbClr val="219965"/>
                  </a:solidFill>
                  <a:latin typeface="Helvetica" panose="020B0604020202020204" pitchFamily="34" charset="0"/>
                </a:rPr>
                <a:t>14%</a:t>
              </a:r>
              <a:endParaRPr lang="it-IT" sz="1100" b="1" i="1" dirty="0">
                <a:solidFill>
                  <a:srgbClr val="219965"/>
                </a:solidFill>
                <a:latin typeface="Helvetica" panose="020B0604020202020204" pitchFamily="34" charset="0"/>
              </a:endParaRPr>
            </a:p>
          </p:txBody>
        </p:sp>
      </p:grpSp>
      <p:grpSp>
        <p:nvGrpSpPr>
          <p:cNvPr id="19" name="Group 18">
            <a:extLst>
              <a:ext uri="{FF2B5EF4-FFF2-40B4-BE49-F238E27FC236}">
                <a16:creationId xmlns:a16="http://schemas.microsoft.com/office/drawing/2014/main" id="{E421EAD1-C1B3-4A83-9FA7-B24A40A87B92}"/>
              </a:ext>
            </a:extLst>
          </p:cNvPr>
          <p:cNvGrpSpPr/>
          <p:nvPr/>
        </p:nvGrpSpPr>
        <p:grpSpPr>
          <a:xfrm>
            <a:off x="3299744" y="2189586"/>
            <a:ext cx="1224000" cy="900000"/>
            <a:chOff x="3299744" y="2189586"/>
            <a:chExt cx="1224000" cy="900000"/>
          </a:xfrm>
        </p:grpSpPr>
        <p:graphicFrame>
          <p:nvGraphicFramePr>
            <p:cNvPr id="156" name="Chart 155">
              <a:extLst>
                <a:ext uri="{FF2B5EF4-FFF2-40B4-BE49-F238E27FC236}">
                  <a16:creationId xmlns:a16="http://schemas.microsoft.com/office/drawing/2014/main" id="{96016E4A-8E62-4B36-A500-61A034E526BB}"/>
                </a:ext>
              </a:extLst>
            </p:cNvPr>
            <p:cNvGraphicFramePr/>
            <p:nvPr>
              <p:extLst>
                <p:ext uri="{D42A27DB-BD31-4B8C-83A1-F6EECF244321}">
                  <p14:modId xmlns:p14="http://schemas.microsoft.com/office/powerpoint/2010/main" val="2035175963"/>
                </p:ext>
              </p:extLst>
            </p:nvPr>
          </p:nvGraphicFramePr>
          <p:xfrm>
            <a:off x="3299744" y="2189586"/>
            <a:ext cx="1224000" cy="900000"/>
          </p:xfrm>
          <a:graphic>
            <a:graphicData uri="http://schemas.openxmlformats.org/drawingml/2006/chart">
              <c:chart xmlns:c="http://schemas.openxmlformats.org/drawingml/2006/chart" xmlns:r="http://schemas.openxmlformats.org/officeDocument/2006/relationships" r:id="rId10"/>
            </a:graphicData>
          </a:graphic>
        </p:graphicFrame>
        <p:sp>
          <p:nvSpPr>
            <p:cNvPr id="157" name="CasellaDiTesto 22">
              <a:extLst>
                <a:ext uri="{FF2B5EF4-FFF2-40B4-BE49-F238E27FC236}">
                  <a16:creationId xmlns:a16="http://schemas.microsoft.com/office/drawing/2014/main" id="{EC93817E-F8BF-4002-9381-E203F6C3BBF6}"/>
                </a:ext>
              </a:extLst>
            </p:cNvPr>
            <p:cNvSpPr txBox="1"/>
            <p:nvPr/>
          </p:nvSpPr>
          <p:spPr>
            <a:xfrm>
              <a:off x="3734048" y="2547253"/>
              <a:ext cx="361555" cy="184666"/>
            </a:xfrm>
            <a:prstGeom prst="rect">
              <a:avLst/>
            </a:prstGeom>
            <a:noFill/>
            <a:ln>
              <a:noFill/>
            </a:ln>
          </p:spPr>
          <p:txBody>
            <a:bodyPr wrap="square" lIns="0" tIns="0" rIns="0" bIns="0" rtlCol="0">
              <a:spAutoFit/>
            </a:bodyPr>
            <a:lstStyle/>
            <a:p>
              <a:pPr algn="ctr"/>
              <a:r>
                <a:rPr lang="it-IT" sz="1200" b="1" i="1" dirty="0">
                  <a:solidFill>
                    <a:srgbClr val="219965"/>
                  </a:solidFill>
                  <a:latin typeface="Helvetica" panose="020B0604020202020204" pitchFamily="34" charset="0"/>
                </a:rPr>
                <a:t>22%</a:t>
              </a:r>
              <a:endParaRPr lang="it-IT" sz="1100" b="1" i="1" dirty="0">
                <a:solidFill>
                  <a:srgbClr val="219965"/>
                </a:solidFill>
                <a:latin typeface="Helvetica" panose="020B0604020202020204" pitchFamily="34" charset="0"/>
              </a:endParaRPr>
            </a:p>
          </p:txBody>
        </p:sp>
      </p:grpSp>
      <p:grpSp>
        <p:nvGrpSpPr>
          <p:cNvPr id="20" name="Group 19">
            <a:extLst>
              <a:ext uri="{FF2B5EF4-FFF2-40B4-BE49-F238E27FC236}">
                <a16:creationId xmlns:a16="http://schemas.microsoft.com/office/drawing/2014/main" id="{A5D29DEA-1E23-4F50-927B-B679A48777CF}"/>
              </a:ext>
            </a:extLst>
          </p:cNvPr>
          <p:cNvGrpSpPr/>
          <p:nvPr/>
        </p:nvGrpSpPr>
        <p:grpSpPr>
          <a:xfrm>
            <a:off x="3303299" y="3765128"/>
            <a:ext cx="1224000" cy="900000"/>
            <a:chOff x="3303299" y="3765128"/>
            <a:chExt cx="1224000" cy="900000"/>
          </a:xfrm>
        </p:grpSpPr>
        <p:graphicFrame>
          <p:nvGraphicFramePr>
            <p:cNvPr id="150" name="Chart 149">
              <a:extLst>
                <a:ext uri="{FF2B5EF4-FFF2-40B4-BE49-F238E27FC236}">
                  <a16:creationId xmlns:a16="http://schemas.microsoft.com/office/drawing/2014/main" id="{0BCCC675-205F-4CA3-B3C3-CAEC906ADFD9}"/>
                </a:ext>
              </a:extLst>
            </p:cNvPr>
            <p:cNvGraphicFramePr/>
            <p:nvPr>
              <p:extLst>
                <p:ext uri="{D42A27DB-BD31-4B8C-83A1-F6EECF244321}">
                  <p14:modId xmlns:p14="http://schemas.microsoft.com/office/powerpoint/2010/main" val="3184820106"/>
                </p:ext>
              </p:extLst>
            </p:nvPr>
          </p:nvGraphicFramePr>
          <p:xfrm>
            <a:off x="3303299" y="3765128"/>
            <a:ext cx="1224000" cy="900000"/>
          </p:xfrm>
          <a:graphic>
            <a:graphicData uri="http://schemas.openxmlformats.org/drawingml/2006/chart">
              <c:chart xmlns:c="http://schemas.openxmlformats.org/drawingml/2006/chart" xmlns:r="http://schemas.openxmlformats.org/officeDocument/2006/relationships" r:id="rId11"/>
            </a:graphicData>
          </a:graphic>
        </p:graphicFrame>
        <p:sp>
          <p:nvSpPr>
            <p:cNvPr id="151" name="CasellaDiTesto 22">
              <a:extLst>
                <a:ext uri="{FF2B5EF4-FFF2-40B4-BE49-F238E27FC236}">
                  <a16:creationId xmlns:a16="http://schemas.microsoft.com/office/drawing/2014/main" id="{89401A44-653F-4EA9-AD69-CE8192279732}"/>
                </a:ext>
              </a:extLst>
            </p:cNvPr>
            <p:cNvSpPr txBox="1"/>
            <p:nvPr/>
          </p:nvSpPr>
          <p:spPr>
            <a:xfrm>
              <a:off x="3734522" y="4122795"/>
              <a:ext cx="361555" cy="184666"/>
            </a:xfrm>
            <a:prstGeom prst="rect">
              <a:avLst/>
            </a:prstGeom>
            <a:noFill/>
            <a:ln>
              <a:noFill/>
            </a:ln>
          </p:spPr>
          <p:txBody>
            <a:bodyPr wrap="square" lIns="0" tIns="0" rIns="0" bIns="0" rtlCol="0">
              <a:spAutoFit/>
            </a:bodyPr>
            <a:lstStyle/>
            <a:p>
              <a:pPr algn="ctr"/>
              <a:r>
                <a:rPr lang="it-IT" sz="1200" b="1" i="1" dirty="0">
                  <a:solidFill>
                    <a:srgbClr val="219965"/>
                  </a:solidFill>
                  <a:latin typeface="Helvetica" panose="020B0604020202020204" pitchFamily="34" charset="0"/>
                </a:rPr>
                <a:t>10%</a:t>
              </a:r>
              <a:endParaRPr lang="it-IT" sz="1100" b="1" i="1" dirty="0">
                <a:solidFill>
                  <a:srgbClr val="219965"/>
                </a:solidFill>
                <a:latin typeface="Helvetica" panose="020B0604020202020204" pitchFamily="34" charset="0"/>
              </a:endParaRPr>
            </a:p>
          </p:txBody>
        </p:sp>
      </p:grpSp>
      <p:grpSp>
        <p:nvGrpSpPr>
          <p:cNvPr id="22" name="Group 21">
            <a:extLst>
              <a:ext uri="{FF2B5EF4-FFF2-40B4-BE49-F238E27FC236}">
                <a16:creationId xmlns:a16="http://schemas.microsoft.com/office/drawing/2014/main" id="{42B93AEA-A963-4219-99E6-A0DAEB1C6955}"/>
              </a:ext>
            </a:extLst>
          </p:cNvPr>
          <p:cNvGrpSpPr/>
          <p:nvPr/>
        </p:nvGrpSpPr>
        <p:grpSpPr>
          <a:xfrm>
            <a:off x="7792401" y="1378613"/>
            <a:ext cx="1224000" cy="900000"/>
            <a:chOff x="7792401" y="1378613"/>
            <a:chExt cx="1224000" cy="900000"/>
          </a:xfrm>
        </p:grpSpPr>
        <p:graphicFrame>
          <p:nvGraphicFramePr>
            <p:cNvPr id="69" name="Chart 68">
              <a:extLst>
                <a:ext uri="{FF2B5EF4-FFF2-40B4-BE49-F238E27FC236}">
                  <a16:creationId xmlns:a16="http://schemas.microsoft.com/office/drawing/2014/main" id="{6198C376-0F42-40FE-901F-6CE7B4BC44BE}"/>
                </a:ext>
              </a:extLst>
            </p:cNvPr>
            <p:cNvGraphicFramePr/>
            <p:nvPr>
              <p:extLst>
                <p:ext uri="{D42A27DB-BD31-4B8C-83A1-F6EECF244321}">
                  <p14:modId xmlns:p14="http://schemas.microsoft.com/office/powerpoint/2010/main" val="1049198699"/>
                </p:ext>
              </p:extLst>
            </p:nvPr>
          </p:nvGraphicFramePr>
          <p:xfrm>
            <a:off x="7792401" y="1378613"/>
            <a:ext cx="1224000" cy="900000"/>
          </p:xfrm>
          <a:graphic>
            <a:graphicData uri="http://schemas.openxmlformats.org/drawingml/2006/chart">
              <c:chart xmlns:c="http://schemas.openxmlformats.org/drawingml/2006/chart" xmlns:r="http://schemas.openxmlformats.org/officeDocument/2006/relationships" r:id="rId12"/>
            </a:graphicData>
          </a:graphic>
        </p:graphicFrame>
        <p:sp>
          <p:nvSpPr>
            <p:cNvPr id="70" name="CasellaDiTesto 22">
              <a:extLst>
                <a:ext uri="{FF2B5EF4-FFF2-40B4-BE49-F238E27FC236}">
                  <a16:creationId xmlns:a16="http://schemas.microsoft.com/office/drawing/2014/main" id="{8E261982-CB69-45C5-8286-D007A2D93971}"/>
                </a:ext>
              </a:extLst>
            </p:cNvPr>
            <p:cNvSpPr txBox="1"/>
            <p:nvPr/>
          </p:nvSpPr>
          <p:spPr>
            <a:xfrm>
              <a:off x="8223624" y="1736280"/>
              <a:ext cx="361555" cy="184666"/>
            </a:xfrm>
            <a:prstGeom prst="rect">
              <a:avLst/>
            </a:prstGeom>
            <a:noFill/>
            <a:ln>
              <a:noFill/>
            </a:ln>
          </p:spPr>
          <p:txBody>
            <a:bodyPr wrap="square" lIns="0" tIns="0" rIns="0" bIns="0" rtlCol="0">
              <a:spAutoFit/>
            </a:bodyPr>
            <a:lstStyle/>
            <a:p>
              <a:pPr algn="ctr"/>
              <a:r>
                <a:rPr lang="it-IT" sz="1200" b="1" i="1" dirty="0">
                  <a:solidFill>
                    <a:srgbClr val="219965"/>
                  </a:solidFill>
                  <a:latin typeface="Helvetica" panose="020B0604020202020204" pitchFamily="34" charset="0"/>
                </a:rPr>
                <a:t>9%</a:t>
              </a:r>
              <a:endParaRPr lang="it-IT" sz="1100" b="1" i="1" dirty="0">
                <a:solidFill>
                  <a:srgbClr val="219965"/>
                </a:solidFill>
                <a:latin typeface="Helvetica" panose="020B0604020202020204" pitchFamily="34" charset="0"/>
              </a:endParaRPr>
            </a:p>
          </p:txBody>
        </p:sp>
      </p:grpSp>
      <p:grpSp>
        <p:nvGrpSpPr>
          <p:cNvPr id="23" name="Group 22">
            <a:extLst>
              <a:ext uri="{FF2B5EF4-FFF2-40B4-BE49-F238E27FC236}">
                <a16:creationId xmlns:a16="http://schemas.microsoft.com/office/drawing/2014/main" id="{43DD206A-21C7-407A-8AA9-65CC4EE11A62}"/>
              </a:ext>
            </a:extLst>
          </p:cNvPr>
          <p:cNvGrpSpPr/>
          <p:nvPr/>
        </p:nvGrpSpPr>
        <p:grpSpPr>
          <a:xfrm>
            <a:off x="7792401" y="2159836"/>
            <a:ext cx="1224000" cy="900000"/>
            <a:chOff x="7792401" y="2159836"/>
            <a:chExt cx="1224000" cy="900000"/>
          </a:xfrm>
        </p:grpSpPr>
        <p:graphicFrame>
          <p:nvGraphicFramePr>
            <p:cNvPr id="140" name="Chart 139">
              <a:extLst>
                <a:ext uri="{FF2B5EF4-FFF2-40B4-BE49-F238E27FC236}">
                  <a16:creationId xmlns:a16="http://schemas.microsoft.com/office/drawing/2014/main" id="{4899A145-022F-4B39-B12C-8DEB085AE472}"/>
                </a:ext>
              </a:extLst>
            </p:cNvPr>
            <p:cNvGraphicFramePr/>
            <p:nvPr>
              <p:extLst>
                <p:ext uri="{D42A27DB-BD31-4B8C-83A1-F6EECF244321}">
                  <p14:modId xmlns:p14="http://schemas.microsoft.com/office/powerpoint/2010/main" val="3950070825"/>
                </p:ext>
              </p:extLst>
            </p:nvPr>
          </p:nvGraphicFramePr>
          <p:xfrm>
            <a:off x="7792401" y="2159836"/>
            <a:ext cx="1224000" cy="900000"/>
          </p:xfrm>
          <a:graphic>
            <a:graphicData uri="http://schemas.openxmlformats.org/drawingml/2006/chart">
              <c:chart xmlns:c="http://schemas.openxmlformats.org/drawingml/2006/chart" xmlns:r="http://schemas.openxmlformats.org/officeDocument/2006/relationships" r:id="rId13"/>
            </a:graphicData>
          </a:graphic>
        </p:graphicFrame>
        <p:sp>
          <p:nvSpPr>
            <p:cNvPr id="141" name="CasellaDiTesto 22">
              <a:extLst>
                <a:ext uri="{FF2B5EF4-FFF2-40B4-BE49-F238E27FC236}">
                  <a16:creationId xmlns:a16="http://schemas.microsoft.com/office/drawing/2014/main" id="{018AB966-D6CE-4534-8BC8-439405E32F89}"/>
                </a:ext>
              </a:extLst>
            </p:cNvPr>
            <p:cNvSpPr txBox="1"/>
            <p:nvPr/>
          </p:nvSpPr>
          <p:spPr>
            <a:xfrm>
              <a:off x="8223624" y="2517503"/>
              <a:ext cx="361555" cy="184666"/>
            </a:xfrm>
            <a:prstGeom prst="rect">
              <a:avLst/>
            </a:prstGeom>
            <a:noFill/>
            <a:ln>
              <a:noFill/>
            </a:ln>
          </p:spPr>
          <p:txBody>
            <a:bodyPr wrap="square" lIns="0" tIns="0" rIns="0" bIns="0" rtlCol="0">
              <a:spAutoFit/>
            </a:bodyPr>
            <a:lstStyle/>
            <a:p>
              <a:pPr algn="ctr"/>
              <a:r>
                <a:rPr lang="it-IT" sz="1200" b="1" i="1" dirty="0">
                  <a:solidFill>
                    <a:srgbClr val="219965"/>
                  </a:solidFill>
                  <a:latin typeface="Helvetica" panose="020B0604020202020204" pitchFamily="34" charset="0"/>
                </a:rPr>
                <a:t>8%</a:t>
              </a:r>
              <a:endParaRPr lang="it-IT" sz="1100" b="1" i="1" dirty="0">
                <a:solidFill>
                  <a:srgbClr val="219965"/>
                </a:solidFill>
                <a:latin typeface="Helvetica" panose="020B0604020202020204" pitchFamily="34" charset="0"/>
              </a:endParaRPr>
            </a:p>
          </p:txBody>
        </p:sp>
      </p:grpSp>
      <p:grpSp>
        <p:nvGrpSpPr>
          <p:cNvPr id="24" name="Group 23">
            <a:extLst>
              <a:ext uri="{FF2B5EF4-FFF2-40B4-BE49-F238E27FC236}">
                <a16:creationId xmlns:a16="http://schemas.microsoft.com/office/drawing/2014/main" id="{DD36867C-C051-438D-A546-D895FCA19CF7}"/>
              </a:ext>
            </a:extLst>
          </p:cNvPr>
          <p:cNvGrpSpPr/>
          <p:nvPr/>
        </p:nvGrpSpPr>
        <p:grpSpPr>
          <a:xfrm>
            <a:off x="7792401" y="2977727"/>
            <a:ext cx="1224000" cy="900000"/>
            <a:chOff x="7792401" y="2977727"/>
            <a:chExt cx="1224000" cy="900000"/>
          </a:xfrm>
        </p:grpSpPr>
        <p:graphicFrame>
          <p:nvGraphicFramePr>
            <p:cNvPr id="153" name="Chart 152">
              <a:extLst>
                <a:ext uri="{FF2B5EF4-FFF2-40B4-BE49-F238E27FC236}">
                  <a16:creationId xmlns:a16="http://schemas.microsoft.com/office/drawing/2014/main" id="{5BBFF875-6B2B-4323-84F6-941208A5F136}"/>
                </a:ext>
              </a:extLst>
            </p:cNvPr>
            <p:cNvGraphicFramePr/>
            <p:nvPr>
              <p:extLst>
                <p:ext uri="{D42A27DB-BD31-4B8C-83A1-F6EECF244321}">
                  <p14:modId xmlns:p14="http://schemas.microsoft.com/office/powerpoint/2010/main" val="4034373415"/>
                </p:ext>
              </p:extLst>
            </p:nvPr>
          </p:nvGraphicFramePr>
          <p:xfrm>
            <a:off x="7792401" y="2977727"/>
            <a:ext cx="1224000" cy="900000"/>
          </p:xfrm>
          <a:graphic>
            <a:graphicData uri="http://schemas.openxmlformats.org/drawingml/2006/chart">
              <c:chart xmlns:c="http://schemas.openxmlformats.org/drawingml/2006/chart" xmlns:r="http://schemas.openxmlformats.org/officeDocument/2006/relationships" r:id="rId14"/>
            </a:graphicData>
          </a:graphic>
        </p:graphicFrame>
        <p:sp>
          <p:nvSpPr>
            <p:cNvPr id="154" name="CasellaDiTesto 22">
              <a:extLst>
                <a:ext uri="{FF2B5EF4-FFF2-40B4-BE49-F238E27FC236}">
                  <a16:creationId xmlns:a16="http://schemas.microsoft.com/office/drawing/2014/main" id="{FD546A81-99E1-4794-BFDF-9848BF5E00DD}"/>
                </a:ext>
              </a:extLst>
            </p:cNvPr>
            <p:cNvSpPr txBox="1"/>
            <p:nvPr/>
          </p:nvSpPr>
          <p:spPr>
            <a:xfrm>
              <a:off x="8223624" y="3335394"/>
              <a:ext cx="361555" cy="184666"/>
            </a:xfrm>
            <a:prstGeom prst="rect">
              <a:avLst/>
            </a:prstGeom>
            <a:noFill/>
            <a:ln>
              <a:noFill/>
            </a:ln>
          </p:spPr>
          <p:txBody>
            <a:bodyPr wrap="square" lIns="0" tIns="0" rIns="0" bIns="0" rtlCol="0">
              <a:spAutoFit/>
            </a:bodyPr>
            <a:lstStyle/>
            <a:p>
              <a:pPr algn="ctr"/>
              <a:r>
                <a:rPr lang="it-IT" sz="1200" b="1" i="1" dirty="0">
                  <a:solidFill>
                    <a:srgbClr val="219965"/>
                  </a:solidFill>
                  <a:latin typeface="Helvetica" panose="020B0604020202020204" pitchFamily="34" charset="0"/>
                </a:rPr>
                <a:t>8%</a:t>
              </a:r>
              <a:endParaRPr lang="it-IT" sz="1100" b="1" i="1" dirty="0">
                <a:solidFill>
                  <a:srgbClr val="219965"/>
                </a:solidFill>
                <a:latin typeface="Helvetica" panose="020B0604020202020204" pitchFamily="34" charset="0"/>
              </a:endParaRPr>
            </a:p>
          </p:txBody>
        </p:sp>
      </p:grpSp>
      <p:grpSp>
        <p:nvGrpSpPr>
          <p:cNvPr id="25" name="Group 24">
            <a:extLst>
              <a:ext uri="{FF2B5EF4-FFF2-40B4-BE49-F238E27FC236}">
                <a16:creationId xmlns:a16="http://schemas.microsoft.com/office/drawing/2014/main" id="{452CE199-81BF-49C0-AE36-C8F1EB5AB6C0}"/>
              </a:ext>
            </a:extLst>
          </p:cNvPr>
          <p:cNvGrpSpPr/>
          <p:nvPr/>
        </p:nvGrpSpPr>
        <p:grpSpPr>
          <a:xfrm>
            <a:off x="7792401" y="3765128"/>
            <a:ext cx="1224000" cy="900000"/>
            <a:chOff x="7792401" y="3765128"/>
            <a:chExt cx="1224000" cy="900000"/>
          </a:xfrm>
        </p:grpSpPr>
        <p:graphicFrame>
          <p:nvGraphicFramePr>
            <p:cNvPr id="120" name="Chart 119">
              <a:extLst>
                <a:ext uri="{FF2B5EF4-FFF2-40B4-BE49-F238E27FC236}">
                  <a16:creationId xmlns:a16="http://schemas.microsoft.com/office/drawing/2014/main" id="{FB574708-CCE9-4B45-906E-92C68614D1E7}"/>
                </a:ext>
              </a:extLst>
            </p:cNvPr>
            <p:cNvGraphicFramePr/>
            <p:nvPr>
              <p:extLst>
                <p:ext uri="{D42A27DB-BD31-4B8C-83A1-F6EECF244321}">
                  <p14:modId xmlns:p14="http://schemas.microsoft.com/office/powerpoint/2010/main" val="3480288518"/>
                </p:ext>
              </p:extLst>
            </p:nvPr>
          </p:nvGraphicFramePr>
          <p:xfrm>
            <a:off x="7792401" y="3765128"/>
            <a:ext cx="1224000" cy="900000"/>
          </p:xfrm>
          <a:graphic>
            <a:graphicData uri="http://schemas.openxmlformats.org/drawingml/2006/chart">
              <c:chart xmlns:c="http://schemas.openxmlformats.org/drawingml/2006/chart" xmlns:r="http://schemas.openxmlformats.org/officeDocument/2006/relationships" r:id="rId15"/>
            </a:graphicData>
          </a:graphic>
        </p:graphicFrame>
        <p:sp>
          <p:nvSpPr>
            <p:cNvPr id="121" name="CasellaDiTesto 22">
              <a:extLst>
                <a:ext uri="{FF2B5EF4-FFF2-40B4-BE49-F238E27FC236}">
                  <a16:creationId xmlns:a16="http://schemas.microsoft.com/office/drawing/2014/main" id="{607325F3-0F96-4355-8057-2906DA24E623}"/>
                </a:ext>
              </a:extLst>
            </p:cNvPr>
            <p:cNvSpPr txBox="1"/>
            <p:nvPr/>
          </p:nvSpPr>
          <p:spPr>
            <a:xfrm>
              <a:off x="8223624" y="4122795"/>
              <a:ext cx="361555" cy="184666"/>
            </a:xfrm>
            <a:prstGeom prst="rect">
              <a:avLst/>
            </a:prstGeom>
            <a:noFill/>
            <a:ln>
              <a:noFill/>
            </a:ln>
          </p:spPr>
          <p:txBody>
            <a:bodyPr wrap="square" lIns="0" tIns="0" rIns="0" bIns="0" rtlCol="0">
              <a:spAutoFit/>
            </a:bodyPr>
            <a:lstStyle/>
            <a:p>
              <a:pPr algn="ctr"/>
              <a:r>
                <a:rPr lang="it-IT" sz="1200" b="1" i="1" dirty="0">
                  <a:solidFill>
                    <a:srgbClr val="219965"/>
                  </a:solidFill>
                  <a:latin typeface="Helvetica" panose="020B0604020202020204" pitchFamily="34" charset="0"/>
                </a:rPr>
                <a:t>1%</a:t>
              </a:r>
              <a:endParaRPr lang="it-IT" sz="1100" b="1" i="1" dirty="0">
                <a:solidFill>
                  <a:srgbClr val="219965"/>
                </a:solidFill>
                <a:latin typeface="Helvetica" panose="020B0604020202020204" pitchFamily="34" charset="0"/>
              </a:endParaRPr>
            </a:p>
          </p:txBody>
        </p:sp>
      </p:grpSp>
    </p:spTree>
    <p:extLst>
      <p:ext uri="{BB962C8B-B14F-4D97-AF65-F5344CB8AC3E}">
        <p14:creationId xmlns:p14="http://schemas.microsoft.com/office/powerpoint/2010/main" val="1187852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D940A02-B7E3-4813-A446-DDB84FEB0570}"/>
              </a:ext>
            </a:extLst>
          </p:cNvPr>
          <p:cNvSpPr txBox="1"/>
          <p:nvPr/>
        </p:nvSpPr>
        <p:spPr>
          <a:xfrm>
            <a:off x="576000" y="3069232"/>
            <a:ext cx="7992000" cy="391160"/>
          </a:xfrm>
          <a:prstGeom prst="round2DiagRect">
            <a:avLst/>
          </a:prstGeom>
          <a:solidFill>
            <a:srgbClr val="219965"/>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2" name="Titolo 1"/>
          <p:cNvSpPr>
            <a:spLocks noGrp="1"/>
          </p:cNvSpPr>
          <p:nvPr>
            <p:ph type="ctrTitle"/>
          </p:nvPr>
        </p:nvSpPr>
        <p:spPr/>
        <p:txBody>
          <a:bodyPr/>
          <a:lstStyle/>
          <a:p>
            <a:pPr algn="ctr"/>
            <a:r>
              <a:rPr lang="it-IT" dirty="0"/>
              <a:t>Programmazione 2000-2006</a:t>
            </a:r>
            <a:endParaRPr lang="it-IT" sz="2800" dirty="0"/>
          </a:p>
        </p:txBody>
      </p:sp>
      <p:sp>
        <p:nvSpPr>
          <p:cNvPr id="3" name="Sottotitolo 2"/>
          <p:cNvSpPr>
            <a:spLocks noGrp="1"/>
          </p:cNvSpPr>
          <p:nvPr>
            <p:ph type="subTitle" idx="1"/>
          </p:nvPr>
        </p:nvSpPr>
        <p:spPr>
          <a:xfrm>
            <a:off x="685800" y="989725"/>
            <a:ext cx="7772400" cy="3722414"/>
          </a:xfrm>
        </p:spPr>
        <p:txBody>
          <a:bodyPr/>
          <a:lstStyle/>
          <a:p>
            <a:pPr algn="just"/>
            <a:r>
              <a:rPr lang="it-IT" b="1" dirty="0">
                <a:latin typeface="+mn-lt"/>
              </a:rPr>
              <a:t>Intesa Istituzionale di Programma </a:t>
            </a:r>
            <a:r>
              <a:rPr lang="it-IT" dirty="0">
                <a:latin typeface="+mn-lt"/>
              </a:rPr>
              <a:t>sottoscritta con il Governo il 3 marzo 1999</a:t>
            </a:r>
          </a:p>
          <a:p>
            <a:pPr algn="just"/>
            <a:r>
              <a:rPr lang="it-IT" dirty="0">
                <a:latin typeface="+mn-lt"/>
              </a:rPr>
              <a:t>Attuazione attraverso </a:t>
            </a:r>
            <a:r>
              <a:rPr lang="it-IT" b="1" dirty="0">
                <a:latin typeface="+mn-lt"/>
              </a:rPr>
              <a:t>20 Accordi di Programma Quadro </a:t>
            </a:r>
            <a:r>
              <a:rPr lang="it-IT" dirty="0">
                <a:latin typeface="+mn-lt"/>
              </a:rPr>
              <a:t>sottoscritti tra i 1999 e il 2008  </a:t>
            </a:r>
            <a:r>
              <a:rPr lang="it-IT" dirty="0"/>
              <a:t>Gli APQ sono gli strumenti maggiormente consolidati ed utilizzati attraverso cui è stata data attuazione all’Intesa nei settori della </a:t>
            </a:r>
            <a:r>
              <a:rPr lang="it-IT" b="1" dirty="0"/>
              <a:t>Mobilità, Ciclo dell’acqua, Difesa del suolo, Sviluppo locale, Beni culturali, Aree Urbane, Società dell’informazione e Ricerca </a:t>
            </a:r>
            <a:r>
              <a:rPr lang="it-IT" dirty="0"/>
              <a:t>e hanno visto il coinvolgimento di Amministrazioni centrali che, attraverso risorse addizionali, hanno implementato le potenzialità delle azioni finanziate. </a:t>
            </a:r>
          </a:p>
        </p:txBody>
      </p:sp>
      <p:sp>
        <p:nvSpPr>
          <p:cNvPr id="11" name="TextBox 10">
            <a:extLst>
              <a:ext uri="{FF2B5EF4-FFF2-40B4-BE49-F238E27FC236}">
                <a16:creationId xmlns:a16="http://schemas.microsoft.com/office/drawing/2014/main" id="{30C461B0-8B9A-4158-9FFB-AD5C34B9842C}"/>
              </a:ext>
            </a:extLst>
          </p:cNvPr>
          <p:cNvSpPr txBox="1"/>
          <p:nvPr/>
        </p:nvSpPr>
        <p:spPr>
          <a:xfrm>
            <a:off x="576000" y="3540175"/>
            <a:ext cx="7992000" cy="144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graphicFrame>
        <p:nvGraphicFramePr>
          <p:cNvPr id="9" name="Tabella 5">
            <a:extLst>
              <a:ext uri="{FF2B5EF4-FFF2-40B4-BE49-F238E27FC236}">
                <a16:creationId xmlns:a16="http://schemas.microsoft.com/office/drawing/2014/main" id="{424739AD-2C7C-4BEE-BCF0-CB65BC6D90A7}"/>
              </a:ext>
            </a:extLst>
          </p:cNvPr>
          <p:cNvGraphicFramePr>
            <a:graphicFrameLocks noGrp="1"/>
          </p:cNvGraphicFramePr>
          <p:nvPr>
            <p:extLst>
              <p:ext uri="{D42A27DB-BD31-4B8C-83A1-F6EECF244321}">
                <p14:modId xmlns:p14="http://schemas.microsoft.com/office/powerpoint/2010/main" val="2372439282"/>
              </p:ext>
            </p:extLst>
          </p:nvPr>
        </p:nvGraphicFramePr>
        <p:xfrm>
          <a:off x="766800" y="3046481"/>
          <a:ext cx="7610400" cy="987387"/>
        </p:xfrm>
        <a:graphic>
          <a:graphicData uri="http://schemas.openxmlformats.org/drawingml/2006/table">
            <a:tbl>
              <a:tblPr firstRow="1" bandRow="1">
                <a:tableStyleId>{5C22544A-7EE6-4342-B048-85BDC9FD1C3A}</a:tableStyleId>
              </a:tblPr>
              <a:tblGrid>
                <a:gridCol w="6235667">
                  <a:extLst>
                    <a:ext uri="{9D8B030D-6E8A-4147-A177-3AD203B41FA5}">
                      <a16:colId xmlns:a16="http://schemas.microsoft.com/office/drawing/2014/main" val="1267593812"/>
                    </a:ext>
                  </a:extLst>
                </a:gridCol>
                <a:gridCol w="1374733">
                  <a:extLst>
                    <a:ext uri="{9D8B030D-6E8A-4147-A177-3AD203B41FA5}">
                      <a16:colId xmlns:a16="http://schemas.microsoft.com/office/drawing/2014/main" val="622654531"/>
                    </a:ext>
                  </a:extLst>
                </a:gridCol>
              </a:tblGrid>
              <a:tr h="461607">
                <a:tc>
                  <a:txBody>
                    <a:bodyPr/>
                    <a:lstStyle/>
                    <a:p>
                      <a:pPr algn="ctr"/>
                      <a:r>
                        <a:rPr lang="it-IT" sz="1100" dirty="0">
                          <a:solidFill>
                            <a:schemeClr val="bg1"/>
                          </a:solidFill>
                          <a:latin typeface="Helvetica" panose="020B0604020202020204" pitchFamily="34" charset="0"/>
                        </a:rPr>
                        <a:t>Denominazione strumento attuativo</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100" b="1" dirty="0">
                          <a:solidFill>
                            <a:schemeClr val="bg1"/>
                          </a:solidFill>
                          <a:latin typeface="Helvetica" panose="020B0604020202020204" pitchFamily="34" charset="0"/>
                        </a:rPr>
                        <a:t>Risorse FSC assegnate (M€)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4468445"/>
                  </a:ext>
                </a:extLst>
              </a:tr>
              <a:tr h="0">
                <a:tc>
                  <a:txBody>
                    <a:bodyPr/>
                    <a:lstStyle/>
                    <a:p>
                      <a:pPr algn="l" fontAlgn="ctr"/>
                      <a:r>
                        <a:rPr lang="it-IT" sz="1100" b="0" i="0" u="none" strike="noStrike" dirty="0">
                          <a:solidFill>
                            <a:srgbClr val="000000"/>
                          </a:solidFill>
                          <a:effectLst/>
                          <a:latin typeface="Helvetica" panose="020B0604020202020204" pitchFamily="34" charset="0"/>
                        </a:rPr>
                        <a:t>APQ POTENZIAMENTO DEL SERVIZIO FERROVIARIO REGIONALE e 2 Atti Integrativi</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100" b="0" i="0" u="none" strike="noStrike" dirty="0">
                          <a:solidFill>
                            <a:srgbClr val="000000"/>
                          </a:solidFill>
                          <a:effectLst/>
                          <a:latin typeface="Helvetica" panose="020B0604020202020204" pitchFamily="34" charset="0"/>
                        </a:rPr>
                        <a:t>156,13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96602"/>
                  </a:ext>
                </a:extLst>
              </a:tr>
              <a:tr h="0">
                <a:tc>
                  <a:txBody>
                    <a:bodyPr/>
                    <a:lstStyle/>
                    <a:p>
                      <a:pPr algn="l" fontAlgn="ctr">
                        <a:spcBef>
                          <a:spcPts val="300"/>
                        </a:spcBef>
                        <a:spcAft>
                          <a:spcPts val="300"/>
                        </a:spcAft>
                      </a:pPr>
                      <a:r>
                        <a:rPr lang="it-IT" sz="1100" b="0" i="0" u="none" strike="noStrike" dirty="0">
                          <a:solidFill>
                            <a:srgbClr val="000000"/>
                          </a:solidFill>
                          <a:effectLst/>
                          <a:latin typeface="Helvetica" panose="020B0604020202020204" pitchFamily="34" charset="0"/>
                        </a:rPr>
                        <a:t>APQ INFRASTRUTTURE PER LO SVILUPPO LOCALE IN AREE DEPRESSE e 3 Atti Integrativi</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Bef>
                          <a:spcPts val="300"/>
                        </a:spcBef>
                        <a:spcAft>
                          <a:spcPts val="300"/>
                        </a:spcAft>
                      </a:pPr>
                      <a:r>
                        <a:rPr lang="it-IT" sz="1100" b="0" i="0" u="none" strike="noStrike" dirty="0">
                          <a:solidFill>
                            <a:srgbClr val="000000"/>
                          </a:solidFill>
                          <a:effectLst/>
                          <a:latin typeface="Helvetica" panose="020B0604020202020204" pitchFamily="34" charset="0"/>
                        </a:rPr>
                        <a:t>73,42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7832753"/>
                  </a:ext>
                </a:extLst>
              </a:tr>
              <a:tr h="0">
                <a:tc>
                  <a:txBody>
                    <a:bodyPr/>
                    <a:lstStyle/>
                    <a:p>
                      <a:pPr algn="l" fontAlgn="ctr"/>
                      <a:r>
                        <a:rPr lang="it-IT" sz="1100" b="0" i="0" u="none" strike="noStrike" dirty="0">
                          <a:solidFill>
                            <a:srgbClr val="000000"/>
                          </a:solidFill>
                          <a:effectLst/>
                          <a:latin typeface="Helvetica" panose="020B0604020202020204" pitchFamily="34" charset="0"/>
                        </a:rPr>
                        <a:t>APQ RIPRISTINO DANNI ALLUVIONE 2000 IN AREE DEPRESSE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100" b="0" i="0" u="none" strike="noStrike" dirty="0">
                          <a:solidFill>
                            <a:srgbClr val="000000"/>
                          </a:solidFill>
                          <a:effectLst/>
                          <a:latin typeface="Helvetica" panose="020B0604020202020204" pitchFamily="34" charset="0"/>
                        </a:rPr>
                        <a:t>40,4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996782"/>
                  </a:ext>
                </a:extLst>
              </a:tr>
            </a:tbl>
          </a:graphicData>
        </a:graphic>
      </p:graphicFrame>
      <p:sp>
        <p:nvSpPr>
          <p:cNvPr id="14" name="TextBox 13">
            <a:extLst>
              <a:ext uri="{FF2B5EF4-FFF2-40B4-BE49-F238E27FC236}">
                <a16:creationId xmlns:a16="http://schemas.microsoft.com/office/drawing/2014/main" id="{52B751E1-AAB0-4E9E-AEEC-C4F5629A6E7D}"/>
              </a:ext>
            </a:extLst>
          </p:cNvPr>
          <p:cNvSpPr txBox="1"/>
          <p:nvPr/>
        </p:nvSpPr>
        <p:spPr>
          <a:xfrm>
            <a:off x="576000" y="3892483"/>
            <a:ext cx="7992000" cy="144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5" name="TextBox 14">
            <a:extLst>
              <a:ext uri="{FF2B5EF4-FFF2-40B4-BE49-F238E27FC236}">
                <a16:creationId xmlns:a16="http://schemas.microsoft.com/office/drawing/2014/main" id="{491C4CA1-5332-4D31-8C34-F4A4D0B075B7}"/>
              </a:ext>
            </a:extLst>
          </p:cNvPr>
          <p:cNvSpPr txBox="1"/>
          <p:nvPr/>
        </p:nvSpPr>
        <p:spPr>
          <a:xfrm>
            <a:off x="576000" y="3716329"/>
            <a:ext cx="7992000" cy="144000"/>
          </a:xfrm>
          <a:prstGeom prst="round2DiagRect">
            <a:avLst/>
          </a:prstGeom>
          <a:solidFill>
            <a:srgbClr val="219965">
              <a:alpha val="10196"/>
            </a:srgbClr>
          </a:solidFill>
        </p:spPr>
        <p:txBody>
          <a:bodyPr wrap="square" rtlCol="0" anchor="ctr">
            <a:noAutofit/>
          </a:bodyPr>
          <a:lstStyle/>
          <a:p>
            <a:endParaRPr lang="it-IT" sz="1100" dirty="0">
              <a:solidFill>
                <a:schemeClr val="tx1">
                  <a:alpha val="93000"/>
                </a:schemeClr>
              </a:solidFill>
              <a:latin typeface="Helvetica" panose="020B0604020202020204" pitchFamily="34" charset="0"/>
            </a:endParaRPr>
          </a:p>
        </p:txBody>
      </p:sp>
      <p:sp>
        <p:nvSpPr>
          <p:cNvPr id="12" name="TextBox 11">
            <a:extLst>
              <a:ext uri="{FF2B5EF4-FFF2-40B4-BE49-F238E27FC236}">
                <a16:creationId xmlns:a16="http://schemas.microsoft.com/office/drawing/2014/main" id="{CC92F2C6-1900-439B-A4A1-54589263D158}"/>
              </a:ext>
            </a:extLst>
          </p:cNvPr>
          <p:cNvSpPr txBox="1"/>
          <p:nvPr/>
        </p:nvSpPr>
        <p:spPr>
          <a:xfrm>
            <a:off x="7798773" y="340461"/>
            <a:ext cx="1019645" cy="553998"/>
          </a:xfrm>
          <a:prstGeom prst="rect">
            <a:avLst/>
          </a:prstGeom>
          <a:noFill/>
        </p:spPr>
        <p:txBody>
          <a:bodyPr wrap="square" rtlCol="0">
            <a:spAutoFit/>
          </a:bodyPr>
          <a:lstStyle/>
          <a:p>
            <a:r>
              <a:rPr lang="it-IT" sz="3000" b="1" dirty="0">
                <a:solidFill>
                  <a:srgbClr val="056633"/>
                </a:solidFill>
                <a:latin typeface="Helvetica"/>
                <a:ea typeface="+mj-ea"/>
                <a:cs typeface="Helvetica"/>
              </a:rPr>
              <a:t>[1/2]</a:t>
            </a:r>
            <a:endParaRPr lang="it-IT" dirty="0"/>
          </a:p>
        </p:txBody>
      </p:sp>
    </p:spTree>
    <p:extLst>
      <p:ext uri="{BB962C8B-B14F-4D97-AF65-F5344CB8AC3E}">
        <p14:creationId xmlns:p14="http://schemas.microsoft.com/office/powerpoint/2010/main" val="2739767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7E47B841-31CC-407F-8880-DB1FDAD6ED22}"/>
              </a:ext>
            </a:extLst>
          </p:cNvPr>
          <p:cNvSpPr txBox="1"/>
          <p:nvPr/>
        </p:nvSpPr>
        <p:spPr>
          <a:xfrm>
            <a:off x="576000" y="3496952"/>
            <a:ext cx="7992000" cy="253702"/>
          </a:xfrm>
          <a:prstGeom prst="round2DiagRect">
            <a:avLst/>
          </a:prstGeom>
          <a:solidFill>
            <a:srgbClr val="219965"/>
          </a:solidFill>
        </p:spPr>
        <p:txBody>
          <a:bodyPr wrap="square" rtlCol="0" anchor="ctr">
            <a:noAutofit/>
          </a:bodyPr>
          <a:lstStyle/>
          <a:p>
            <a:endParaRPr lang="it-IT" sz="1400" b="1" i="1" dirty="0">
              <a:solidFill>
                <a:schemeClr val="bg1">
                  <a:alpha val="93000"/>
                </a:schemeClr>
              </a:solidFill>
              <a:latin typeface="Helvetica" panose="020B0604020202020204" pitchFamily="34" charset="0"/>
            </a:endParaRPr>
          </a:p>
        </p:txBody>
      </p:sp>
      <p:sp>
        <p:nvSpPr>
          <p:cNvPr id="13" name="TextBox 12">
            <a:extLst>
              <a:ext uri="{FF2B5EF4-FFF2-40B4-BE49-F238E27FC236}">
                <a16:creationId xmlns:a16="http://schemas.microsoft.com/office/drawing/2014/main" id="{103829C9-D00C-45C4-8062-7929F415A1DC}"/>
              </a:ext>
            </a:extLst>
          </p:cNvPr>
          <p:cNvSpPr txBox="1"/>
          <p:nvPr/>
        </p:nvSpPr>
        <p:spPr>
          <a:xfrm>
            <a:off x="576000" y="1696042"/>
            <a:ext cx="7992000" cy="144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4" name="TextBox 13">
            <a:extLst>
              <a:ext uri="{FF2B5EF4-FFF2-40B4-BE49-F238E27FC236}">
                <a16:creationId xmlns:a16="http://schemas.microsoft.com/office/drawing/2014/main" id="{E9275603-1571-4518-9728-BC3E087D2467}"/>
              </a:ext>
            </a:extLst>
          </p:cNvPr>
          <p:cNvSpPr txBox="1"/>
          <p:nvPr/>
        </p:nvSpPr>
        <p:spPr>
          <a:xfrm>
            <a:off x="576000" y="1871381"/>
            <a:ext cx="7992000" cy="144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5" name="TextBox 14">
            <a:extLst>
              <a:ext uri="{FF2B5EF4-FFF2-40B4-BE49-F238E27FC236}">
                <a16:creationId xmlns:a16="http://schemas.microsoft.com/office/drawing/2014/main" id="{8F13595B-0BFA-4D06-88FE-F48D37AD5F6A}"/>
              </a:ext>
            </a:extLst>
          </p:cNvPr>
          <p:cNvSpPr txBox="1"/>
          <p:nvPr/>
        </p:nvSpPr>
        <p:spPr>
          <a:xfrm>
            <a:off x="576000" y="2046720"/>
            <a:ext cx="7992000" cy="144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6" name="TextBox 15">
            <a:extLst>
              <a:ext uri="{FF2B5EF4-FFF2-40B4-BE49-F238E27FC236}">
                <a16:creationId xmlns:a16="http://schemas.microsoft.com/office/drawing/2014/main" id="{277E4466-D787-4185-AA5D-14CA2BD69690}"/>
              </a:ext>
            </a:extLst>
          </p:cNvPr>
          <p:cNvSpPr txBox="1"/>
          <p:nvPr/>
        </p:nvSpPr>
        <p:spPr>
          <a:xfrm>
            <a:off x="576000" y="2222059"/>
            <a:ext cx="7992000" cy="144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7" name="TextBox 16">
            <a:extLst>
              <a:ext uri="{FF2B5EF4-FFF2-40B4-BE49-F238E27FC236}">
                <a16:creationId xmlns:a16="http://schemas.microsoft.com/office/drawing/2014/main" id="{A0FA244D-C39C-452D-A514-F2706702938A}"/>
              </a:ext>
            </a:extLst>
          </p:cNvPr>
          <p:cNvSpPr txBox="1"/>
          <p:nvPr/>
        </p:nvSpPr>
        <p:spPr>
          <a:xfrm>
            <a:off x="576000" y="2397398"/>
            <a:ext cx="7992000" cy="144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8" name="TextBox 17">
            <a:extLst>
              <a:ext uri="{FF2B5EF4-FFF2-40B4-BE49-F238E27FC236}">
                <a16:creationId xmlns:a16="http://schemas.microsoft.com/office/drawing/2014/main" id="{4D8892A2-7629-4953-9E04-7F2BB8E86142}"/>
              </a:ext>
            </a:extLst>
          </p:cNvPr>
          <p:cNvSpPr txBox="1"/>
          <p:nvPr/>
        </p:nvSpPr>
        <p:spPr>
          <a:xfrm>
            <a:off x="576000" y="2572737"/>
            <a:ext cx="7992000" cy="144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9" name="TextBox 18">
            <a:extLst>
              <a:ext uri="{FF2B5EF4-FFF2-40B4-BE49-F238E27FC236}">
                <a16:creationId xmlns:a16="http://schemas.microsoft.com/office/drawing/2014/main" id="{267BC89E-D567-42A1-A7EB-CCCCB69B59AF}"/>
              </a:ext>
            </a:extLst>
          </p:cNvPr>
          <p:cNvSpPr txBox="1"/>
          <p:nvPr/>
        </p:nvSpPr>
        <p:spPr>
          <a:xfrm>
            <a:off x="576000" y="2748076"/>
            <a:ext cx="7992000" cy="144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20" name="TextBox 19">
            <a:extLst>
              <a:ext uri="{FF2B5EF4-FFF2-40B4-BE49-F238E27FC236}">
                <a16:creationId xmlns:a16="http://schemas.microsoft.com/office/drawing/2014/main" id="{9AACA360-7516-4BBD-A9B0-1F5E07C7DF3A}"/>
              </a:ext>
            </a:extLst>
          </p:cNvPr>
          <p:cNvSpPr txBox="1"/>
          <p:nvPr/>
        </p:nvSpPr>
        <p:spPr>
          <a:xfrm>
            <a:off x="576000" y="2923415"/>
            <a:ext cx="7992000" cy="144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21" name="TextBox 20">
            <a:extLst>
              <a:ext uri="{FF2B5EF4-FFF2-40B4-BE49-F238E27FC236}">
                <a16:creationId xmlns:a16="http://schemas.microsoft.com/office/drawing/2014/main" id="{361CA3CE-4D27-4204-8A36-4EE5DF33EA69}"/>
              </a:ext>
            </a:extLst>
          </p:cNvPr>
          <p:cNvSpPr txBox="1"/>
          <p:nvPr/>
        </p:nvSpPr>
        <p:spPr>
          <a:xfrm>
            <a:off x="576000" y="3274093"/>
            <a:ext cx="7992000" cy="144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23" name="TextBox 22">
            <a:extLst>
              <a:ext uri="{FF2B5EF4-FFF2-40B4-BE49-F238E27FC236}">
                <a16:creationId xmlns:a16="http://schemas.microsoft.com/office/drawing/2014/main" id="{FCE961A7-F4E1-4231-8F12-F9FB5BCBE166}"/>
              </a:ext>
            </a:extLst>
          </p:cNvPr>
          <p:cNvSpPr txBox="1"/>
          <p:nvPr/>
        </p:nvSpPr>
        <p:spPr>
          <a:xfrm>
            <a:off x="576000" y="3098754"/>
            <a:ext cx="7992000" cy="144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27" name="TextBox 26">
            <a:extLst>
              <a:ext uri="{FF2B5EF4-FFF2-40B4-BE49-F238E27FC236}">
                <a16:creationId xmlns:a16="http://schemas.microsoft.com/office/drawing/2014/main" id="{08C9F5FA-4720-4EE0-BF91-2C4C6B1C101B}"/>
              </a:ext>
            </a:extLst>
          </p:cNvPr>
          <p:cNvSpPr txBox="1"/>
          <p:nvPr/>
        </p:nvSpPr>
        <p:spPr>
          <a:xfrm>
            <a:off x="576000" y="1210883"/>
            <a:ext cx="7992000" cy="391160"/>
          </a:xfrm>
          <a:prstGeom prst="round2DiagRect">
            <a:avLst/>
          </a:prstGeom>
          <a:solidFill>
            <a:srgbClr val="219965"/>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2" name="Titolo 1"/>
          <p:cNvSpPr>
            <a:spLocks noGrp="1"/>
          </p:cNvSpPr>
          <p:nvPr>
            <p:ph type="ctrTitle"/>
          </p:nvPr>
        </p:nvSpPr>
        <p:spPr/>
        <p:txBody>
          <a:bodyPr/>
          <a:lstStyle/>
          <a:p>
            <a:pPr algn="ctr"/>
            <a:r>
              <a:rPr lang="it-IT" dirty="0"/>
              <a:t>Programmazione 2000-2006</a:t>
            </a:r>
            <a:endParaRPr lang="it-IT" sz="2800" dirty="0"/>
          </a:p>
        </p:txBody>
      </p:sp>
      <p:graphicFrame>
        <p:nvGraphicFramePr>
          <p:cNvPr id="9" name="Tabella 5">
            <a:extLst>
              <a:ext uri="{FF2B5EF4-FFF2-40B4-BE49-F238E27FC236}">
                <a16:creationId xmlns:a16="http://schemas.microsoft.com/office/drawing/2014/main" id="{424739AD-2C7C-4BEE-BCF0-CB65BC6D90A7}"/>
              </a:ext>
            </a:extLst>
          </p:cNvPr>
          <p:cNvGraphicFramePr>
            <a:graphicFrameLocks noGrp="1"/>
          </p:cNvGraphicFramePr>
          <p:nvPr>
            <p:extLst>
              <p:ext uri="{D42A27DB-BD31-4B8C-83A1-F6EECF244321}">
                <p14:modId xmlns:p14="http://schemas.microsoft.com/office/powerpoint/2010/main" val="675339238"/>
              </p:ext>
            </p:extLst>
          </p:nvPr>
        </p:nvGraphicFramePr>
        <p:xfrm>
          <a:off x="767167" y="1140800"/>
          <a:ext cx="7609667" cy="2562854"/>
        </p:xfrm>
        <a:graphic>
          <a:graphicData uri="http://schemas.openxmlformats.org/drawingml/2006/table">
            <a:tbl>
              <a:tblPr firstRow="1" bandRow="1">
                <a:tableStyleId>{5C22544A-7EE6-4342-B048-85BDC9FD1C3A}</a:tableStyleId>
              </a:tblPr>
              <a:tblGrid>
                <a:gridCol w="6235067">
                  <a:extLst>
                    <a:ext uri="{9D8B030D-6E8A-4147-A177-3AD203B41FA5}">
                      <a16:colId xmlns:a16="http://schemas.microsoft.com/office/drawing/2014/main" val="1267593812"/>
                    </a:ext>
                  </a:extLst>
                </a:gridCol>
                <a:gridCol w="1374600">
                  <a:extLst>
                    <a:ext uri="{9D8B030D-6E8A-4147-A177-3AD203B41FA5}">
                      <a16:colId xmlns:a16="http://schemas.microsoft.com/office/drawing/2014/main" val="622654531"/>
                    </a:ext>
                  </a:extLst>
                </a:gridCol>
              </a:tblGrid>
              <a:tr h="534614">
                <a:tc>
                  <a:txBody>
                    <a:bodyPr/>
                    <a:lstStyle/>
                    <a:p>
                      <a:pPr algn="ctr"/>
                      <a:r>
                        <a:rPr lang="it-IT" sz="1100" dirty="0">
                          <a:solidFill>
                            <a:schemeClr val="bg1"/>
                          </a:solidFill>
                          <a:latin typeface="Helvetica" panose="020B0604020202020204" pitchFamily="34" charset="0"/>
                        </a:rPr>
                        <a:t>Denominazione strumento attuativo</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100" b="1" dirty="0">
                          <a:solidFill>
                            <a:schemeClr val="bg1"/>
                          </a:solidFill>
                          <a:latin typeface="Helvetica" panose="020B0604020202020204" pitchFamily="34" charset="0"/>
                        </a:rPr>
                        <a:t>Risorse FSC assegnate (M€)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4468445"/>
                  </a:ext>
                </a:extLst>
              </a:tr>
              <a:tr h="0">
                <a:tc>
                  <a:txBody>
                    <a:bodyPr/>
                    <a:lstStyle/>
                    <a:p>
                      <a:pPr algn="l" fontAlgn="ctr"/>
                      <a:r>
                        <a:rPr lang="it-IT" sz="1100" b="0" i="0" u="none" strike="noStrike" dirty="0">
                          <a:solidFill>
                            <a:srgbClr val="000000"/>
                          </a:solidFill>
                          <a:effectLst/>
                          <a:latin typeface="Helvetica" panose="020B0604020202020204" pitchFamily="34" charset="0"/>
                        </a:rPr>
                        <a:t>APQ DIFESA DEL SUOLO E PREVENZIONE E DIFESA DAL DISSESTO IDROGEOLOGICO</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100" b="0" i="0" u="none" strike="noStrike" dirty="0">
                          <a:solidFill>
                            <a:srgbClr val="000000"/>
                          </a:solidFill>
                          <a:effectLst/>
                          <a:latin typeface="Helvetica" panose="020B0604020202020204" pitchFamily="34" charset="0"/>
                        </a:rPr>
                        <a:t>31,62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856036"/>
                  </a:ext>
                </a:extLst>
              </a:tr>
              <a:tr h="0">
                <a:tc>
                  <a:txBody>
                    <a:bodyPr/>
                    <a:lstStyle/>
                    <a:p>
                      <a:pPr algn="l" fontAlgn="ctr">
                        <a:spcBef>
                          <a:spcPts val="300"/>
                        </a:spcBef>
                        <a:spcAft>
                          <a:spcPts val="300"/>
                        </a:spcAft>
                      </a:pPr>
                      <a:r>
                        <a:rPr lang="it-IT" sz="1100" b="0" i="0" u="none" strike="noStrike" dirty="0">
                          <a:solidFill>
                            <a:srgbClr val="000000"/>
                          </a:solidFill>
                          <a:effectLst/>
                          <a:latin typeface="Helvetica" panose="020B0604020202020204" pitchFamily="34" charset="0"/>
                        </a:rPr>
                        <a:t>APQ SOCIETÀ DELL'INFORMAZIONE e 2 Atti Integrativi</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Bef>
                          <a:spcPts val="300"/>
                        </a:spcBef>
                        <a:spcAft>
                          <a:spcPts val="300"/>
                        </a:spcAft>
                      </a:pPr>
                      <a:r>
                        <a:rPr lang="it-IT" sz="1100" b="0" i="0" u="none" strike="noStrike" dirty="0">
                          <a:solidFill>
                            <a:srgbClr val="000000"/>
                          </a:solidFill>
                          <a:effectLst/>
                          <a:latin typeface="Helvetica" panose="020B0604020202020204" pitchFamily="34" charset="0"/>
                        </a:rPr>
                        <a:t>15,31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9007710"/>
                  </a:ext>
                </a:extLst>
              </a:tr>
              <a:tr h="0">
                <a:tc>
                  <a:txBody>
                    <a:bodyPr/>
                    <a:lstStyle/>
                    <a:p>
                      <a:pPr algn="l" fontAlgn="ctr">
                        <a:spcBef>
                          <a:spcPts val="300"/>
                        </a:spcBef>
                        <a:spcAft>
                          <a:spcPts val="300"/>
                        </a:spcAft>
                      </a:pPr>
                      <a:r>
                        <a:rPr lang="it-IT" sz="1100" b="0" i="0" u="none" strike="noStrike" dirty="0">
                          <a:solidFill>
                            <a:srgbClr val="000000"/>
                          </a:solidFill>
                          <a:effectLst/>
                          <a:latin typeface="Helvetica" panose="020B0604020202020204" pitchFamily="34" charset="0"/>
                        </a:rPr>
                        <a:t>APQ SICUREZZA</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Bef>
                          <a:spcPts val="300"/>
                        </a:spcBef>
                        <a:spcAft>
                          <a:spcPts val="300"/>
                        </a:spcAft>
                      </a:pPr>
                      <a:r>
                        <a:rPr lang="it-IT" sz="1100" b="0" i="0" u="none" strike="noStrike" dirty="0">
                          <a:solidFill>
                            <a:srgbClr val="000000"/>
                          </a:solidFill>
                          <a:effectLst/>
                          <a:latin typeface="Helvetica" panose="020B0604020202020204" pitchFamily="34" charset="0"/>
                        </a:rPr>
                        <a:t>10,00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1290115"/>
                  </a:ext>
                </a:extLst>
              </a:tr>
              <a:tr h="0">
                <a:tc>
                  <a:txBody>
                    <a:bodyPr/>
                    <a:lstStyle/>
                    <a:p>
                      <a:pPr algn="l" fontAlgn="ctr">
                        <a:spcBef>
                          <a:spcPts val="300"/>
                        </a:spcBef>
                        <a:spcAft>
                          <a:spcPts val="300"/>
                        </a:spcAft>
                      </a:pPr>
                      <a:r>
                        <a:rPr lang="it-IT" sz="1100" b="0" i="0" u="none" strike="noStrike" dirty="0">
                          <a:solidFill>
                            <a:srgbClr val="000000"/>
                          </a:solidFill>
                          <a:effectLst/>
                          <a:latin typeface="Helvetica" panose="020B0604020202020204" pitchFamily="34" charset="0"/>
                        </a:rPr>
                        <a:t>APQ POTENZIAMENTO DI ATTIVITÀ DI RICERCA IN AMBITO SANITARIO E DELL'EDILIZIA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Bef>
                          <a:spcPts val="300"/>
                        </a:spcBef>
                        <a:spcAft>
                          <a:spcPts val="300"/>
                        </a:spcAft>
                      </a:pPr>
                      <a:r>
                        <a:rPr lang="it-IT" sz="1100" b="0" i="0" u="none" strike="noStrike" dirty="0">
                          <a:solidFill>
                            <a:srgbClr val="000000"/>
                          </a:solidFill>
                          <a:effectLst/>
                          <a:latin typeface="Helvetica" panose="020B0604020202020204" pitchFamily="34" charset="0"/>
                        </a:rPr>
                        <a:t>8,38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996782"/>
                  </a:ext>
                </a:extLst>
              </a:tr>
              <a:tr h="0">
                <a:tc>
                  <a:txBody>
                    <a:bodyPr/>
                    <a:lstStyle/>
                    <a:p>
                      <a:pPr algn="l" fontAlgn="ctr">
                        <a:spcBef>
                          <a:spcPts val="300"/>
                        </a:spcBef>
                        <a:spcAft>
                          <a:spcPts val="300"/>
                        </a:spcAft>
                      </a:pPr>
                      <a:r>
                        <a:rPr lang="it-IT" sz="1100" b="0" i="0" u="none" strike="noStrike" dirty="0">
                          <a:solidFill>
                            <a:srgbClr val="000000"/>
                          </a:solidFill>
                          <a:effectLst/>
                          <a:latin typeface="Helvetica" panose="020B0604020202020204" pitchFamily="34" charset="0"/>
                        </a:rPr>
                        <a:t>APQ IN MATERIA DI RICERCA</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Bef>
                          <a:spcPts val="300"/>
                        </a:spcBef>
                        <a:spcAft>
                          <a:spcPts val="300"/>
                        </a:spcAft>
                      </a:pPr>
                      <a:r>
                        <a:rPr lang="it-IT" sz="1100" b="0" i="0" u="none" strike="noStrike" dirty="0">
                          <a:solidFill>
                            <a:srgbClr val="000000"/>
                          </a:solidFill>
                          <a:effectLst/>
                          <a:latin typeface="Helvetica" panose="020B0604020202020204" pitchFamily="34" charset="0"/>
                        </a:rPr>
                        <a:t>7,77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3717876"/>
                  </a:ext>
                </a:extLst>
              </a:tr>
              <a:tr h="0">
                <a:tc>
                  <a:txBody>
                    <a:bodyPr/>
                    <a:lstStyle/>
                    <a:p>
                      <a:pPr algn="l" fontAlgn="ctr">
                        <a:spcBef>
                          <a:spcPts val="300"/>
                        </a:spcBef>
                        <a:spcAft>
                          <a:spcPts val="300"/>
                        </a:spcAft>
                      </a:pPr>
                      <a:r>
                        <a:rPr lang="it-IT" sz="1100" b="0" i="0" u="none" strike="noStrike" dirty="0">
                          <a:solidFill>
                            <a:srgbClr val="000000"/>
                          </a:solidFill>
                          <a:effectLst/>
                          <a:latin typeface="Helvetica" panose="020B0604020202020204" pitchFamily="34" charset="0"/>
                        </a:rPr>
                        <a:t>APQ RICERCA, SVILUPPO E INNOVAZIONE – METADISTRETTI</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Bef>
                          <a:spcPts val="300"/>
                        </a:spcBef>
                        <a:spcAft>
                          <a:spcPts val="300"/>
                        </a:spcAft>
                      </a:pPr>
                      <a:r>
                        <a:rPr lang="it-IT" sz="1100" b="0" i="0" u="none" strike="noStrike" dirty="0">
                          <a:solidFill>
                            <a:srgbClr val="000000"/>
                          </a:solidFill>
                          <a:effectLst/>
                          <a:latin typeface="Helvetica" panose="020B0604020202020204" pitchFamily="34" charset="0"/>
                        </a:rPr>
                        <a:t>5,83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785597"/>
                  </a:ext>
                </a:extLst>
              </a:tr>
              <a:tr h="0">
                <a:tc>
                  <a:txBody>
                    <a:bodyPr/>
                    <a:lstStyle/>
                    <a:p>
                      <a:pPr algn="l" fontAlgn="ctr">
                        <a:spcBef>
                          <a:spcPts val="300"/>
                        </a:spcBef>
                        <a:spcAft>
                          <a:spcPts val="300"/>
                        </a:spcAft>
                      </a:pPr>
                      <a:r>
                        <a:rPr lang="it-IT" sz="1100" b="0" i="0" u="none" strike="noStrike" dirty="0">
                          <a:solidFill>
                            <a:srgbClr val="000000"/>
                          </a:solidFill>
                          <a:effectLst/>
                          <a:latin typeface="Helvetica" panose="020B0604020202020204" pitchFamily="34" charset="0"/>
                        </a:rPr>
                        <a:t>APQ AREE URBANE – NAVIGLI</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Bef>
                          <a:spcPts val="300"/>
                        </a:spcBef>
                        <a:spcAft>
                          <a:spcPts val="300"/>
                        </a:spcAft>
                      </a:pPr>
                      <a:r>
                        <a:rPr lang="it-IT" sz="1100" b="0" i="0" u="none" strike="noStrike" dirty="0">
                          <a:solidFill>
                            <a:srgbClr val="000000"/>
                          </a:solidFill>
                          <a:effectLst/>
                          <a:latin typeface="Helvetica" panose="020B0604020202020204" pitchFamily="34" charset="0"/>
                        </a:rPr>
                        <a:t>4,04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8576740"/>
                  </a:ext>
                </a:extLst>
              </a:tr>
              <a:tr h="0">
                <a:tc>
                  <a:txBody>
                    <a:bodyPr/>
                    <a:lstStyle/>
                    <a:p>
                      <a:pPr algn="l" fontAlgn="ctr">
                        <a:spcBef>
                          <a:spcPts val="300"/>
                        </a:spcBef>
                        <a:spcAft>
                          <a:spcPts val="300"/>
                        </a:spcAft>
                      </a:pPr>
                      <a:r>
                        <a:rPr lang="it-IT" sz="1100" b="0" i="0" u="none" strike="noStrike" dirty="0">
                          <a:solidFill>
                            <a:srgbClr val="000000"/>
                          </a:solidFill>
                          <a:effectLst/>
                          <a:latin typeface="Helvetica" panose="020B0604020202020204" pitchFamily="34" charset="0"/>
                        </a:rPr>
                        <a:t>APQ BENI CULTURALI - II ATTO INTEGRATIVO</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Bef>
                          <a:spcPts val="300"/>
                        </a:spcBef>
                        <a:spcAft>
                          <a:spcPts val="300"/>
                        </a:spcAft>
                      </a:pPr>
                      <a:r>
                        <a:rPr lang="it-IT" sz="1100" b="0" i="0" u="none" strike="noStrike" dirty="0">
                          <a:solidFill>
                            <a:srgbClr val="000000"/>
                          </a:solidFill>
                          <a:effectLst/>
                          <a:latin typeface="Helvetica" panose="020B0604020202020204" pitchFamily="34" charset="0"/>
                        </a:rPr>
                        <a:t>2,54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2605764"/>
                  </a:ext>
                </a:extLst>
              </a:tr>
              <a:tr h="0">
                <a:tc>
                  <a:txBody>
                    <a:bodyPr/>
                    <a:lstStyle/>
                    <a:p>
                      <a:pPr algn="l" fontAlgn="ctr">
                        <a:spcBef>
                          <a:spcPts val="300"/>
                        </a:spcBef>
                        <a:spcAft>
                          <a:spcPts val="300"/>
                        </a:spcAft>
                      </a:pPr>
                      <a:r>
                        <a:rPr lang="it-IT" sz="1100" b="0" i="0" u="none" strike="noStrike" dirty="0">
                          <a:solidFill>
                            <a:srgbClr val="000000"/>
                          </a:solidFill>
                          <a:effectLst/>
                          <a:latin typeface="Helvetica" panose="020B0604020202020204" pitchFamily="34" charset="0"/>
                        </a:rPr>
                        <a:t>APQ ACCESSIBILITÀ AEROPORTO DI MALPENSA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Bef>
                          <a:spcPts val="300"/>
                        </a:spcBef>
                        <a:spcAft>
                          <a:spcPts val="300"/>
                        </a:spcAft>
                      </a:pPr>
                      <a:r>
                        <a:rPr lang="it-IT" sz="1100" b="0" i="0" u="none" strike="noStrike" dirty="0">
                          <a:solidFill>
                            <a:srgbClr val="000000"/>
                          </a:solidFill>
                          <a:effectLst/>
                          <a:latin typeface="Helvetica" panose="020B0604020202020204" pitchFamily="34" charset="0"/>
                        </a:rPr>
                        <a:t>0,94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3027352"/>
                  </a:ext>
                </a:extLst>
              </a:tr>
              <a:tr h="0">
                <a:tc>
                  <a:txBody>
                    <a:bodyPr/>
                    <a:lstStyle/>
                    <a:p>
                      <a:pPr algn="l" fontAlgn="ctr">
                        <a:spcBef>
                          <a:spcPts val="300"/>
                        </a:spcBef>
                        <a:spcAft>
                          <a:spcPts val="300"/>
                        </a:spcAft>
                      </a:pPr>
                      <a:r>
                        <a:rPr lang="it-IT" sz="1100" b="0" i="0" u="none" strike="noStrike" dirty="0">
                          <a:solidFill>
                            <a:srgbClr val="000000"/>
                          </a:solidFill>
                          <a:effectLst/>
                          <a:latin typeface="Helvetica" panose="020B0604020202020204" pitchFamily="34" charset="0"/>
                        </a:rPr>
                        <a:t>APQ TUTELA DELLE ACQUE E GESTIONE INTEGRATA DELLE RISORSE IDRICHE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Bef>
                          <a:spcPts val="300"/>
                        </a:spcBef>
                        <a:spcAft>
                          <a:spcPts val="300"/>
                        </a:spcAft>
                      </a:pPr>
                      <a:r>
                        <a:rPr lang="it-IT" sz="1100" b="0" i="0" u="none" strike="noStrike" dirty="0">
                          <a:solidFill>
                            <a:srgbClr val="000000"/>
                          </a:solidFill>
                          <a:effectLst/>
                          <a:latin typeface="Helvetica" panose="020B0604020202020204" pitchFamily="34" charset="0"/>
                        </a:rPr>
                        <a:t>0,1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8546759"/>
                  </a:ext>
                </a:extLst>
              </a:tr>
              <a:tr h="0">
                <a:tc>
                  <a:txBody>
                    <a:bodyPr/>
                    <a:lstStyle/>
                    <a:p>
                      <a:pPr algn="l" fontAlgn="ctr">
                        <a:spcBef>
                          <a:spcPts val="1200"/>
                        </a:spcBef>
                        <a:spcAft>
                          <a:spcPts val="300"/>
                        </a:spcAft>
                      </a:pPr>
                      <a:r>
                        <a:rPr lang="it-IT" sz="1100" b="1" i="0" u="none" strike="noStrike" dirty="0">
                          <a:solidFill>
                            <a:schemeClr val="bg1"/>
                          </a:solidFill>
                          <a:effectLst/>
                          <a:latin typeface="Helvetica" panose="020B0604020202020204" pitchFamily="34" charset="0"/>
                        </a:rPr>
                        <a:t>Totale Intesa 2000-2006</a:t>
                      </a:r>
                    </a:p>
                  </a:txBody>
                  <a:tcPr marL="7620" marR="7620" marT="108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Bef>
                          <a:spcPts val="1200"/>
                        </a:spcBef>
                        <a:spcAft>
                          <a:spcPts val="300"/>
                        </a:spcAft>
                      </a:pPr>
                      <a:r>
                        <a:rPr lang="it-IT" sz="1100" b="1" i="0" u="none" strike="noStrike" dirty="0">
                          <a:solidFill>
                            <a:schemeClr val="bg1"/>
                          </a:solidFill>
                          <a:effectLst/>
                          <a:latin typeface="Helvetica" panose="020B0604020202020204" pitchFamily="34" charset="0"/>
                        </a:rPr>
                        <a:t>356,48</a:t>
                      </a:r>
                    </a:p>
                  </a:txBody>
                  <a:tcPr marL="7620" marR="7620" marT="108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5049675"/>
                  </a:ext>
                </a:extLst>
              </a:tr>
            </a:tbl>
          </a:graphicData>
        </a:graphic>
      </p:graphicFrame>
      <p:sp>
        <p:nvSpPr>
          <p:cNvPr id="22" name="TextBox 21">
            <a:extLst>
              <a:ext uri="{FF2B5EF4-FFF2-40B4-BE49-F238E27FC236}">
                <a16:creationId xmlns:a16="http://schemas.microsoft.com/office/drawing/2014/main" id="{2A87523B-2ECF-4414-9A61-AF0533FD2AD0}"/>
              </a:ext>
            </a:extLst>
          </p:cNvPr>
          <p:cNvSpPr txBox="1"/>
          <p:nvPr/>
        </p:nvSpPr>
        <p:spPr>
          <a:xfrm>
            <a:off x="7798773" y="340461"/>
            <a:ext cx="1019645" cy="553998"/>
          </a:xfrm>
          <a:prstGeom prst="rect">
            <a:avLst/>
          </a:prstGeom>
          <a:noFill/>
        </p:spPr>
        <p:txBody>
          <a:bodyPr wrap="square" rtlCol="0">
            <a:spAutoFit/>
          </a:bodyPr>
          <a:lstStyle/>
          <a:p>
            <a:r>
              <a:rPr lang="it-IT" sz="3000" b="1" dirty="0">
                <a:solidFill>
                  <a:srgbClr val="056633"/>
                </a:solidFill>
                <a:latin typeface="Helvetica"/>
                <a:ea typeface="+mj-ea"/>
                <a:cs typeface="Helvetica"/>
              </a:rPr>
              <a:t>[2/2]</a:t>
            </a:r>
            <a:endParaRPr lang="it-IT" dirty="0"/>
          </a:p>
        </p:txBody>
      </p:sp>
    </p:spTree>
    <p:extLst>
      <p:ext uri="{BB962C8B-B14F-4D97-AF65-F5344CB8AC3E}">
        <p14:creationId xmlns:p14="http://schemas.microsoft.com/office/powerpoint/2010/main" val="2774335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ctr"/>
            <a:r>
              <a:rPr lang="it-IT" dirty="0"/>
              <a:t>Programmazione 2007-2013</a:t>
            </a:r>
            <a:endParaRPr lang="it-IT" sz="2800" dirty="0"/>
          </a:p>
        </p:txBody>
      </p:sp>
      <p:sp>
        <p:nvSpPr>
          <p:cNvPr id="3" name="Sottotitolo 2"/>
          <p:cNvSpPr>
            <a:spLocks noGrp="1"/>
          </p:cNvSpPr>
          <p:nvPr>
            <p:ph type="subTitle" idx="1"/>
          </p:nvPr>
        </p:nvSpPr>
        <p:spPr>
          <a:xfrm>
            <a:off x="685800" y="1013431"/>
            <a:ext cx="7858126" cy="919542"/>
          </a:xfrm>
        </p:spPr>
        <p:txBody>
          <a:bodyPr/>
          <a:lstStyle/>
          <a:p>
            <a:r>
              <a:rPr lang="it-IT" b="1" dirty="0"/>
              <a:t>Programma Attuativo Regionale</a:t>
            </a:r>
            <a:r>
              <a:rPr lang="it-IT" dirty="0"/>
              <a:t>,</a:t>
            </a:r>
            <a:r>
              <a:rPr lang="it-IT" b="1" dirty="0"/>
              <a:t> </a:t>
            </a:r>
            <a:r>
              <a:rPr lang="it-IT" dirty="0"/>
              <a:t>approvato con DGR del 23 dicembre 2009 e riprogrammato con DGR del 23 dicembre 2015.</a:t>
            </a:r>
          </a:p>
          <a:p>
            <a:r>
              <a:rPr lang="it-IT" dirty="0"/>
              <a:t>Il PAR è strutturato sulla base dei seguenti Assi di intervento, con le rispettive finalità:</a:t>
            </a:r>
            <a:endParaRPr lang="it-IT" sz="1600" dirty="0">
              <a:latin typeface="+mn-lt"/>
              <a:ea typeface="Calibri" panose="020F0502020204030204" pitchFamily="34" charset="0"/>
            </a:endParaRPr>
          </a:p>
        </p:txBody>
      </p:sp>
      <p:sp>
        <p:nvSpPr>
          <p:cNvPr id="5" name="TextBox 4">
            <a:extLst>
              <a:ext uri="{FF2B5EF4-FFF2-40B4-BE49-F238E27FC236}">
                <a16:creationId xmlns:a16="http://schemas.microsoft.com/office/drawing/2014/main" id="{C9F151FE-DEAD-40A9-AD4A-57ACF3E9E133}"/>
              </a:ext>
            </a:extLst>
          </p:cNvPr>
          <p:cNvSpPr txBox="1"/>
          <p:nvPr/>
        </p:nvSpPr>
        <p:spPr>
          <a:xfrm>
            <a:off x="685800" y="2084587"/>
            <a:ext cx="795759" cy="756000"/>
          </a:xfrm>
          <a:prstGeom prst="round2DiagRect">
            <a:avLst/>
          </a:prstGeom>
          <a:solidFill>
            <a:srgbClr val="219965"/>
          </a:solidFill>
        </p:spPr>
        <p:txBody>
          <a:bodyPr wrap="square" rtlCol="0" anchor="ctr">
            <a:noAutofit/>
          </a:bodyPr>
          <a:lstStyle/>
          <a:p>
            <a:pPr algn="ctr"/>
            <a:r>
              <a:rPr lang="it-IT" sz="1200" b="1" dirty="0">
                <a:solidFill>
                  <a:schemeClr val="bg1"/>
                </a:solidFill>
                <a:latin typeface="Helvetica" panose="020B0604020202020204" pitchFamily="34" charset="0"/>
              </a:rPr>
              <a:t>Asse I</a:t>
            </a:r>
            <a:endParaRPr lang="it-IT" sz="1200" i="1" dirty="0">
              <a:solidFill>
                <a:schemeClr val="bg1"/>
              </a:solidFill>
              <a:latin typeface="Helvetica" panose="020B0604020202020204" pitchFamily="34" charset="0"/>
            </a:endParaRPr>
          </a:p>
        </p:txBody>
      </p:sp>
      <p:sp>
        <p:nvSpPr>
          <p:cNvPr id="6" name="TextBox 5">
            <a:extLst>
              <a:ext uri="{FF2B5EF4-FFF2-40B4-BE49-F238E27FC236}">
                <a16:creationId xmlns:a16="http://schemas.microsoft.com/office/drawing/2014/main" id="{FCC8AEAA-AD3F-4820-886C-C4E78789890D}"/>
              </a:ext>
            </a:extLst>
          </p:cNvPr>
          <p:cNvSpPr txBox="1"/>
          <p:nvPr/>
        </p:nvSpPr>
        <p:spPr>
          <a:xfrm>
            <a:off x="685800" y="2918328"/>
            <a:ext cx="795759" cy="756000"/>
          </a:xfrm>
          <a:prstGeom prst="round2DiagRect">
            <a:avLst/>
          </a:prstGeom>
          <a:solidFill>
            <a:schemeClr val="accent1"/>
          </a:solidFill>
        </p:spPr>
        <p:txBody>
          <a:bodyPr wrap="square" rtlCol="0" anchor="ctr">
            <a:noAutofit/>
          </a:bodyPr>
          <a:lstStyle/>
          <a:p>
            <a:pPr algn="ctr"/>
            <a:r>
              <a:rPr lang="it-IT" sz="1200" b="1" dirty="0">
                <a:solidFill>
                  <a:schemeClr val="bg1"/>
                </a:solidFill>
                <a:latin typeface="Helvetica" panose="020B0604020202020204" pitchFamily="34" charset="0"/>
              </a:rPr>
              <a:t>Asse II</a:t>
            </a:r>
            <a:endParaRPr lang="it-IT" sz="1200" dirty="0">
              <a:solidFill>
                <a:schemeClr val="bg1"/>
              </a:solidFill>
              <a:latin typeface="Helvetica" panose="020B0604020202020204" pitchFamily="34" charset="0"/>
            </a:endParaRPr>
          </a:p>
        </p:txBody>
      </p:sp>
      <p:sp>
        <p:nvSpPr>
          <p:cNvPr id="7" name="TextBox 6">
            <a:extLst>
              <a:ext uri="{FF2B5EF4-FFF2-40B4-BE49-F238E27FC236}">
                <a16:creationId xmlns:a16="http://schemas.microsoft.com/office/drawing/2014/main" id="{F737DE5D-CCD7-497B-89F8-7B19DC90E8DE}"/>
              </a:ext>
            </a:extLst>
          </p:cNvPr>
          <p:cNvSpPr txBox="1"/>
          <p:nvPr/>
        </p:nvSpPr>
        <p:spPr>
          <a:xfrm>
            <a:off x="685800" y="3752069"/>
            <a:ext cx="795759" cy="756000"/>
          </a:xfrm>
          <a:prstGeom prst="round2DiagRect">
            <a:avLst/>
          </a:prstGeom>
          <a:solidFill>
            <a:schemeClr val="accent5">
              <a:lumMod val="50000"/>
            </a:schemeClr>
          </a:solidFill>
        </p:spPr>
        <p:txBody>
          <a:bodyPr wrap="square" rtlCol="0" anchor="ctr">
            <a:noAutofit/>
          </a:bodyPr>
          <a:lstStyle/>
          <a:p>
            <a:pPr algn="ctr"/>
            <a:r>
              <a:rPr lang="it-IT" sz="1200" b="1" dirty="0">
                <a:solidFill>
                  <a:schemeClr val="bg1"/>
                </a:solidFill>
                <a:latin typeface="Helvetica" panose="020B0604020202020204" pitchFamily="34" charset="0"/>
              </a:rPr>
              <a:t>Asse III</a:t>
            </a:r>
            <a:endParaRPr lang="it-IT" sz="1200" dirty="0">
              <a:solidFill>
                <a:schemeClr val="bg1"/>
              </a:solidFill>
              <a:latin typeface="Helvetica" panose="020B0604020202020204" pitchFamily="34" charset="0"/>
            </a:endParaRPr>
          </a:p>
        </p:txBody>
      </p:sp>
      <p:sp>
        <p:nvSpPr>
          <p:cNvPr id="8" name="TextBox 7">
            <a:extLst>
              <a:ext uri="{FF2B5EF4-FFF2-40B4-BE49-F238E27FC236}">
                <a16:creationId xmlns:a16="http://schemas.microsoft.com/office/drawing/2014/main" id="{F76AF08F-504C-4E66-8C16-C82D8D794573}"/>
              </a:ext>
            </a:extLst>
          </p:cNvPr>
          <p:cNvSpPr txBox="1"/>
          <p:nvPr/>
        </p:nvSpPr>
        <p:spPr>
          <a:xfrm>
            <a:off x="1582293" y="2084587"/>
            <a:ext cx="2110032" cy="756000"/>
          </a:xfrm>
          <a:prstGeom prst="round2DiagRect">
            <a:avLst/>
          </a:prstGeom>
          <a:solidFill>
            <a:srgbClr val="219965">
              <a:alpha val="30000"/>
            </a:srgbClr>
          </a:solidFill>
        </p:spPr>
        <p:txBody>
          <a:bodyPr wrap="square" rtlCol="0" anchor="ctr">
            <a:noAutofit/>
          </a:bodyPr>
          <a:lstStyle/>
          <a:p>
            <a:r>
              <a:rPr lang="it-IT" sz="1200" b="1" dirty="0">
                <a:latin typeface="Helvetica" panose="020B0604020202020204" pitchFamily="34" charset="0"/>
              </a:rPr>
              <a:t>Potenziare le reti e i servizi della mobilità e della sicurezza per lo sviluppo sostenibile</a:t>
            </a:r>
            <a:endParaRPr lang="it-IT" sz="1200" b="1" i="1" dirty="0">
              <a:latin typeface="Helvetica" panose="020B0604020202020204" pitchFamily="34" charset="0"/>
            </a:endParaRPr>
          </a:p>
        </p:txBody>
      </p:sp>
      <p:sp>
        <p:nvSpPr>
          <p:cNvPr id="9" name="TextBox 8">
            <a:extLst>
              <a:ext uri="{FF2B5EF4-FFF2-40B4-BE49-F238E27FC236}">
                <a16:creationId xmlns:a16="http://schemas.microsoft.com/office/drawing/2014/main" id="{80F4C317-176C-4EED-833E-24F05597E94B}"/>
              </a:ext>
            </a:extLst>
          </p:cNvPr>
          <p:cNvSpPr txBox="1"/>
          <p:nvPr/>
        </p:nvSpPr>
        <p:spPr>
          <a:xfrm>
            <a:off x="1582293" y="2918328"/>
            <a:ext cx="2110032" cy="756000"/>
          </a:xfrm>
          <a:prstGeom prst="round2DiagRect">
            <a:avLst/>
          </a:prstGeom>
          <a:solidFill>
            <a:schemeClr val="accent1">
              <a:alpha val="30000"/>
            </a:schemeClr>
          </a:solidFill>
        </p:spPr>
        <p:txBody>
          <a:bodyPr wrap="square" rtlCol="0" anchor="ctr">
            <a:noAutofit/>
          </a:bodyPr>
          <a:lstStyle/>
          <a:p>
            <a:r>
              <a:rPr lang="it-IT" sz="1200" b="1" dirty="0">
                <a:latin typeface="Helvetica" panose="020B0604020202020204" pitchFamily="34" charset="0"/>
              </a:rPr>
              <a:t>Accrescere la competitività con lo sviluppo della conoscenza e del welfare</a:t>
            </a:r>
          </a:p>
        </p:txBody>
      </p:sp>
      <p:sp>
        <p:nvSpPr>
          <p:cNvPr id="12" name="TextBox 11">
            <a:extLst>
              <a:ext uri="{FF2B5EF4-FFF2-40B4-BE49-F238E27FC236}">
                <a16:creationId xmlns:a16="http://schemas.microsoft.com/office/drawing/2014/main" id="{A939BFA2-FFDE-4970-9365-E08E90E33842}"/>
              </a:ext>
            </a:extLst>
          </p:cNvPr>
          <p:cNvSpPr txBox="1"/>
          <p:nvPr/>
        </p:nvSpPr>
        <p:spPr>
          <a:xfrm>
            <a:off x="1582293" y="3752069"/>
            <a:ext cx="2110032" cy="756000"/>
          </a:xfrm>
          <a:prstGeom prst="round2DiagRect">
            <a:avLst/>
          </a:prstGeom>
          <a:solidFill>
            <a:schemeClr val="accent5">
              <a:lumMod val="50000"/>
              <a:alpha val="30000"/>
            </a:schemeClr>
          </a:solidFill>
        </p:spPr>
        <p:txBody>
          <a:bodyPr wrap="square" rtlCol="0" anchor="ctr">
            <a:noAutofit/>
          </a:bodyPr>
          <a:lstStyle/>
          <a:p>
            <a:r>
              <a:rPr lang="it-IT" sz="1200" b="1" dirty="0">
                <a:latin typeface="Helvetica" panose="020B0604020202020204" pitchFamily="34" charset="0"/>
              </a:rPr>
              <a:t>Assistenza tecnica</a:t>
            </a:r>
          </a:p>
        </p:txBody>
      </p:sp>
      <p:sp>
        <p:nvSpPr>
          <p:cNvPr id="13" name="TextBox 12">
            <a:extLst>
              <a:ext uri="{FF2B5EF4-FFF2-40B4-BE49-F238E27FC236}">
                <a16:creationId xmlns:a16="http://schemas.microsoft.com/office/drawing/2014/main" id="{5AF77B61-7494-4135-86F8-8ECFF650CEF2}"/>
              </a:ext>
            </a:extLst>
          </p:cNvPr>
          <p:cNvSpPr txBox="1"/>
          <p:nvPr/>
        </p:nvSpPr>
        <p:spPr>
          <a:xfrm>
            <a:off x="3793060" y="2084587"/>
            <a:ext cx="4750866" cy="756000"/>
          </a:xfrm>
          <a:prstGeom prst="round2DiagRect">
            <a:avLst/>
          </a:prstGeom>
          <a:solidFill>
            <a:srgbClr val="219965">
              <a:alpha val="30000"/>
            </a:srgbClr>
          </a:solidFill>
        </p:spPr>
        <p:txBody>
          <a:bodyPr wrap="square" rtlCol="0" anchor="ctr">
            <a:noAutofit/>
          </a:bodyPr>
          <a:lstStyle/>
          <a:p>
            <a:r>
              <a:rPr lang="it-IT" sz="1200" dirty="0">
                <a:latin typeface="Helvetica" panose="020B0604020202020204" pitchFamily="34" charset="0"/>
              </a:rPr>
              <a:t>Attraverso gli interventi attuati nell’ambito dell’Asse I si è contribuito al potenziamento infrastrutturale e alla realizzazione di azioni complementari di mitigazione e rinaturalizzazione del sistema rurale paesistico-ambientale della Regione</a:t>
            </a:r>
            <a:endParaRPr lang="it-IT" sz="1200" i="1" dirty="0">
              <a:latin typeface="Helvetica" panose="020B0604020202020204" pitchFamily="34" charset="0"/>
            </a:endParaRPr>
          </a:p>
        </p:txBody>
      </p:sp>
      <p:sp>
        <p:nvSpPr>
          <p:cNvPr id="14" name="TextBox 13">
            <a:extLst>
              <a:ext uri="{FF2B5EF4-FFF2-40B4-BE49-F238E27FC236}">
                <a16:creationId xmlns:a16="http://schemas.microsoft.com/office/drawing/2014/main" id="{0A146387-7160-4517-891D-66C30A3223DA}"/>
              </a:ext>
            </a:extLst>
          </p:cNvPr>
          <p:cNvSpPr txBox="1"/>
          <p:nvPr/>
        </p:nvSpPr>
        <p:spPr>
          <a:xfrm>
            <a:off x="3793060" y="2918328"/>
            <a:ext cx="4750866" cy="756000"/>
          </a:xfrm>
          <a:prstGeom prst="round2DiagRect">
            <a:avLst/>
          </a:prstGeom>
          <a:solidFill>
            <a:schemeClr val="accent1">
              <a:alpha val="30000"/>
            </a:schemeClr>
          </a:solidFill>
        </p:spPr>
        <p:txBody>
          <a:bodyPr wrap="square" rtlCol="0" anchor="ctr">
            <a:noAutofit/>
          </a:bodyPr>
          <a:lstStyle/>
          <a:p>
            <a:r>
              <a:rPr lang="it-IT" sz="1200" dirty="0">
                <a:latin typeface="Helvetica" panose="020B0604020202020204" pitchFamily="34" charset="0"/>
              </a:rPr>
              <a:t>Attraverso gli interventi attuati nell’ambito dell’Asse II si è contribuito allo sviluppo del capitale umano della ricerca e del patrimonio culturale, quali fonti di spinta ed innovazione funzionali al vantaggio competitivo della Regione</a:t>
            </a:r>
          </a:p>
        </p:txBody>
      </p:sp>
      <p:sp>
        <p:nvSpPr>
          <p:cNvPr id="15" name="TextBox 14">
            <a:extLst>
              <a:ext uri="{FF2B5EF4-FFF2-40B4-BE49-F238E27FC236}">
                <a16:creationId xmlns:a16="http://schemas.microsoft.com/office/drawing/2014/main" id="{EAFE2820-D3F9-43E5-BF30-D5A630C62CDA}"/>
              </a:ext>
            </a:extLst>
          </p:cNvPr>
          <p:cNvSpPr txBox="1"/>
          <p:nvPr/>
        </p:nvSpPr>
        <p:spPr>
          <a:xfrm>
            <a:off x="3793060" y="3752069"/>
            <a:ext cx="4750866" cy="756000"/>
          </a:xfrm>
          <a:prstGeom prst="round2DiagRect">
            <a:avLst/>
          </a:prstGeom>
          <a:solidFill>
            <a:schemeClr val="accent5">
              <a:lumMod val="50000"/>
              <a:alpha val="30000"/>
            </a:schemeClr>
          </a:solidFill>
        </p:spPr>
        <p:txBody>
          <a:bodyPr wrap="square" rtlCol="0" anchor="ctr">
            <a:noAutofit/>
          </a:bodyPr>
          <a:lstStyle/>
          <a:p>
            <a:r>
              <a:rPr lang="it-IT" sz="1200" dirty="0">
                <a:latin typeface="Helvetica" panose="020B0604020202020204" pitchFamily="34" charset="0"/>
              </a:rPr>
              <a:t>Attraverso gli interventi attuati nell’ambito dell’Asse III è stato possibile effettuare attività per la gestione e l’attuazione del PAR, ricerche, monitoraggio e valutazione ambientale</a:t>
            </a:r>
          </a:p>
        </p:txBody>
      </p:sp>
    </p:spTree>
    <p:extLst>
      <p:ext uri="{BB962C8B-B14F-4D97-AF65-F5344CB8AC3E}">
        <p14:creationId xmlns:p14="http://schemas.microsoft.com/office/powerpoint/2010/main" val="1220743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8918F9-B06A-4F3B-AE3B-E17B94272B1D}"/>
              </a:ext>
            </a:extLst>
          </p:cNvPr>
          <p:cNvSpPr txBox="1"/>
          <p:nvPr/>
        </p:nvSpPr>
        <p:spPr>
          <a:xfrm>
            <a:off x="575999" y="4542674"/>
            <a:ext cx="7992000" cy="253702"/>
          </a:xfrm>
          <a:prstGeom prst="round2DiagRect">
            <a:avLst/>
          </a:prstGeom>
          <a:solidFill>
            <a:srgbClr val="219965"/>
          </a:solidFill>
        </p:spPr>
        <p:txBody>
          <a:bodyPr wrap="square" rtlCol="0" anchor="ctr">
            <a:noAutofit/>
          </a:bodyPr>
          <a:lstStyle/>
          <a:p>
            <a:endParaRPr lang="it-IT" sz="1400" b="1" i="1" dirty="0">
              <a:solidFill>
                <a:schemeClr val="bg1">
                  <a:alpha val="93000"/>
                </a:schemeClr>
              </a:solidFill>
              <a:latin typeface="Helvetica" panose="020B0604020202020204" pitchFamily="34" charset="0"/>
            </a:endParaRPr>
          </a:p>
        </p:txBody>
      </p:sp>
      <p:sp>
        <p:nvSpPr>
          <p:cNvPr id="5" name="TextBox 4">
            <a:extLst>
              <a:ext uri="{FF2B5EF4-FFF2-40B4-BE49-F238E27FC236}">
                <a16:creationId xmlns:a16="http://schemas.microsoft.com/office/drawing/2014/main" id="{132B7C9C-E621-4F7A-A208-0FC47A0A6B3C}"/>
              </a:ext>
            </a:extLst>
          </p:cNvPr>
          <p:cNvSpPr txBox="1"/>
          <p:nvPr/>
        </p:nvSpPr>
        <p:spPr>
          <a:xfrm>
            <a:off x="576000" y="2483754"/>
            <a:ext cx="7992000" cy="329106"/>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6" name="TextBox 5">
            <a:extLst>
              <a:ext uri="{FF2B5EF4-FFF2-40B4-BE49-F238E27FC236}">
                <a16:creationId xmlns:a16="http://schemas.microsoft.com/office/drawing/2014/main" id="{C407F079-8BA6-4BA5-B10E-5A726E438C43}"/>
              </a:ext>
            </a:extLst>
          </p:cNvPr>
          <p:cNvSpPr txBox="1"/>
          <p:nvPr/>
        </p:nvSpPr>
        <p:spPr>
          <a:xfrm>
            <a:off x="576000" y="2846888"/>
            <a:ext cx="7992000" cy="180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7" name="TextBox 6">
            <a:extLst>
              <a:ext uri="{FF2B5EF4-FFF2-40B4-BE49-F238E27FC236}">
                <a16:creationId xmlns:a16="http://schemas.microsoft.com/office/drawing/2014/main" id="{15A9808E-DBFA-4919-8F1B-2E7C4FE3DA21}"/>
              </a:ext>
            </a:extLst>
          </p:cNvPr>
          <p:cNvSpPr txBox="1"/>
          <p:nvPr/>
        </p:nvSpPr>
        <p:spPr>
          <a:xfrm>
            <a:off x="576000" y="1364065"/>
            <a:ext cx="7992000" cy="180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8" name="TextBox 7">
            <a:extLst>
              <a:ext uri="{FF2B5EF4-FFF2-40B4-BE49-F238E27FC236}">
                <a16:creationId xmlns:a16="http://schemas.microsoft.com/office/drawing/2014/main" id="{5515E731-F42E-4CDE-8103-068D135FEF13}"/>
              </a:ext>
            </a:extLst>
          </p:cNvPr>
          <p:cNvSpPr txBox="1"/>
          <p:nvPr/>
        </p:nvSpPr>
        <p:spPr>
          <a:xfrm>
            <a:off x="576000" y="1571166"/>
            <a:ext cx="7992000" cy="180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9" name="TextBox 8">
            <a:extLst>
              <a:ext uri="{FF2B5EF4-FFF2-40B4-BE49-F238E27FC236}">
                <a16:creationId xmlns:a16="http://schemas.microsoft.com/office/drawing/2014/main" id="{F0637417-DFED-4BB1-8F36-282BB5612220}"/>
              </a:ext>
            </a:extLst>
          </p:cNvPr>
          <p:cNvSpPr txBox="1"/>
          <p:nvPr/>
        </p:nvSpPr>
        <p:spPr>
          <a:xfrm>
            <a:off x="576000" y="1778267"/>
            <a:ext cx="7992000" cy="329106"/>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0" name="TextBox 9">
            <a:extLst>
              <a:ext uri="{FF2B5EF4-FFF2-40B4-BE49-F238E27FC236}">
                <a16:creationId xmlns:a16="http://schemas.microsoft.com/office/drawing/2014/main" id="{F2CCE2A8-FD37-4505-A285-D82C0D349573}"/>
              </a:ext>
            </a:extLst>
          </p:cNvPr>
          <p:cNvSpPr txBox="1"/>
          <p:nvPr/>
        </p:nvSpPr>
        <p:spPr>
          <a:xfrm>
            <a:off x="576000" y="2134474"/>
            <a:ext cx="7992000" cy="329106"/>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1" name="TextBox 10">
            <a:extLst>
              <a:ext uri="{FF2B5EF4-FFF2-40B4-BE49-F238E27FC236}">
                <a16:creationId xmlns:a16="http://schemas.microsoft.com/office/drawing/2014/main" id="{E7E692B6-A16A-4DCA-9D66-52A278F670A9}"/>
              </a:ext>
            </a:extLst>
          </p:cNvPr>
          <p:cNvSpPr txBox="1"/>
          <p:nvPr/>
        </p:nvSpPr>
        <p:spPr>
          <a:xfrm>
            <a:off x="576000" y="4012118"/>
            <a:ext cx="7992000" cy="295017"/>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2" name="TextBox 11">
            <a:extLst>
              <a:ext uri="{FF2B5EF4-FFF2-40B4-BE49-F238E27FC236}">
                <a16:creationId xmlns:a16="http://schemas.microsoft.com/office/drawing/2014/main" id="{47C436B4-962E-4265-B342-CCE4415EADED}"/>
              </a:ext>
            </a:extLst>
          </p:cNvPr>
          <p:cNvSpPr txBox="1"/>
          <p:nvPr/>
        </p:nvSpPr>
        <p:spPr>
          <a:xfrm>
            <a:off x="576000" y="3053989"/>
            <a:ext cx="7992000" cy="324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3" name="TextBox 12">
            <a:extLst>
              <a:ext uri="{FF2B5EF4-FFF2-40B4-BE49-F238E27FC236}">
                <a16:creationId xmlns:a16="http://schemas.microsoft.com/office/drawing/2014/main" id="{D0F8D5F3-17DF-4612-9F2A-35754A58D3B5}"/>
              </a:ext>
            </a:extLst>
          </p:cNvPr>
          <p:cNvSpPr txBox="1"/>
          <p:nvPr/>
        </p:nvSpPr>
        <p:spPr>
          <a:xfrm>
            <a:off x="576000" y="3612191"/>
            <a:ext cx="7992000" cy="180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4" name="TextBox 13">
            <a:extLst>
              <a:ext uri="{FF2B5EF4-FFF2-40B4-BE49-F238E27FC236}">
                <a16:creationId xmlns:a16="http://schemas.microsoft.com/office/drawing/2014/main" id="{BF012667-9B0A-48D5-86FB-AAA9B4C05DD4}"/>
              </a:ext>
            </a:extLst>
          </p:cNvPr>
          <p:cNvSpPr txBox="1"/>
          <p:nvPr/>
        </p:nvSpPr>
        <p:spPr>
          <a:xfrm>
            <a:off x="576000" y="3819292"/>
            <a:ext cx="7992000" cy="180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graphicFrame>
        <p:nvGraphicFramePr>
          <p:cNvPr id="15" name="Tabella 5">
            <a:extLst>
              <a:ext uri="{FF2B5EF4-FFF2-40B4-BE49-F238E27FC236}">
                <a16:creationId xmlns:a16="http://schemas.microsoft.com/office/drawing/2014/main" id="{D23A9128-6785-491C-800A-7E0AE46D4BC9}"/>
              </a:ext>
            </a:extLst>
          </p:cNvPr>
          <p:cNvGraphicFramePr>
            <a:graphicFrameLocks noGrp="1"/>
          </p:cNvGraphicFramePr>
          <p:nvPr>
            <p:extLst>
              <p:ext uri="{D42A27DB-BD31-4B8C-83A1-F6EECF244321}">
                <p14:modId xmlns:p14="http://schemas.microsoft.com/office/powerpoint/2010/main" val="2978702448"/>
              </p:ext>
            </p:extLst>
          </p:nvPr>
        </p:nvGraphicFramePr>
        <p:xfrm>
          <a:off x="721800" y="1202822"/>
          <a:ext cx="7846200" cy="3589393"/>
        </p:xfrm>
        <a:graphic>
          <a:graphicData uri="http://schemas.openxmlformats.org/drawingml/2006/table">
            <a:tbl>
              <a:tblPr firstRow="1" bandRow="1">
                <a:tableStyleId>{5C22544A-7EE6-4342-B048-85BDC9FD1C3A}</a:tableStyleId>
              </a:tblPr>
              <a:tblGrid>
                <a:gridCol w="7049564">
                  <a:extLst>
                    <a:ext uri="{9D8B030D-6E8A-4147-A177-3AD203B41FA5}">
                      <a16:colId xmlns:a16="http://schemas.microsoft.com/office/drawing/2014/main" val="1267593812"/>
                    </a:ext>
                  </a:extLst>
                </a:gridCol>
                <a:gridCol w="796636">
                  <a:extLst>
                    <a:ext uri="{9D8B030D-6E8A-4147-A177-3AD203B41FA5}">
                      <a16:colId xmlns:a16="http://schemas.microsoft.com/office/drawing/2014/main" val="622654531"/>
                    </a:ext>
                  </a:extLst>
                </a:gridCol>
              </a:tblGrid>
              <a:tr h="175054">
                <a:tc>
                  <a:txBody>
                    <a:bodyPr/>
                    <a:lstStyle/>
                    <a:p>
                      <a:pPr algn="just" rtl="0" fontAlgn="ctr">
                        <a:spcBef>
                          <a:spcPts val="300"/>
                        </a:spcBef>
                        <a:spcAft>
                          <a:spcPts val="300"/>
                        </a:spcAft>
                      </a:pPr>
                      <a:endParaRPr lang="it-IT" sz="1050" b="0" i="0" u="none" strike="noStrike" baseline="0" dirty="0">
                        <a:solidFill>
                          <a:schemeClr val="tx1"/>
                        </a:solidFill>
                        <a:effectLst/>
                        <a:latin typeface="Helvetica" panose="020B06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it-IT" sz="1050" b="1" i="0" u="none" strike="noStrike" dirty="0">
                        <a:solidFill>
                          <a:srgbClr val="000000"/>
                        </a:solidFill>
                        <a:effectLst/>
                        <a:latin typeface="Helvetica" panose="020B06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4470810"/>
                  </a:ext>
                </a:extLst>
              </a:tr>
              <a:tr h="175054">
                <a:tc>
                  <a:txBody>
                    <a:bodyPr/>
                    <a:lstStyle/>
                    <a:p>
                      <a:pPr algn="just" rtl="0" fontAlgn="ctr">
                        <a:spcBef>
                          <a:spcPts val="300"/>
                        </a:spcBef>
                        <a:spcAft>
                          <a:spcPts val="300"/>
                        </a:spcAft>
                      </a:pPr>
                      <a:r>
                        <a:rPr lang="it-IT" sz="1050" b="0" i="0" u="none" strike="noStrike" baseline="0" dirty="0">
                          <a:solidFill>
                            <a:schemeClr val="tx1"/>
                          </a:solidFill>
                          <a:effectLst/>
                          <a:latin typeface="Helvetica" panose="020B0604020202020204" pitchFamily="34" charset="0"/>
                        </a:rPr>
                        <a:t>ACQUISIZIONE DI MATERIALE ROTABILE PER IL SERVIZIO FERROVIARIO REGIONALE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050" b="0" i="0" u="none" strike="noStrike" dirty="0">
                          <a:solidFill>
                            <a:srgbClr val="000000"/>
                          </a:solidFill>
                          <a:effectLst/>
                          <a:latin typeface="Helvetica" panose="020B0604020202020204" pitchFamily="34" charset="0"/>
                        </a:rPr>
                        <a:t>217,00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96602"/>
                  </a:ext>
                </a:extLst>
              </a:tr>
              <a:tr h="232067">
                <a:tc>
                  <a:txBody>
                    <a:bodyPr/>
                    <a:lstStyle/>
                    <a:p>
                      <a:pPr algn="just" rtl="0" fontAlgn="ctr">
                        <a:spcBef>
                          <a:spcPts val="300"/>
                        </a:spcBef>
                        <a:spcAft>
                          <a:spcPts val="300"/>
                        </a:spcAft>
                      </a:pPr>
                      <a:r>
                        <a:rPr lang="it-IT" sz="1050" b="0" i="0" u="none" strike="noStrike" baseline="0" dirty="0">
                          <a:solidFill>
                            <a:schemeClr val="tx1"/>
                          </a:solidFill>
                          <a:effectLst/>
                          <a:latin typeface="Helvetica" panose="020B0604020202020204" pitchFamily="34" charset="0"/>
                        </a:rPr>
                        <a:t>TANGENZIALE SUD DI BERGAMO – 1° LOTTO – 2° STRALCIO</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050" b="0" i="0" u="none" strike="noStrike">
                          <a:solidFill>
                            <a:srgbClr val="000000"/>
                          </a:solidFill>
                          <a:effectLst/>
                          <a:latin typeface="Helvetica" panose="020B0604020202020204" pitchFamily="34" charset="0"/>
                        </a:rPr>
                        <a:t>25,91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856036"/>
                  </a:ext>
                </a:extLst>
              </a:tr>
              <a:tr h="320649">
                <a:tc>
                  <a:txBody>
                    <a:bodyPr/>
                    <a:lstStyle/>
                    <a:p>
                      <a:pPr algn="just" rtl="0" fontAlgn="ctr">
                        <a:spcBef>
                          <a:spcPts val="300"/>
                        </a:spcBef>
                        <a:spcAft>
                          <a:spcPts val="300"/>
                        </a:spcAft>
                      </a:pPr>
                      <a:r>
                        <a:rPr lang="it-IT" sz="1050" b="0" i="0" u="none" strike="noStrike" baseline="0" dirty="0">
                          <a:solidFill>
                            <a:schemeClr val="tx1"/>
                          </a:solidFill>
                          <a:effectLst/>
                          <a:latin typeface="Helvetica" panose="020B0604020202020204" pitchFamily="34" charset="0"/>
                        </a:rPr>
                        <a:t>REALIZZAZIONE DEL SISTEMA DI SICUREZZA E SEGNALAMENTO SULLA RETE REGIONALE IN CONCESSIONE A FERROVIENORD S.P.A.</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050" b="0" i="0" u="none" strike="noStrike" dirty="0">
                          <a:solidFill>
                            <a:srgbClr val="000000"/>
                          </a:solidFill>
                          <a:effectLst/>
                          <a:latin typeface="Helvetica" panose="020B0604020202020204" pitchFamily="34" charset="0"/>
                        </a:rPr>
                        <a:t>10,28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1290115"/>
                  </a:ext>
                </a:extLst>
              </a:tr>
              <a:tr h="380916">
                <a:tc>
                  <a:txBody>
                    <a:bodyPr/>
                    <a:lstStyle/>
                    <a:p>
                      <a:pPr algn="just" rtl="0" fontAlgn="ctr">
                        <a:spcBef>
                          <a:spcPts val="300"/>
                        </a:spcBef>
                        <a:spcAft>
                          <a:spcPts val="300"/>
                        </a:spcAft>
                      </a:pPr>
                      <a:r>
                        <a:rPr lang="it-IT" sz="1050" b="0" i="0" u="none" strike="noStrike" baseline="0" dirty="0">
                          <a:solidFill>
                            <a:schemeClr val="tx1"/>
                          </a:solidFill>
                          <a:effectLst/>
                          <a:latin typeface="Helvetica" panose="020B0604020202020204" pitchFamily="34" charset="0"/>
                        </a:rPr>
                        <a:t>INTEGRAZIONE,OTTIMIZZAZIONE,IMPLEMENTAZIONE DELLE RETI RADIO PER LA GESTIONE DELLE EMERGENZE ESISTENTI SUL TERRITORIO REGIONALE E DELLA CENTRALE INTERFORZE DI PROT.NE CIVILE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050" b="0" i="0" u="none" strike="noStrike" dirty="0">
                          <a:solidFill>
                            <a:srgbClr val="000000"/>
                          </a:solidFill>
                          <a:effectLst/>
                          <a:latin typeface="Helvetica" panose="020B0604020202020204" pitchFamily="34" charset="0"/>
                        </a:rPr>
                        <a:t>8,65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7832753"/>
                  </a:ext>
                </a:extLst>
              </a:tr>
              <a:tr h="290946">
                <a:tc>
                  <a:txBody>
                    <a:bodyPr/>
                    <a:lstStyle/>
                    <a:p>
                      <a:pPr algn="just" rtl="0" fontAlgn="ctr">
                        <a:spcBef>
                          <a:spcPts val="300"/>
                        </a:spcBef>
                        <a:spcAft>
                          <a:spcPts val="300"/>
                        </a:spcAft>
                      </a:pPr>
                      <a:r>
                        <a:rPr lang="it-IT" sz="1050" b="0" i="0" u="none" strike="noStrike" baseline="0" dirty="0">
                          <a:solidFill>
                            <a:schemeClr val="tx1"/>
                          </a:solidFill>
                          <a:effectLst/>
                          <a:latin typeface="Helvetica" panose="020B0604020202020204" pitchFamily="34" charset="0"/>
                        </a:rPr>
                        <a:t>REALIZZAZIONE DELLA RESIDENZA UNIVERSITARIA E FORNITURA DEI MODULI PER LA SCUOLA PRIMARIA E LA SCUOLA MATERNA NELLA CITTÀ DELL’AQUILA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050" b="0" i="0" u="none" strike="noStrike" dirty="0">
                          <a:solidFill>
                            <a:srgbClr val="000000"/>
                          </a:solidFill>
                          <a:effectLst/>
                          <a:latin typeface="Helvetica" panose="020B0604020202020204" pitchFamily="34" charset="0"/>
                        </a:rPr>
                        <a:t>7,00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939164"/>
                  </a:ext>
                </a:extLst>
              </a:tr>
              <a:tr h="240377">
                <a:tc>
                  <a:txBody>
                    <a:bodyPr/>
                    <a:lstStyle/>
                    <a:p>
                      <a:pPr algn="just" rtl="0" fontAlgn="ctr">
                        <a:spcBef>
                          <a:spcPts val="300"/>
                        </a:spcBef>
                        <a:spcAft>
                          <a:spcPts val="300"/>
                        </a:spcAft>
                      </a:pPr>
                      <a:r>
                        <a:rPr lang="it-IT" sz="1050" b="0" i="0" u="none" strike="noStrike" baseline="0" dirty="0">
                          <a:solidFill>
                            <a:schemeClr val="tx1"/>
                          </a:solidFill>
                          <a:effectLst/>
                          <a:latin typeface="Helvetica" panose="020B0604020202020204" pitchFamily="34" charset="0"/>
                        </a:rPr>
                        <a:t>INTERVENTI DI VALORIZZAZIONE DEL LAGO D’IDRO</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050" b="0" i="0" u="none" strike="noStrike" dirty="0">
                          <a:solidFill>
                            <a:srgbClr val="000000"/>
                          </a:solidFill>
                          <a:effectLst/>
                          <a:latin typeface="Helvetica" panose="020B0604020202020204" pitchFamily="34" charset="0"/>
                        </a:rPr>
                        <a:t>3,98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6747149"/>
                  </a:ext>
                </a:extLst>
              </a:tr>
              <a:tr h="342148">
                <a:tc>
                  <a:txBody>
                    <a:bodyPr/>
                    <a:lstStyle/>
                    <a:p>
                      <a:pPr algn="just" rtl="0" fontAlgn="ctr">
                        <a:spcBef>
                          <a:spcPts val="300"/>
                        </a:spcBef>
                        <a:spcAft>
                          <a:spcPts val="300"/>
                        </a:spcAft>
                      </a:pPr>
                      <a:r>
                        <a:rPr lang="it-IT" sz="1050" b="0" i="0" u="none" strike="noStrike" baseline="0" dirty="0">
                          <a:solidFill>
                            <a:schemeClr val="tx1"/>
                          </a:solidFill>
                          <a:effectLst/>
                          <a:latin typeface="Helvetica" panose="020B0604020202020204" pitchFamily="34" charset="0"/>
                        </a:rPr>
                        <a:t>AMPLIAMENTO DI EDIFICIO PER LA SEDE DEL POLO DI FORMAZIONE PER IL SETTORE AERONAUTICO IN FRAZIONE CASE NUOVE A SOMMA LOMBARDO (VA)</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050" b="0" i="0" u="none" strike="noStrike" dirty="0">
                          <a:solidFill>
                            <a:srgbClr val="000000"/>
                          </a:solidFill>
                          <a:effectLst/>
                          <a:latin typeface="Helvetica" panose="020B0604020202020204" pitchFamily="34" charset="0"/>
                        </a:rPr>
                        <a:t>3,50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321219"/>
                  </a:ext>
                </a:extLst>
              </a:tr>
              <a:tr h="175054">
                <a:tc>
                  <a:txBody>
                    <a:bodyPr/>
                    <a:lstStyle/>
                    <a:p>
                      <a:pPr algn="just" rtl="0" fontAlgn="ctr">
                        <a:spcBef>
                          <a:spcPts val="300"/>
                        </a:spcBef>
                        <a:spcAft>
                          <a:spcPts val="300"/>
                        </a:spcAft>
                      </a:pPr>
                      <a:r>
                        <a:rPr lang="it-IT" sz="1050" b="0" i="0" u="none" strike="noStrike" baseline="0" dirty="0">
                          <a:solidFill>
                            <a:schemeClr val="tx1"/>
                          </a:solidFill>
                          <a:effectLst/>
                          <a:latin typeface="Helvetica" panose="020B0604020202020204" pitchFamily="34" charset="0"/>
                        </a:rPr>
                        <a:t>REALIZZAZIONE DELLA TANGENZIALE NORD EST DI VARESE. COLLEGAMENTO S.S. 342-233-344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050" b="0" i="0" u="none" strike="noStrike" dirty="0">
                          <a:solidFill>
                            <a:srgbClr val="000000"/>
                          </a:solidFill>
                          <a:effectLst/>
                          <a:latin typeface="Helvetica" panose="020B0604020202020204" pitchFamily="34" charset="0"/>
                        </a:rPr>
                        <a:t>2,50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0996878"/>
                  </a:ext>
                </a:extLst>
              </a:tr>
              <a:tr h="232067">
                <a:tc>
                  <a:txBody>
                    <a:bodyPr/>
                    <a:lstStyle/>
                    <a:p>
                      <a:pPr algn="just" rtl="0" fontAlgn="ctr">
                        <a:spcBef>
                          <a:spcPts val="300"/>
                        </a:spcBef>
                        <a:spcAft>
                          <a:spcPts val="300"/>
                        </a:spcAft>
                      </a:pPr>
                      <a:r>
                        <a:rPr lang="it-IT" sz="1050" b="0" i="0" u="none" strike="noStrike" baseline="0" dirty="0">
                          <a:solidFill>
                            <a:schemeClr val="tx1"/>
                          </a:solidFill>
                          <a:effectLst/>
                          <a:latin typeface="Helvetica" panose="020B0604020202020204" pitchFamily="34" charset="0"/>
                        </a:rPr>
                        <a:t>START-UP PACKAGES E PROGRAMMA DI PHD</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050" b="0" i="0" u="none" strike="noStrike" dirty="0">
                          <a:solidFill>
                            <a:srgbClr val="000000"/>
                          </a:solidFill>
                          <a:effectLst/>
                          <a:latin typeface="Helvetica" panose="020B0604020202020204" pitchFamily="34" charset="0"/>
                        </a:rPr>
                        <a:t>1,60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5473392"/>
                  </a:ext>
                </a:extLst>
              </a:tr>
              <a:tr h="175054">
                <a:tc>
                  <a:txBody>
                    <a:bodyPr/>
                    <a:lstStyle/>
                    <a:p>
                      <a:pPr algn="just" rtl="0" fontAlgn="ctr">
                        <a:spcBef>
                          <a:spcPts val="300"/>
                        </a:spcBef>
                        <a:spcAft>
                          <a:spcPts val="300"/>
                        </a:spcAft>
                      </a:pPr>
                      <a:r>
                        <a:rPr lang="it-IT" sz="1050" b="0" i="0" u="none" strike="noStrike" baseline="0" dirty="0">
                          <a:solidFill>
                            <a:schemeClr val="tx1"/>
                          </a:solidFill>
                          <a:effectLst/>
                          <a:latin typeface="Helvetica" panose="020B0604020202020204" pitchFamily="34" charset="0"/>
                        </a:rPr>
                        <a:t>MUSIC ACROSS 2009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050" b="0" i="0" u="none" strike="noStrike" dirty="0">
                          <a:solidFill>
                            <a:srgbClr val="000000"/>
                          </a:solidFill>
                          <a:effectLst/>
                          <a:latin typeface="Helvetica" panose="020B0604020202020204" pitchFamily="34" charset="0"/>
                        </a:rPr>
                        <a:t>1,50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2087285"/>
                  </a:ext>
                </a:extLst>
              </a:tr>
              <a:tr h="342148">
                <a:tc>
                  <a:txBody>
                    <a:bodyPr/>
                    <a:lstStyle/>
                    <a:p>
                      <a:pPr algn="just" rtl="0" fontAlgn="ctr">
                        <a:spcBef>
                          <a:spcPts val="300"/>
                        </a:spcBef>
                        <a:spcAft>
                          <a:spcPts val="300"/>
                        </a:spcAft>
                      </a:pPr>
                      <a:r>
                        <a:rPr lang="it-IT" sz="1050" b="0" i="0" u="none" strike="noStrike" baseline="0" dirty="0">
                          <a:solidFill>
                            <a:schemeClr val="tx1"/>
                          </a:solidFill>
                          <a:effectLst/>
                          <a:latin typeface="Helvetica" panose="020B0604020202020204" pitchFamily="34" charset="0"/>
                        </a:rPr>
                        <a:t>REALIZZAZIONE DI UN CALL CENTER LAICO PER LA SPERIMENTAZIONE DEL NUE 112 PRESSO LA CENTRALE OPERATIVA DEL SERVIZIO SANITARIO EMERGENZA URGENZA DEL 118 DI VARESE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050" b="0" i="0" u="none" strike="noStrike" dirty="0">
                          <a:solidFill>
                            <a:srgbClr val="000000"/>
                          </a:solidFill>
                          <a:effectLst/>
                          <a:latin typeface="Helvetica" panose="020B0604020202020204" pitchFamily="34" charset="0"/>
                        </a:rPr>
                        <a:t>1,40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3717876"/>
                  </a:ext>
                </a:extLst>
              </a:tr>
              <a:tr h="232067">
                <a:tc>
                  <a:txBody>
                    <a:bodyPr/>
                    <a:lstStyle/>
                    <a:p>
                      <a:pPr algn="just" rtl="0" fontAlgn="ctr">
                        <a:spcBef>
                          <a:spcPts val="300"/>
                        </a:spcBef>
                        <a:spcAft>
                          <a:spcPts val="300"/>
                        </a:spcAft>
                      </a:pPr>
                      <a:r>
                        <a:rPr lang="it-IT" sz="1050" b="0" i="0" u="none" strike="noStrike" baseline="0" dirty="0">
                          <a:solidFill>
                            <a:schemeClr val="tx1"/>
                          </a:solidFill>
                          <a:effectLst/>
                          <a:latin typeface="Helvetica" panose="020B0604020202020204" pitchFamily="34" charset="0"/>
                        </a:rPr>
                        <a:t>OLTRE IL PALCOSCENICO - NEXT 2009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050" b="0" i="0" u="none" strike="noStrike" dirty="0">
                          <a:solidFill>
                            <a:srgbClr val="000000"/>
                          </a:solidFill>
                          <a:effectLst/>
                          <a:latin typeface="Helvetica" panose="020B0604020202020204" pitchFamily="34" charset="0"/>
                        </a:rPr>
                        <a:t>1,00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3121130"/>
                  </a:ext>
                </a:extLst>
              </a:tr>
              <a:tr h="232067">
                <a:tc>
                  <a:txBody>
                    <a:bodyPr/>
                    <a:lstStyle/>
                    <a:p>
                      <a:pPr algn="just" rtl="0" fontAlgn="ctr">
                        <a:spcBef>
                          <a:spcPts val="300"/>
                        </a:spcBef>
                        <a:spcAft>
                          <a:spcPts val="300"/>
                        </a:spcAft>
                      </a:pPr>
                      <a:r>
                        <a:rPr lang="it-IT" sz="1050" b="1" i="0" u="none" strike="noStrike" baseline="0" dirty="0">
                          <a:solidFill>
                            <a:schemeClr val="bg1"/>
                          </a:solidFill>
                          <a:effectLst/>
                          <a:latin typeface="Helvetica" panose="020B0604020202020204" pitchFamily="34" charset="0"/>
                        </a:rPr>
                        <a:t>TOTALE PAR</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050" b="1" i="0" u="none" strike="noStrike" dirty="0">
                          <a:solidFill>
                            <a:schemeClr val="bg1"/>
                          </a:solidFill>
                          <a:effectLst/>
                          <a:latin typeface="Helvetica" panose="020B0604020202020204" pitchFamily="34" charset="0"/>
                        </a:rPr>
                        <a:t>284,33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853408"/>
                  </a:ext>
                </a:extLst>
              </a:tr>
            </a:tbl>
          </a:graphicData>
        </a:graphic>
      </p:graphicFrame>
      <p:sp>
        <p:nvSpPr>
          <p:cNvPr id="16" name="TextBox 15">
            <a:extLst>
              <a:ext uri="{FF2B5EF4-FFF2-40B4-BE49-F238E27FC236}">
                <a16:creationId xmlns:a16="http://schemas.microsoft.com/office/drawing/2014/main" id="{59C5F4BD-328E-4A3A-A43C-27D7AFA29371}"/>
              </a:ext>
            </a:extLst>
          </p:cNvPr>
          <p:cNvSpPr txBox="1"/>
          <p:nvPr/>
        </p:nvSpPr>
        <p:spPr>
          <a:xfrm>
            <a:off x="576000" y="4334231"/>
            <a:ext cx="7992000" cy="180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7" name="Titolo 1">
            <a:extLst>
              <a:ext uri="{FF2B5EF4-FFF2-40B4-BE49-F238E27FC236}">
                <a16:creationId xmlns:a16="http://schemas.microsoft.com/office/drawing/2014/main" id="{A2CBF6A7-9B4F-4C1F-883B-03DC8BADB607}"/>
              </a:ext>
            </a:extLst>
          </p:cNvPr>
          <p:cNvSpPr txBox="1">
            <a:spLocks/>
          </p:cNvSpPr>
          <p:nvPr/>
        </p:nvSpPr>
        <p:spPr>
          <a:xfrm>
            <a:off x="685800" y="314934"/>
            <a:ext cx="7772400" cy="66050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1" kern="1200">
                <a:solidFill>
                  <a:srgbClr val="056633"/>
                </a:solidFill>
                <a:latin typeface="Helvetica"/>
                <a:ea typeface="+mj-ea"/>
                <a:cs typeface="Helvetica"/>
              </a:defRPr>
            </a:lvl1pPr>
          </a:lstStyle>
          <a:p>
            <a:pPr algn="ctr"/>
            <a:r>
              <a:rPr lang="it-IT"/>
              <a:t>Programmazione 2007-2013</a:t>
            </a:r>
            <a:endParaRPr lang="it-IT" sz="2800" dirty="0"/>
          </a:p>
        </p:txBody>
      </p:sp>
      <p:sp>
        <p:nvSpPr>
          <p:cNvPr id="18" name="TextBox 17">
            <a:extLst>
              <a:ext uri="{FF2B5EF4-FFF2-40B4-BE49-F238E27FC236}">
                <a16:creationId xmlns:a16="http://schemas.microsoft.com/office/drawing/2014/main" id="{AE96ED3F-8814-4F9F-BEB3-2DE639E2DA34}"/>
              </a:ext>
            </a:extLst>
          </p:cNvPr>
          <p:cNvSpPr txBox="1"/>
          <p:nvPr/>
        </p:nvSpPr>
        <p:spPr>
          <a:xfrm>
            <a:off x="576000" y="3405090"/>
            <a:ext cx="7992000" cy="180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9" name="TextBox 18">
            <a:extLst>
              <a:ext uri="{FF2B5EF4-FFF2-40B4-BE49-F238E27FC236}">
                <a16:creationId xmlns:a16="http://schemas.microsoft.com/office/drawing/2014/main" id="{40B2E6BD-0D5A-495B-A6D0-1A4829FD9251}"/>
              </a:ext>
            </a:extLst>
          </p:cNvPr>
          <p:cNvSpPr txBox="1"/>
          <p:nvPr/>
        </p:nvSpPr>
        <p:spPr>
          <a:xfrm>
            <a:off x="576000" y="907806"/>
            <a:ext cx="7992000" cy="402312"/>
          </a:xfrm>
          <a:prstGeom prst="round2DiagRect">
            <a:avLst/>
          </a:prstGeom>
          <a:solidFill>
            <a:srgbClr val="219965"/>
          </a:solidFill>
        </p:spPr>
        <p:txBody>
          <a:bodyPr wrap="square" rtlCol="0" anchor="ctr">
            <a:noAutofit/>
          </a:bodyPr>
          <a:lstStyle/>
          <a:p>
            <a:r>
              <a:rPr lang="it-IT" sz="1200" dirty="0">
                <a:solidFill>
                  <a:schemeClr val="bg1"/>
                </a:solidFill>
                <a:latin typeface="Helvetica" panose="020B0604020202020204" pitchFamily="34" charset="0"/>
              </a:rPr>
              <a:t>                                          </a:t>
            </a:r>
            <a:r>
              <a:rPr lang="it-IT" sz="1100" b="1" dirty="0">
                <a:solidFill>
                  <a:schemeClr val="bg1"/>
                </a:solidFill>
                <a:latin typeface="Helvetica" panose="020B0604020202020204" pitchFamily="34" charset="0"/>
              </a:rPr>
              <a:t>Denominazione intervento</a:t>
            </a:r>
          </a:p>
        </p:txBody>
      </p:sp>
      <p:sp>
        <p:nvSpPr>
          <p:cNvPr id="20" name="TextBox 19">
            <a:extLst>
              <a:ext uri="{FF2B5EF4-FFF2-40B4-BE49-F238E27FC236}">
                <a16:creationId xmlns:a16="http://schemas.microsoft.com/office/drawing/2014/main" id="{DF96751E-C06F-4961-924B-FA5860D7F24D}"/>
              </a:ext>
            </a:extLst>
          </p:cNvPr>
          <p:cNvSpPr txBox="1"/>
          <p:nvPr/>
        </p:nvSpPr>
        <p:spPr>
          <a:xfrm>
            <a:off x="7308056" y="879551"/>
            <a:ext cx="1259943" cy="707886"/>
          </a:xfrm>
          <a:prstGeom prst="rect">
            <a:avLst/>
          </a:prstGeom>
          <a:noFill/>
        </p:spPr>
        <p:txBody>
          <a:bodyPr wrap="square" rtlCol="0">
            <a:spAutoFit/>
          </a:bodyPr>
          <a:lstStyle/>
          <a:p>
            <a:pPr algn="ctr"/>
            <a:r>
              <a:rPr lang="it-IT" sz="1100" b="1" dirty="0">
                <a:solidFill>
                  <a:schemeClr val="bg1"/>
                </a:solidFill>
                <a:latin typeface="Helvetica" panose="020B0604020202020204" pitchFamily="34" charset="0"/>
              </a:rPr>
              <a:t>Risorse FSC                                                                                                                                                            assegnate (M€)</a:t>
            </a:r>
          </a:p>
          <a:p>
            <a:endParaRPr lang="it-IT" dirty="0"/>
          </a:p>
        </p:txBody>
      </p:sp>
    </p:spTree>
    <p:extLst>
      <p:ext uri="{BB962C8B-B14F-4D97-AF65-F5344CB8AC3E}">
        <p14:creationId xmlns:p14="http://schemas.microsoft.com/office/powerpoint/2010/main" val="497269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ctr"/>
            <a:r>
              <a:rPr lang="it-IT" dirty="0"/>
              <a:t>Programmazione 2014-2020</a:t>
            </a:r>
            <a:endParaRPr lang="it-IT" sz="2800" dirty="0"/>
          </a:p>
        </p:txBody>
      </p:sp>
      <p:sp>
        <p:nvSpPr>
          <p:cNvPr id="3" name="Sottotitolo 2"/>
          <p:cNvSpPr>
            <a:spLocks noGrp="1"/>
          </p:cNvSpPr>
          <p:nvPr>
            <p:ph type="subTitle" idx="1"/>
          </p:nvPr>
        </p:nvSpPr>
        <p:spPr>
          <a:xfrm>
            <a:off x="685800" y="989726"/>
            <a:ext cx="7772400" cy="1333626"/>
          </a:xfrm>
        </p:spPr>
        <p:txBody>
          <a:bodyPr/>
          <a:lstStyle/>
          <a:p>
            <a:pPr algn="just"/>
            <a:r>
              <a:rPr lang="it-IT" b="1" dirty="0">
                <a:solidFill>
                  <a:srgbClr val="000000"/>
                </a:solidFill>
                <a:effectLst/>
                <a:latin typeface="Helvetica" panose="020B0604020202020204" pitchFamily="34" charset="0"/>
                <a:ea typeface="Times New Roman" panose="02020603050405020304" pitchFamily="18" charset="0"/>
              </a:rPr>
              <a:t>Patto per la Regione Lombardia – Interventi per lo sviluppo economico, la coesione sociale e territoriale</a:t>
            </a:r>
            <a:r>
              <a:rPr lang="it-IT" dirty="0">
                <a:solidFill>
                  <a:srgbClr val="000000"/>
                </a:solidFill>
                <a:effectLst/>
                <a:latin typeface="Helvetica" panose="020B0604020202020204" pitchFamily="34" charset="0"/>
                <a:ea typeface="Times New Roman" panose="02020603050405020304" pitchFamily="18" charset="0"/>
              </a:rPr>
              <a:t> sottoscritto in data 25 novembre 2016 con il Governo. </a:t>
            </a:r>
            <a:r>
              <a:rPr lang="it-IT" dirty="0">
                <a:latin typeface="Helvetica" panose="020B0604020202020204" pitchFamily="34" charset="0"/>
              </a:rPr>
              <a:t>A valere sulle risorse FSC 2014-2020 del Patto, attraverso la realizzazione di azioni strategiche sinergiche e integrate, è stata quindi data attuazione a 63 interventi nell'ambito delle seguenti aree tematiche:</a:t>
            </a:r>
          </a:p>
          <a:p>
            <a:pPr algn="just"/>
            <a:endParaRPr lang="it-IT" dirty="0">
              <a:latin typeface="Helvetica" panose="020B0604020202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78D19051-EE91-431B-8BB6-BCDD83F8793F}"/>
              </a:ext>
            </a:extLst>
          </p:cNvPr>
          <p:cNvSpPr txBox="1"/>
          <p:nvPr/>
        </p:nvSpPr>
        <p:spPr>
          <a:xfrm>
            <a:off x="685801" y="2319021"/>
            <a:ext cx="1214119" cy="756000"/>
          </a:xfrm>
          <a:prstGeom prst="round2DiagRect">
            <a:avLst/>
          </a:prstGeom>
          <a:solidFill>
            <a:srgbClr val="219965"/>
          </a:solidFill>
        </p:spPr>
        <p:txBody>
          <a:bodyPr wrap="square" rtlCol="0" anchor="ctr">
            <a:noAutofit/>
          </a:bodyPr>
          <a:lstStyle/>
          <a:p>
            <a:pPr algn="ctr"/>
            <a:r>
              <a:rPr lang="it-IT" sz="1200" b="1" dirty="0">
                <a:solidFill>
                  <a:schemeClr val="bg1"/>
                </a:solidFill>
                <a:latin typeface="Helvetica" panose="020B0604020202020204" pitchFamily="34" charset="0"/>
              </a:rPr>
              <a:t>Infrastrutture</a:t>
            </a:r>
            <a:endParaRPr lang="it-IT" sz="1200" i="1" dirty="0">
              <a:solidFill>
                <a:schemeClr val="bg1"/>
              </a:solidFill>
              <a:latin typeface="Helvetica" panose="020B0604020202020204" pitchFamily="34" charset="0"/>
            </a:endParaRPr>
          </a:p>
        </p:txBody>
      </p:sp>
      <p:sp>
        <p:nvSpPr>
          <p:cNvPr id="6" name="TextBox 5">
            <a:extLst>
              <a:ext uri="{FF2B5EF4-FFF2-40B4-BE49-F238E27FC236}">
                <a16:creationId xmlns:a16="http://schemas.microsoft.com/office/drawing/2014/main" id="{18B32692-8BAA-4594-AEDD-284D38E96E6D}"/>
              </a:ext>
            </a:extLst>
          </p:cNvPr>
          <p:cNvSpPr txBox="1"/>
          <p:nvPr/>
        </p:nvSpPr>
        <p:spPr>
          <a:xfrm>
            <a:off x="685801" y="3152762"/>
            <a:ext cx="1214119" cy="756000"/>
          </a:xfrm>
          <a:prstGeom prst="round2DiagRect">
            <a:avLst/>
          </a:prstGeom>
          <a:solidFill>
            <a:schemeClr val="accent1"/>
          </a:solidFill>
        </p:spPr>
        <p:txBody>
          <a:bodyPr wrap="square" rtlCol="0" anchor="ctr">
            <a:noAutofit/>
          </a:bodyPr>
          <a:lstStyle/>
          <a:p>
            <a:pPr algn="ctr"/>
            <a:r>
              <a:rPr lang="it-IT" sz="1200" b="1" dirty="0">
                <a:solidFill>
                  <a:schemeClr val="bg1"/>
                </a:solidFill>
                <a:latin typeface="Helvetica" panose="020B0604020202020204" pitchFamily="34" charset="0"/>
              </a:rPr>
              <a:t>Ambiente</a:t>
            </a:r>
            <a:endParaRPr lang="it-IT" sz="1200" dirty="0">
              <a:solidFill>
                <a:schemeClr val="bg1"/>
              </a:solidFill>
              <a:latin typeface="Helvetica" panose="020B0604020202020204" pitchFamily="34" charset="0"/>
            </a:endParaRPr>
          </a:p>
        </p:txBody>
      </p:sp>
      <p:sp>
        <p:nvSpPr>
          <p:cNvPr id="7" name="TextBox 6">
            <a:extLst>
              <a:ext uri="{FF2B5EF4-FFF2-40B4-BE49-F238E27FC236}">
                <a16:creationId xmlns:a16="http://schemas.microsoft.com/office/drawing/2014/main" id="{427377E0-8C78-4558-932A-D848E606F7D5}"/>
              </a:ext>
            </a:extLst>
          </p:cNvPr>
          <p:cNvSpPr txBox="1"/>
          <p:nvPr/>
        </p:nvSpPr>
        <p:spPr>
          <a:xfrm>
            <a:off x="685801" y="3986503"/>
            <a:ext cx="1214119" cy="756000"/>
          </a:xfrm>
          <a:prstGeom prst="round2DiagRect">
            <a:avLst/>
          </a:prstGeom>
          <a:solidFill>
            <a:schemeClr val="accent5">
              <a:lumMod val="50000"/>
            </a:schemeClr>
          </a:solidFill>
        </p:spPr>
        <p:txBody>
          <a:bodyPr wrap="square" rtlCol="0" anchor="ctr">
            <a:noAutofit/>
          </a:bodyPr>
          <a:lstStyle/>
          <a:p>
            <a:pPr algn="ctr"/>
            <a:r>
              <a:rPr lang="it-IT" sz="1200" b="1" dirty="0">
                <a:solidFill>
                  <a:schemeClr val="bg1"/>
                </a:solidFill>
                <a:latin typeface="Helvetica" panose="020B0604020202020204" pitchFamily="34" charset="0"/>
              </a:rPr>
              <a:t>Sviluppo Economico</a:t>
            </a:r>
            <a:endParaRPr lang="it-IT" sz="1200" dirty="0">
              <a:solidFill>
                <a:schemeClr val="bg1"/>
              </a:solidFill>
              <a:latin typeface="Helvetica" panose="020B0604020202020204" pitchFamily="34" charset="0"/>
            </a:endParaRPr>
          </a:p>
        </p:txBody>
      </p:sp>
      <p:sp>
        <p:nvSpPr>
          <p:cNvPr id="8" name="TextBox 7">
            <a:extLst>
              <a:ext uri="{FF2B5EF4-FFF2-40B4-BE49-F238E27FC236}">
                <a16:creationId xmlns:a16="http://schemas.microsoft.com/office/drawing/2014/main" id="{A774BEEB-4511-41A1-BC56-CE245BEFE1B1}"/>
              </a:ext>
            </a:extLst>
          </p:cNvPr>
          <p:cNvSpPr txBox="1"/>
          <p:nvPr/>
        </p:nvSpPr>
        <p:spPr>
          <a:xfrm>
            <a:off x="1971040" y="2319021"/>
            <a:ext cx="6487160" cy="756000"/>
          </a:xfrm>
          <a:prstGeom prst="round2DiagRect">
            <a:avLst/>
          </a:prstGeom>
          <a:solidFill>
            <a:srgbClr val="219965">
              <a:alpha val="30000"/>
            </a:srgbClr>
          </a:solidFill>
        </p:spPr>
        <p:txBody>
          <a:bodyPr wrap="square" rtlCol="0" anchor="ctr">
            <a:noAutofit/>
          </a:bodyPr>
          <a:lstStyle/>
          <a:p>
            <a:r>
              <a:rPr lang="it-IT" sz="1200" dirty="0">
                <a:latin typeface="Helvetica" panose="020B0604020202020204" pitchFamily="34" charset="0"/>
              </a:rPr>
              <a:t>Messa in sicurezza della viabilità regionale, costruzione di nuovi tracciati in variante e la riqualificazione strutturale di alcuni ponti stradali, ammodernamento e  potenziamento infrastrutturale della linea ferroviaria in concessione a </a:t>
            </a:r>
            <a:r>
              <a:rPr lang="it-IT" sz="1200" dirty="0" err="1">
                <a:latin typeface="Helvetica" panose="020B0604020202020204" pitchFamily="34" charset="0"/>
              </a:rPr>
              <a:t>Ferrovienord</a:t>
            </a:r>
            <a:endParaRPr lang="it-IT" sz="1200" i="1" dirty="0">
              <a:latin typeface="Helvetica" panose="020B0604020202020204" pitchFamily="34" charset="0"/>
            </a:endParaRPr>
          </a:p>
        </p:txBody>
      </p:sp>
      <p:sp>
        <p:nvSpPr>
          <p:cNvPr id="9" name="TextBox 8">
            <a:extLst>
              <a:ext uri="{FF2B5EF4-FFF2-40B4-BE49-F238E27FC236}">
                <a16:creationId xmlns:a16="http://schemas.microsoft.com/office/drawing/2014/main" id="{D873153F-A5E1-4AEB-928E-45718348BD21}"/>
              </a:ext>
            </a:extLst>
          </p:cNvPr>
          <p:cNvSpPr txBox="1"/>
          <p:nvPr/>
        </p:nvSpPr>
        <p:spPr>
          <a:xfrm>
            <a:off x="1971040" y="3152762"/>
            <a:ext cx="6487160" cy="756000"/>
          </a:xfrm>
          <a:prstGeom prst="round2DiagRect">
            <a:avLst/>
          </a:prstGeom>
          <a:solidFill>
            <a:schemeClr val="accent1">
              <a:alpha val="30000"/>
            </a:schemeClr>
          </a:solidFill>
        </p:spPr>
        <p:txBody>
          <a:bodyPr wrap="square" rtlCol="0" anchor="ctr">
            <a:noAutofit/>
          </a:bodyPr>
          <a:lstStyle/>
          <a:p>
            <a:r>
              <a:rPr lang="it-IT" sz="1200" dirty="0">
                <a:latin typeface="Helvetica" panose="020B0604020202020204" pitchFamily="34" charset="0"/>
              </a:rPr>
              <a:t>Messa in sicurezza e bonifica delle aree inquinate, depurazione dei laghi prealpini, opere di difesa del suolo dalle valanghe e frane a protezione degli abitati e della viabilità esistente</a:t>
            </a:r>
          </a:p>
        </p:txBody>
      </p:sp>
      <p:sp>
        <p:nvSpPr>
          <p:cNvPr id="10" name="TextBox 9">
            <a:extLst>
              <a:ext uri="{FF2B5EF4-FFF2-40B4-BE49-F238E27FC236}">
                <a16:creationId xmlns:a16="http://schemas.microsoft.com/office/drawing/2014/main" id="{0B32A685-BA1E-4E9D-9A86-26C16C2BDC18}"/>
              </a:ext>
            </a:extLst>
          </p:cNvPr>
          <p:cNvSpPr txBox="1"/>
          <p:nvPr/>
        </p:nvSpPr>
        <p:spPr>
          <a:xfrm>
            <a:off x="1971040" y="3986503"/>
            <a:ext cx="6487160" cy="756000"/>
          </a:xfrm>
          <a:prstGeom prst="round2DiagRect">
            <a:avLst/>
          </a:prstGeom>
          <a:solidFill>
            <a:schemeClr val="accent5">
              <a:lumMod val="50000"/>
              <a:alpha val="30000"/>
            </a:schemeClr>
          </a:solidFill>
        </p:spPr>
        <p:txBody>
          <a:bodyPr wrap="square" rtlCol="0" anchor="ctr">
            <a:noAutofit/>
          </a:bodyPr>
          <a:lstStyle/>
          <a:p>
            <a:r>
              <a:rPr lang="it-IT" sz="1200" b="1" dirty="0">
                <a:latin typeface="Helvetica" panose="020B0604020202020204" pitchFamily="34" charset="0"/>
              </a:rPr>
              <a:t>Nuovo Campus dell’Università degli Studi di Milano</a:t>
            </a:r>
            <a:r>
              <a:rPr lang="it-IT" sz="1200" dirty="0">
                <a:latin typeface="Helvetica" panose="020B0604020202020204" pitchFamily="34" charset="0"/>
              </a:rPr>
              <a:t>, all’interno del più ampio progetto per la valorizzazione e riqualificazione dell’ex sito Expo attraverso la realizzazione di MIND (Milano Innovation </a:t>
            </a:r>
            <a:r>
              <a:rPr lang="it-IT" sz="1200" dirty="0" err="1">
                <a:latin typeface="Helvetica" panose="020B0604020202020204" pitchFamily="34" charset="0"/>
              </a:rPr>
              <a:t>District</a:t>
            </a:r>
            <a:r>
              <a:rPr lang="it-IT" sz="1200" dirty="0">
                <a:latin typeface="Helvetica" panose="020B0604020202020204" pitchFamily="34" charset="0"/>
              </a:rPr>
              <a:t>)</a:t>
            </a:r>
          </a:p>
        </p:txBody>
      </p:sp>
    </p:spTree>
    <p:extLst>
      <p:ext uri="{BB962C8B-B14F-4D97-AF65-F5344CB8AC3E}">
        <p14:creationId xmlns:p14="http://schemas.microsoft.com/office/powerpoint/2010/main" val="3966581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pPr algn="ctr"/>
            <a:r>
              <a:rPr lang="it-IT" dirty="0"/>
              <a:t>Programmazione 2014-2020</a:t>
            </a:r>
            <a:endParaRPr lang="it-IT" sz="2800" dirty="0"/>
          </a:p>
        </p:txBody>
      </p:sp>
      <p:sp>
        <p:nvSpPr>
          <p:cNvPr id="28" name="TextBox 27">
            <a:extLst>
              <a:ext uri="{FF2B5EF4-FFF2-40B4-BE49-F238E27FC236}">
                <a16:creationId xmlns:a16="http://schemas.microsoft.com/office/drawing/2014/main" id="{F9FAF3C5-2CC3-485C-93F5-B2F285D84954}"/>
              </a:ext>
            </a:extLst>
          </p:cNvPr>
          <p:cNvSpPr txBox="1"/>
          <p:nvPr/>
        </p:nvSpPr>
        <p:spPr>
          <a:xfrm>
            <a:off x="575999" y="3706540"/>
            <a:ext cx="7992000" cy="253702"/>
          </a:xfrm>
          <a:prstGeom prst="round2DiagRect">
            <a:avLst/>
          </a:prstGeom>
          <a:solidFill>
            <a:srgbClr val="219965"/>
          </a:solidFill>
        </p:spPr>
        <p:txBody>
          <a:bodyPr wrap="square" rtlCol="0" anchor="ctr">
            <a:noAutofit/>
          </a:bodyPr>
          <a:lstStyle/>
          <a:p>
            <a:endParaRPr lang="it-IT" sz="1400" b="1" i="1" dirty="0">
              <a:solidFill>
                <a:schemeClr val="bg1">
                  <a:alpha val="93000"/>
                </a:schemeClr>
              </a:solidFill>
              <a:latin typeface="Helvetica" panose="020B0604020202020204" pitchFamily="34" charset="0"/>
            </a:endParaRPr>
          </a:p>
        </p:txBody>
      </p:sp>
      <p:sp>
        <p:nvSpPr>
          <p:cNvPr id="29" name="TextBox 28">
            <a:extLst>
              <a:ext uri="{FF2B5EF4-FFF2-40B4-BE49-F238E27FC236}">
                <a16:creationId xmlns:a16="http://schemas.microsoft.com/office/drawing/2014/main" id="{2F032574-41E3-4CC4-AACC-392403033914}"/>
              </a:ext>
            </a:extLst>
          </p:cNvPr>
          <p:cNvSpPr txBox="1"/>
          <p:nvPr/>
        </p:nvSpPr>
        <p:spPr>
          <a:xfrm>
            <a:off x="576000" y="2871530"/>
            <a:ext cx="7992000" cy="216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30" name="TextBox 29">
            <a:extLst>
              <a:ext uri="{FF2B5EF4-FFF2-40B4-BE49-F238E27FC236}">
                <a16:creationId xmlns:a16="http://schemas.microsoft.com/office/drawing/2014/main" id="{A5644BBB-0D0F-4511-AEFF-6D6D54E3AF99}"/>
              </a:ext>
            </a:extLst>
          </p:cNvPr>
          <p:cNvSpPr txBox="1"/>
          <p:nvPr/>
        </p:nvSpPr>
        <p:spPr>
          <a:xfrm>
            <a:off x="576000" y="3116352"/>
            <a:ext cx="7992000" cy="216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31" name="TextBox 30">
            <a:extLst>
              <a:ext uri="{FF2B5EF4-FFF2-40B4-BE49-F238E27FC236}">
                <a16:creationId xmlns:a16="http://schemas.microsoft.com/office/drawing/2014/main" id="{28653284-F212-4EBD-80B5-BE954A51E5FC}"/>
              </a:ext>
            </a:extLst>
          </p:cNvPr>
          <p:cNvSpPr txBox="1"/>
          <p:nvPr/>
        </p:nvSpPr>
        <p:spPr>
          <a:xfrm>
            <a:off x="576000" y="1671249"/>
            <a:ext cx="7992000" cy="180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32" name="TextBox 31">
            <a:extLst>
              <a:ext uri="{FF2B5EF4-FFF2-40B4-BE49-F238E27FC236}">
                <a16:creationId xmlns:a16="http://schemas.microsoft.com/office/drawing/2014/main" id="{83B7C001-E41C-471E-8649-4E3670BCAF90}"/>
              </a:ext>
            </a:extLst>
          </p:cNvPr>
          <p:cNvSpPr txBox="1"/>
          <p:nvPr/>
        </p:nvSpPr>
        <p:spPr>
          <a:xfrm>
            <a:off x="576000" y="1880071"/>
            <a:ext cx="7992000" cy="180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33" name="TextBox 32">
            <a:extLst>
              <a:ext uri="{FF2B5EF4-FFF2-40B4-BE49-F238E27FC236}">
                <a16:creationId xmlns:a16="http://schemas.microsoft.com/office/drawing/2014/main" id="{49E6B34C-AD23-4612-9870-FBAA6E3001A4}"/>
              </a:ext>
            </a:extLst>
          </p:cNvPr>
          <p:cNvSpPr txBox="1"/>
          <p:nvPr/>
        </p:nvSpPr>
        <p:spPr>
          <a:xfrm>
            <a:off x="576000" y="2088893"/>
            <a:ext cx="7992000" cy="329106"/>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34" name="TextBox 33">
            <a:extLst>
              <a:ext uri="{FF2B5EF4-FFF2-40B4-BE49-F238E27FC236}">
                <a16:creationId xmlns:a16="http://schemas.microsoft.com/office/drawing/2014/main" id="{103B88F9-3FC0-45BE-9663-46251F1127B5}"/>
              </a:ext>
            </a:extLst>
          </p:cNvPr>
          <p:cNvSpPr txBox="1"/>
          <p:nvPr/>
        </p:nvSpPr>
        <p:spPr>
          <a:xfrm>
            <a:off x="576000" y="2446821"/>
            <a:ext cx="7992000" cy="395887"/>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36" name="TextBox 35">
            <a:extLst>
              <a:ext uri="{FF2B5EF4-FFF2-40B4-BE49-F238E27FC236}">
                <a16:creationId xmlns:a16="http://schemas.microsoft.com/office/drawing/2014/main" id="{67002A7F-479B-4261-919C-572A8A041CE3}"/>
              </a:ext>
            </a:extLst>
          </p:cNvPr>
          <p:cNvSpPr txBox="1"/>
          <p:nvPr/>
        </p:nvSpPr>
        <p:spPr>
          <a:xfrm>
            <a:off x="576000" y="3361173"/>
            <a:ext cx="7992000" cy="324000"/>
          </a:xfrm>
          <a:prstGeom prst="round2DiagRect">
            <a:avLst/>
          </a:prstGeom>
          <a:solidFill>
            <a:srgbClr val="219965">
              <a:alpha val="10196"/>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graphicFrame>
        <p:nvGraphicFramePr>
          <p:cNvPr id="39" name="Tabella 5">
            <a:extLst>
              <a:ext uri="{FF2B5EF4-FFF2-40B4-BE49-F238E27FC236}">
                <a16:creationId xmlns:a16="http://schemas.microsoft.com/office/drawing/2014/main" id="{BF33A025-E91C-4D4D-AC44-9BA89CAA6F36}"/>
              </a:ext>
            </a:extLst>
          </p:cNvPr>
          <p:cNvGraphicFramePr>
            <a:graphicFrameLocks noGrp="1"/>
          </p:cNvGraphicFramePr>
          <p:nvPr>
            <p:extLst>
              <p:ext uri="{D42A27DB-BD31-4B8C-83A1-F6EECF244321}">
                <p14:modId xmlns:p14="http://schemas.microsoft.com/office/powerpoint/2010/main" val="486732254"/>
              </p:ext>
            </p:extLst>
          </p:nvPr>
        </p:nvGraphicFramePr>
        <p:xfrm>
          <a:off x="721800" y="1510006"/>
          <a:ext cx="7846200" cy="2450236"/>
        </p:xfrm>
        <a:graphic>
          <a:graphicData uri="http://schemas.openxmlformats.org/drawingml/2006/table">
            <a:tbl>
              <a:tblPr firstRow="1" bandRow="1">
                <a:tableStyleId>{5C22544A-7EE6-4342-B048-85BDC9FD1C3A}</a:tableStyleId>
              </a:tblPr>
              <a:tblGrid>
                <a:gridCol w="7049564">
                  <a:extLst>
                    <a:ext uri="{9D8B030D-6E8A-4147-A177-3AD203B41FA5}">
                      <a16:colId xmlns:a16="http://schemas.microsoft.com/office/drawing/2014/main" val="1267593812"/>
                    </a:ext>
                  </a:extLst>
                </a:gridCol>
                <a:gridCol w="796636">
                  <a:extLst>
                    <a:ext uri="{9D8B030D-6E8A-4147-A177-3AD203B41FA5}">
                      <a16:colId xmlns:a16="http://schemas.microsoft.com/office/drawing/2014/main" val="622654531"/>
                    </a:ext>
                  </a:extLst>
                </a:gridCol>
              </a:tblGrid>
              <a:tr h="178995">
                <a:tc>
                  <a:txBody>
                    <a:bodyPr/>
                    <a:lstStyle/>
                    <a:p>
                      <a:pPr algn="just" rtl="0" fontAlgn="ctr">
                        <a:spcBef>
                          <a:spcPts val="300"/>
                        </a:spcBef>
                        <a:spcAft>
                          <a:spcPts val="300"/>
                        </a:spcAft>
                      </a:pPr>
                      <a:endParaRPr lang="it-IT" sz="1050" b="0" i="0" u="none" strike="noStrike" baseline="0" dirty="0">
                        <a:solidFill>
                          <a:schemeClr val="tx1"/>
                        </a:solidFill>
                        <a:effectLst/>
                        <a:latin typeface="Helvetica" panose="020B06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it-IT" sz="1050" b="1" i="0" u="none" strike="noStrike" dirty="0">
                        <a:solidFill>
                          <a:srgbClr val="000000"/>
                        </a:solidFill>
                        <a:effectLst/>
                        <a:latin typeface="Helvetica" panose="020B06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4470810"/>
                  </a:ext>
                </a:extLst>
              </a:tr>
              <a:tr h="178995">
                <a:tc>
                  <a:txBody>
                    <a:bodyPr/>
                    <a:lstStyle/>
                    <a:p>
                      <a:pPr algn="just" rtl="0" fontAlgn="ctr">
                        <a:spcBef>
                          <a:spcPts val="300"/>
                        </a:spcBef>
                        <a:spcAft>
                          <a:spcPts val="300"/>
                        </a:spcAft>
                      </a:pPr>
                      <a:r>
                        <a:rPr lang="it-IT" sz="1050" b="0" i="0" u="none" strike="noStrike" baseline="0" dirty="0">
                          <a:solidFill>
                            <a:schemeClr val="tx1"/>
                          </a:solidFill>
                          <a:effectLst/>
                          <a:latin typeface="Helvetica" panose="020B0604020202020204" pitchFamily="34" charset="0"/>
                        </a:rPr>
                        <a:t>NUOVO CAMPUS UNIVERSITARIO NELL’AREA MIND</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050" b="0" i="0" u="none" strike="noStrike" dirty="0">
                          <a:solidFill>
                            <a:srgbClr val="000000"/>
                          </a:solidFill>
                          <a:effectLst/>
                          <a:latin typeface="Helvetica" panose="020B0604020202020204" pitchFamily="34" charset="0"/>
                        </a:rPr>
                        <a:t>81,50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96602"/>
                  </a:ext>
                </a:extLst>
              </a:tr>
              <a:tr h="237291">
                <a:tc>
                  <a:txBody>
                    <a:bodyPr/>
                    <a:lstStyle/>
                    <a:p>
                      <a:pPr algn="just" rtl="0" fontAlgn="ctr">
                        <a:spcBef>
                          <a:spcPts val="300"/>
                        </a:spcBef>
                        <a:spcAft>
                          <a:spcPts val="300"/>
                        </a:spcAft>
                      </a:pPr>
                      <a:r>
                        <a:rPr lang="it-IT" sz="1050" b="0" i="0" u="none" strike="noStrike" baseline="0" dirty="0">
                          <a:solidFill>
                            <a:schemeClr val="tx1"/>
                          </a:solidFill>
                          <a:effectLst/>
                          <a:latin typeface="Helvetica" panose="020B0604020202020204" pitchFamily="34" charset="0"/>
                        </a:rPr>
                        <a:t>63 INTERVENTI PER LA MESSA IN SICUREZZA DEGLI ITINERARI REGIONALI PRIORITARI</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050" b="0" i="0" u="none" strike="noStrike" dirty="0">
                          <a:solidFill>
                            <a:srgbClr val="000000"/>
                          </a:solidFill>
                          <a:effectLst/>
                          <a:latin typeface="Helvetica" panose="020B0604020202020204" pitchFamily="34" charset="0"/>
                        </a:rPr>
                        <a:t>46,20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856036"/>
                  </a:ext>
                </a:extLst>
              </a:tr>
              <a:tr h="335037">
                <a:tc>
                  <a:txBody>
                    <a:bodyPr/>
                    <a:lstStyle/>
                    <a:p>
                      <a:pPr algn="just" rtl="0" fontAlgn="ctr">
                        <a:spcBef>
                          <a:spcPts val="300"/>
                        </a:spcBef>
                        <a:spcAft>
                          <a:spcPts val="300"/>
                        </a:spcAft>
                      </a:pPr>
                      <a:r>
                        <a:rPr lang="it-IT" sz="1050" b="0" i="0" u="none" strike="noStrike" baseline="0" dirty="0">
                          <a:solidFill>
                            <a:schemeClr val="tx1"/>
                          </a:solidFill>
                          <a:effectLst/>
                          <a:latin typeface="Helvetica" panose="020B0604020202020204" pitchFamily="34" charset="0"/>
                        </a:rPr>
                        <a:t>RIQUALIFICAZIONE DELLO SVINCOLO AUTOSTRADALE A4 E DELLA CONNESSIONE CON LA EX SS 342 – ASSE INTERURBANO DI BERGAMO</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050" b="0" i="0" u="none" strike="noStrike" dirty="0">
                          <a:solidFill>
                            <a:srgbClr val="000000"/>
                          </a:solidFill>
                          <a:effectLst/>
                          <a:latin typeface="Helvetica" panose="020B0604020202020204" pitchFamily="34" charset="0"/>
                        </a:rPr>
                        <a:t>25,00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1290115"/>
                  </a:ext>
                </a:extLst>
              </a:tr>
              <a:tr h="389491">
                <a:tc>
                  <a:txBody>
                    <a:bodyPr/>
                    <a:lstStyle/>
                    <a:p>
                      <a:pPr algn="just" rtl="0" fontAlgn="ctr">
                        <a:spcBef>
                          <a:spcPts val="300"/>
                        </a:spcBef>
                        <a:spcAft>
                          <a:spcPts val="300"/>
                        </a:spcAft>
                      </a:pPr>
                      <a:r>
                        <a:rPr lang="it-IT" sz="1050" b="0" i="0" u="none" strike="noStrike" baseline="0" dirty="0">
                          <a:solidFill>
                            <a:schemeClr val="tx1"/>
                          </a:solidFill>
                          <a:effectLst/>
                          <a:latin typeface="Helvetica" panose="020B0604020202020204" pitchFamily="34" charset="0"/>
                        </a:rPr>
                        <a:t>3 INTERVENTI PER IL MIGLIORAMENTO DELLA SICUREZZA DELLE LINEE FERROVIARIE IN CONCESSIONE A FERROVIENORD</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050" b="0" i="0" u="none" strike="noStrike" dirty="0">
                          <a:solidFill>
                            <a:srgbClr val="000000"/>
                          </a:solidFill>
                          <a:effectLst/>
                          <a:latin typeface="Helvetica" panose="020B0604020202020204" pitchFamily="34" charset="0"/>
                        </a:rPr>
                        <a:t>19,6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7832753"/>
                  </a:ext>
                </a:extLst>
              </a:tr>
              <a:tr h="297496">
                <a:tc>
                  <a:txBody>
                    <a:bodyPr/>
                    <a:lstStyle/>
                    <a:p>
                      <a:pPr algn="just" rtl="0" fontAlgn="ctr">
                        <a:spcBef>
                          <a:spcPts val="300"/>
                        </a:spcBef>
                        <a:spcAft>
                          <a:spcPts val="300"/>
                        </a:spcAft>
                      </a:pPr>
                      <a:r>
                        <a:rPr lang="it-IT" sz="1050" b="0" i="0" u="none" strike="noStrike" baseline="0" dirty="0">
                          <a:solidFill>
                            <a:schemeClr val="tx1"/>
                          </a:solidFill>
                          <a:effectLst/>
                          <a:latin typeface="Helvetica" panose="020B0604020202020204" pitchFamily="34" charset="0"/>
                        </a:rPr>
                        <a:t>16 INTERVENTI PER IL MIGLIORAMENTO DEI CORPI IDRICI E DEPURAZIONE ACQUE REFLUE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050" b="0" i="0" u="none" strike="noStrike" dirty="0">
                          <a:solidFill>
                            <a:srgbClr val="000000"/>
                          </a:solidFill>
                          <a:effectLst/>
                          <a:latin typeface="Helvetica" panose="020B0604020202020204" pitchFamily="34" charset="0"/>
                        </a:rPr>
                        <a:t>10,00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939164"/>
                  </a:ext>
                </a:extLst>
              </a:tr>
              <a:tr h="245789">
                <a:tc>
                  <a:txBody>
                    <a:bodyPr/>
                    <a:lstStyle/>
                    <a:p>
                      <a:pPr algn="just" rtl="0" fontAlgn="ctr">
                        <a:spcBef>
                          <a:spcPts val="300"/>
                        </a:spcBef>
                        <a:spcAft>
                          <a:spcPts val="300"/>
                        </a:spcAft>
                      </a:pPr>
                      <a:r>
                        <a:rPr lang="it-IT" sz="1050" b="0" i="0" u="none" strike="noStrike" baseline="0" dirty="0">
                          <a:solidFill>
                            <a:schemeClr val="tx1"/>
                          </a:solidFill>
                          <a:effectLst/>
                          <a:latin typeface="Helvetica" panose="020B0604020202020204" pitchFamily="34" charset="0"/>
                        </a:rPr>
                        <a:t>BONIFICA DI TERRENI CONTAMINATI A CERRO AL LAMBRO (1° LOTTO) IN UN’AREA EX SIN</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050" b="0" i="0" u="none" strike="noStrike" dirty="0">
                          <a:solidFill>
                            <a:srgbClr val="000000"/>
                          </a:solidFill>
                          <a:effectLst/>
                          <a:latin typeface="Helvetica" panose="020B0604020202020204" pitchFamily="34" charset="0"/>
                        </a:rPr>
                        <a:t>5,00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6747149"/>
                  </a:ext>
                </a:extLst>
              </a:tr>
              <a:tr h="349851">
                <a:tc>
                  <a:txBody>
                    <a:bodyPr/>
                    <a:lstStyle/>
                    <a:p>
                      <a:pPr algn="just" rtl="0" fontAlgn="ctr">
                        <a:spcBef>
                          <a:spcPts val="300"/>
                        </a:spcBef>
                        <a:spcAft>
                          <a:spcPts val="300"/>
                        </a:spcAft>
                      </a:pPr>
                      <a:r>
                        <a:rPr lang="it-IT" sz="1050" b="0" i="0" u="none" strike="noStrike" baseline="0" dirty="0">
                          <a:solidFill>
                            <a:schemeClr val="tx1"/>
                          </a:solidFill>
                          <a:effectLst/>
                          <a:latin typeface="Helvetica" panose="020B0604020202020204" pitchFamily="34" charset="0"/>
                        </a:rPr>
                        <a:t>5 INTERVENTI CONTRO IL DISSESTO IDROGEOLOGICO CONNESSI A FENOMENI FRANOSI O VALANGHIVI INSERITI IN RENDIS</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050" b="0" i="0" u="none" strike="noStrike" dirty="0">
                          <a:solidFill>
                            <a:srgbClr val="000000"/>
                          </a:solidFill>
                          <a:effectLst/>
                          <a:latin typeface="Helvetica" panose="020B0604020202020204" pitchFamily="34" charset="0"/>
                        </a:rPr>
                        <a:t>3,69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321219"/>
                  </a:ext>
                </a:extLst>
              </a:tr>
              <a:tr h="237291">
                <a:tc>
                  <a:txBody>
                    <a:bodyPr/>
                    <a:lstStyle/>
                    <a:p>
                      <a:pPr algn="just" rtl="0" fontAlgn="ctr">
                        <a:spcBef>
                          <a:spcPts val="300"/>
                        </a:spcBef>
                        <a:spcAft>
                          <a:spcPts val="300"/>
                        </a:spcAft>
                      </a:pPr>
                      <a:r>
                        <a:rPr lang="it-IT" sz="1050" b="1" i="0" u="none" strike="noStrike" baseline="0" dirty="0">
                          <a:solidFill>
                            <a:schemeClr val="bg1"/>
                          </a:solidFill>
                          <a:effectLst/>
                          <a:latin typeface="Helvetica" panose="020B0604020202020204" pitchFamily="34" charset="0"/>
                        </a:rPr>
                        <a:t>TOTALE PATTO</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050" b="1" i="0" u="none" strike="noStrike" dirty="0">
                          <a:solidFill>
                            <a:schemeClr val="bg1"/>
                          </a:solidFill>
                          <a:effectLst/>
                          <a:latin typeface="Helvetica" panose="020B0604020202020204" pitchFamily="34" charset="0"/>
                        </a:rPr>
                        <a:t>190,99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853408"/>
                  </a:ext>
                </a:extLst>
              </a:tr>
            </a:tbl>
          </a:graphicData>
        </a:graphic>
      </p:graphicFrame>
      <p:sp>
        <p:nvSpPr>
          <p:cNvPr id="42" name="TextBox 41">
            <a:extLst>
              <a:ext uri="{FF2B5EF4-FFF2-40B4-BE49-F238E27FC236}">
                <a16:creationId xmlns:a16="http://schemas.microsoft.com/office/drawing/2014/main" id="{5ECAD6E0-AF81-4D2A-9655-9C75EE19BBB5}"/>
              </a:ext>
            </a:extLst>
          </p:cNvPr>
          <p:cNvSpPr txBox="1"/>
          <p:nvPr/>
        </p:nvSpPr>
        <p:spPr>
          <a:xfrm>
            <a:off x="576000" y="1214990"/>
            <a:ext cx="7992000" cy="402312"/>
          </a:xfrm>
          <a:prstGeom prst="round2DiagRect">
            <a:avLst/>
          </a:prstGeom>
          <a:solidFill>
            <a:srgbClr val="219965"/>
          </a:solidFill>
        </p:spPr>
        <p:txBody>
          <a:bodyPr wrap="square" rtlCol="0" anchor="ctr">
            <a:noAutofit/>
          </a:bodyPr>
          <a:lstStyle/>
          <a:p>
            <a:r>
              <a:rPr lang="it-IT" sz="1200" dirty="0">
                <a:solidFill>
                  <a:schemeClr val="bg1"/>
                </a:solidFill>
                <a:latin typeface="Helvetica" panose="020B0604020202020204" pitchFamily="34" charset="0"/>
              </a:rPr>
              <a:t>                                          </a:t>
            </a:r>
            <a:r>
              <a:rPr lang="it-IT" sz="1100" b="1" dirty="0">
                <a:solidFill>
                  <a:schemeClr val="bg1"/>
                </a:solidFill>
                <a:latin typeface="Helvetica" panose="020B0604020202020204" pitchFamily="34" charset="0"/>
              </a:rPr>
              <a:t>Denominazione intervento</a:t>
            </a:r>
          </a:p>
        </p:txBody>
      </p:sp>
      <p:sp>
        <p:nvSpPr>
          <p:cNvPr id="43" name="TextBox 42">
            <a:extLst>
              <a:ext uri="{FF2B5EF4-FFF2-40B4-BE49-F238E27FC236}">
                <a16:creationId xmlns:a16="http://schemas.microsoft.com/office/drawing/2014/main" id="{171DB5E5-F8E3-44D8-B38D-B3148AACF68B}"/>
              </a:ext>
            </a:extLst>
          </p:cNvPr>
          <p:cNvSpPr txBox="1"/>
          <p:nvPr/>
        </p:nvSpPr>
        <p:spPr>
          <a:xfrm>
            <a:off x="7308056" y="1186735"/>
            <a:ext cx="1259943" cy="707886"/>
          </a:xfrm>
          <a:prstGeom prst="rect">
            <a:avLst/>
          </a:prstGeom>
          <a:noFill/>
        </p:spPr>
        <p:txBody>
          <a:bodyPr wrap="square" rtlCol="0">
            <a:spAutoFit/>
          </a:bodyPr>
          <a:lstStyle/>
          <a:p>
            <a:pPr algn="ctr"/>
            <a:r>
              <a:rPr lang="it-IT" sz="1100" b="1" dirty="0">
                <a:solidFill>
                  <a:schemeClr val="bg1"/>
                </a:solidFill>
                <a:latin typeface="Helvetica" panose="020B0604020202020204" pitchFamily="34" charset="0"/>
              </a:rPr>
              <a:t>Risorse FSC                                                                                                                                                            assegnate (M€)</a:t>
            </a:r>
          </a:p>
          <a:p>
            <a:endParaRPr lang="it-IT" dirty="0"/>
          </a:p>
        </p:txBody>
      </p:sp>
    </p:spTree>
    <p:extLst>
      <p:ext uri="{BB962C8B-B14F-4D97-AF65-F5344CB8AC3E}">
        <p14:creationId xmlns:p14="http://schemas.microsoft.com/office/powerpoint/2010/main" val="3801173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ctr"/>
            <a:r>
              <a:rPr lang="it-IT" dirty="0"/>
              <a:t>Agenda</a:t>
            </a:r>
          </a:p>
        </p:txBody>
      </p:sp>
      <p:grpSp>
        <p:nvGrpSpPr>
          <p:cNvPr id="17" name="Group 16">
            <a:extLst>
              <a:ext uri="{FF2B5EF4-FFF2-40B4-BE49-F238E27FC236}">
                <a16:creationId xmlns:a16="http://schemas.microsoft.com/office/drawing/2014/main" id="{8A8F8775-17F7-480F-BEEA-E00FEFE1E3E1}"/>
              </a:ext>
            </a:extLst>
          </p:cNvPr>
          <p:cNvGrpSpPr/>
          <p:nvPr/>
        </p:nvGrpSpPr>
        <p:grpSpPr>
          <a:xfrm>
            <a:off x="722217" y="1088269"/>
            <a:ext cx="7699566" cy="381184"/>
            <a:chOff x="722217" y="1088269"/>
            <a:chExt cx="7699566" cy="381184"/>
          </a:xfrm>
        </p:grpSpPr>
        <p:sp>
          <p:nvSpPr>
            <p:cNvPr id="163" name="Rectangle 162">
              <a:extLst>
                <a:ext uri="{FF2B5EF4-FFF2-40B4-BE49-F238E27FC236}">
                  <a16:creationId xmlns:a16="http://schemas.microsoft.com/office/drawing/2014/main" id="{68FBFE44-DEE3-438C-B3C5-EA5EE9AA9A1D}"/>
                </a:ext>
              </a:extLst>
            </p:cNvPr>
            <p:cNvSpPr>
              <a:spLocks/>
            </p:cNvSpPr>
            <p:nvPr/>
          </p:nvSpPr>
          <p:spPr>
            <a:xfrm>
              <a:off x="884179" y="1134861"/>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080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Approvazione dell’</a:t>
              </a:r>
              <a:r>
                <a:rPr lang="it-IT" sz="1400" b="1" kern="1200" dirty="0" err="1">
                  <a:solidFill>
                    <a:schemeClr val="bg1">
                      <a:lumMod val="50000"/>
                    </a:schemeClr>
                  </a:solidFill>
                  <a:latin typeface="Helvetica" panose="020B0604020202020204" pitchFamily="34" charset="0"/>
                  <a:cs typeface="Calibri" panose="020F0502020204030204" pitchFamily="34" charset="0"/>
                  <a:sym typeface="Helvetica Light"/>
                </a:rPr>
                <a:t>OdG</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64" name="Rectangle 163">
              <a:extLst>
                <a:ext uri="{FF2B5EF4-FFF2-40B4-BE49-F238E27FC236}">
                  <a16:creationId xmlns:a16="http://schemas.microsoft.com/office/drawing/2014/main" id="{A8889EE8-E722-48B2-8D47-C9B64910136D}"/>
                </a:ext>
              </a:extLst>
            </p:cNvPr>
            <p:cNvSpPr/>
            <p:nvPr/>
          </p:nvSpPr>
          <p:spPr>
            <a:xfrm>
              <a:off x="8259079" y="1134861"/>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6" name="Group 15">
              <a:extLst>
                <a:ext uri="{FF2B5EF4-FFF2-40B4-BE49-F238E27FC236}">
                  <a16:creationId xmlns:a16="http://schemas.microsoft.com/office/drawing/2014/main" id="{5397F760-24C2-4F58-87A6-A41AC8DCD3E6}"/>
                </a:ext>
              </a:extLst>
            </p:cNvPr>
            <p:cNvGrpSpPr/>
            <p:nvPr/>
          </p:nvGrpSpPr>
          <p:grpSpPr>
            <a:xfrm>
              <a:off x="722217" y="1088269"/>
              <a:ext cx="384394" cy="381184"/>
              <a:chOff x="722217" y="1088269"/>
              <a:chExt cx="384394" cy="381184"/>
            </a:xfrm>
          </p:grpSpPr>
          <p:sp>
            <p:nvSpPr>
              <p:cNvPr id="161" name="Oval 160">
                <a:extLst>
                  <a:ext uri="{FF2B5EF4-FFF2-40B4-BE49-F238E27FC236}">
                    <a16:creationId xmlns:a16="http://schemas.microsoft.com/office/drawing/2014/main" id="{54B29DA1-F7E5-4AFD-AD85-A52CE896AE4F}"/>
                  </a:ext>
                </a:extLst>
              </p:cNvPr>
              <p:cNvSpPr/>
              <p:nvPr/>
            </p:nvSpPr>
            <p:spPr>
              <a:xfrm>
                <a:off x="722217" y="1088269"/>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62" name="TextBox 161">
                <a:extLst>
                  <a:ext uri="{FF2B5EF4-FFF2-40B4-BE49-F238E27FC236}">
                    <a16:creationId xmlns:a16="http://schemas.microsoft.com/office/drawing/2014/main" id="{B564E022-C773-406A-926F-65897DABD45C}"/>
                  </a:ext>
                </a:extLst>
              </p:cNvPr>
              <p:cNvSpPr txBox="1"/>
              <p:nvPr/>
            </p:nvSpPr>
            <p:spPr>
              <a:xfrm>
                <a:off x="803311" y="1147565"/>
                <a:ext cx="220312" cy="26259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1</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grpSp>
        <p:nvGrpSpPr>
          <p:cNvPr id="11" name="Group 10">
            <a:extLst>
              <a:ext uri="{FF2B5EF4-FFF2-40B4-BE49-F238E27FC236}">
                <a16:creationId xmlns:a16="http://schemas.microsoft.com/office/drawing/2014/main" id="{708AB720-4B67-4897-A7D5-ECC7030C023B}"/>
              </a:ext>
            </a:extLst>
          </p:cNvPr>
          <p:cNvGrpSpPr/>
          <p:nvPr/>
        </p:nvGrpSpPr>
        <p:grpSpPr>
          <a:xfrm>
            <a:off x="722217" y="1556118"/>
            <a:ext cx="7699566" cy="381184"/>
            <a:chOff x="722217" y="1689496"/>
            <a:chExt cx="7699566" cy="381184"/>
          </a:xfrm>
        </p:grpSpPr>
        <p:sp>
          <p:nvSpPr>
            <p:cNvPr id="157" name="Rectangle 156">
              <a:extLst>
                <a:ext uri="{FF2B5EF4-FFF2-40B4-BE49-F238E27FC236}">
                  <a16:creationId xmlns:a16="http://schemas.microsoft.com/office/drawing/2014/main" id="{4AD4CE45-756E-4894-844A-455E90EE9658}"/>
                </a:ext>
              </a:extLst>
            </p:cNvPr>
            <p:cNvSpPr>
              <a:spLocks/>
            </p:cNvSpPr>
            <p:nvPr/>
          </p:nvSpPr>
          <p:spPr>
            <a:xfrm>
              <a:off x="884179" y="1736088"/>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Approvazione del Regolamento interno del </a:t>
              </a:r>
              <a:r>
                <a:rPr lang="it-IT" sz="1400" b="1" kern="1200" dirty="0" err="1">
                  <a:solidFill>
                    <a:schemeClr val="bg1">
                      <a:lumMod val="50000"/>
                    </a:schemeClr>
                  </a:solidFill>
                  <a:latin typeface="Helvetica" panose="020B0604020202020204" pitchFamily="34" charset="0"/>
                  <a:cs typeface="Calibri" panose="020F0502020204030204" pitchFamily="34" charset="0"/>
                  <a:sym typeface="Helvetica Light"/>
                </a:rPr>
                <a:t>CdS</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58" name="Rectangle 157">
              <a:extLst>
                <a:ext uri="{FF2B5EF4-FFF2-40B4-BE49-F238E27FC236}">
                  <a16:creationId xmlns:a16="http://schemas.microsoft.com/office/drawing/2014/main" id="{7E0E5A69-E29B-4A17-AE7A-93C16E34B221}"/>
                </a:ext>
              </a:extLst>
            </p:cNvPr>
            <p:cNvSpPr/>
            <p:nvPr/>
          </p:nvSpPr>
          <p:spPr>
            <a:xfrm>
              <a:off x="8259079" y="1736088"/>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5" name="Oval 154">
              <a:extLst>
                <a:ext uri="{FF2B5EF4-FFF2-40B4-BE49-F238E27FC236}">
                  <a16:creationId xmlns:a16="http://schemas.microsoft.com/office/drawing/2014/main" id="{6436DF43-0263-44DE-A762-85494422B015}"/>
                </a:ext>
              </a:extLst>
            </p:cNvPr>
            <p:cNvSpPr/>
            <p:nvPr/>
          </p:nvSpPr>
          <p:spPr>
            <a:xfrm>
              <a:off x="722217" y="1689496"/>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56" name="TextBox 155">
              <a:extLst>
                <a:ext uri="{FF2B5EF4-FFF2-40B4-BE49-F238E27FC236}">
                  <a16:creationId xmlns:a16="http://schemas.microsoft.com/office/drawing/2014/main" id="{D1CD52C5-4F3F-4278-93B7-F10FD08415BE}"/>
                </a:ext>
              </a:extLst>
            </p:cNvPr>
            <p:cNvSpPr txBox="1"/>
            <p:nvPr/>
          </p:nvSpPr>
          <p:spPr>
            <a:xfrm>
              <a:off x="801413" y="1718088"/>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2</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2" name="Group 11">
            <a:extLst>
              <a:ext uri="{FF2B5EF4-FFF2-40B4-BE49-F238E27FC236}">
                <a16:creationId xmlns:a16="http://schemas.microsoft.com/office/drawing/2014/main" id="{B83E73DF-1CCB-4F5A-BF73-CDCF9FBC4B4D}"/>
              </a:ext>
            </a:extLst>
          </p:cNvPr>
          <p:cNvGrpSpPr/>
          <p:nvPr/>
        </p:nvGrpSpPr>
        <p:grpSpPr>
          <a:xfrm>
            <a:off x="722217" y="2491816"/>
            <a:ext cx="7699566" cy="504000"/>
            <a:chOff x="722217" y="2260019"/>
            <a:chExt cx="7699566" cy="504000"/>
          </a:xfrm>
        </p:grpSpPr>
        <p:sp>
          <p:nvSpPr>
            <p:cNvPr id="151" name="Rectangle 150">
              <a:extLst>
                <a:ext uri="{FF2B5EF4-FFF2-40B4-BE49-F238E27FC236}">
                  <a16:creationId xmlns:a16="http://schemas.microsoft.com/office/drawing/2014/main" id="{1A3DB301-D303-4FA2-A37E-E7A458D97BAA}"/>
                </a:ext>
              </a:extLst>
            </p:cNvPr>
            <p:cNvSpPr>
              <a:spLocks/>
            </p:cNvSpPr>
            <p:nvPr/>
          </p:nvSpPr>
          <p:spPr>
            <a:xfrm>
              <a:off x="884179" y="2260019"/>
              <a:ext cx="7416000" cy="504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576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Presentazione e approvazione Relazione chiusura parziale del PSC a giugno 2021 </a:t>
              </a:r>
            </a:p>
          </p:txBody>
        </p:sp>
        <p:sp>
          <p:nvSpPr>
            <p:cNvPr id="152" name="Rectangle 151">
              <a:extLst>
                <a:ext uri="{FF2B5EF4-FFF2-40B4-BE49-F238E27FC236}">
                  <a16:creationId xmlns:a16="http://schemas.microsoft.com/office/drawing/2014/main" id="{7B7362EE-9F06-4A72-9C81-89C2B8FF148F}"/>
                </a:ext>
              </a:extLst>
            </p:cNvPr>
            <p:cNvSpPr/>
            <p:nvPr/>
          </p:nvSpPr>
          <p:spPr>
            <a:xfrm>
              <a:off x="8259079" y="2260019"/>
              <a:ext cx="162704" cy="504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9" name="Oval 148">
              <a:extLst>
                <a:ext uri="{FF2B5EF4-FFF2-40B4-BE49-F238E27FC236}">
                  <a16:creationId xmlns:a16="http://schemas.microsoft.com/office/drawing/2014/main" id="{6DC68F57-0BA0-4DCD-8322-9017551D298F}"/>
                </a:ext>
              </a:extLst>
            </p:cNvPr>
            <p:cNvSpPr/>
            <p:nvPr/>
          </p:nvSpPr>
          <p:spPr>
            <a:xfrm>
              <a:off x="722217" y="2321427"/>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50" name="TextBox 149">
              <a:extLst>
                <a:ext uri="{FF2B5EF4-FFF2-40B4-BE49-F238E27FC236}">
                  <a16:creationId xmlns:a16="http://schemas.microsoft.com/office/drawing/2014/main" id="{8566A834-E61C-43EE-926D-40306BA7A33B}"/>
                </a:ext>
              </a:extLst>
            </p:cNvPr>
            <p:cNvSpPr txBox="1"/>
            <p:nvPr/>
          </p:nvSpPr>
          <p:spPr>
            <a:xfrm>
              <a:off x="801413" y="2350019"/>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4</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3" name="Group 12">
            <a:extLst>
              <a:ext uri="{FF2B5EF4-FFF2-40B4-BE49-F238E27FC236}">
                <a16:creationId xmlns:a16="http://schemas.microsoft.com/office/drawing/2014/main" id="{6CC2A005-A84E-4784-B51E-D59343AF5E1D}"/>
              </a:ext>
            </a:extLst>
          </p:cNvPr>
          <p:cNvGrpSpPr/>
          <p:nvPr/>
        </p:nvGrpSpPr>
        <p:grpSpPr>
          <a:xfrm>
            <a:off x="722217" y="3082481"/>
            <a:ext cx="7699566" cy="504000"/>
            <a:chOff x="722217" y="2861246"/>
            <a:chExt cx="7699566" cy="504000"/>
          </a:xfrm>
        </p:grpSpPr>
        <p:sp>
          <p:nvSpPr>
            <p:cNvPr id="139" name="Rectangle 138">
              <a:extLst>
                <a:ext uri="{FF2B5EF4-FFF2-40B4-BE49-F238E27FC236}">
                  <a16:creationId xmlns:a16="http://schemas.microsoft.com/office/drawing/2014/main" id="{B76E6FBC-EF5D-4807-9266-01784CCFDF10}"/>
                </a:ext>
              </a:extLst>
            </p:cNvPr>
            <p:cNvSpPr>
              <a:spLocks/>
            </p:cNvSpPr>
            <p:nvPr/>
          </p:nvSpPr>
          <p:spPr>
            <a:xfrm>
              <a:off x="884179" y="2861246"/>
              <a:ext cx="7416000" cy="504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Informati</a:t>
              </a:r>
              <a:r>
                <a:rPr lang="it-IT" sz="1400" b="1" dirty="0">
                  <a:solidFill>
                    <a:schemeClr val="bg1">
                      <a:lumMod val="50000"/>
                    </a:schemeClr>
                  </a:solidFill>
                  <a:latin typeface="Helvetica" panose="020B0604020202020204" pitchFamily="34" charset="0"/>
                  <a:cs typeface="Calibri" panose="020F0502020204030204" pitchFamily="34" charset="0"/>
                  <a:sym typeface="Helvetica Light"/>
                </a:rPr>
                <a:t>va sulla misura a sostegno degli aeroporti lombardi di interesse nazionale appartenenti alle reti TEN-T</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40" name="Rectangle 139">
              <a:extLst>
                <a:ext uri="{FF2B5EF4-FFF2-40B4-BE49-F238E27FC236}">
                  <a16:creationId xmlns:a16="http://schemas.microsoft.com/office/drawing/2014/main" id="{EB7E263E-38FE-4AA3-AD5A-795616E795C8}"/>
                </a:ext>
              </a:extLst>
            </p:cNvPr>
            <p:cNvSpPr/>
            <p:nvPr/>
          </p:nvSpPr>
          <p:spPr>
            <a:xfrm>
              <a:off x="8259079" y="2861246"/>
              <a:ext cx="162704" cy="504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latin typeface="Helvetica" panose="020B0604020202020204" pitchFamily="34" charset="0"/>
              </a:endParaRPr>
            </a:p>
          </p:txBody>
        </p:sp>
        <p:sp>
          <p:nvSpPr>
            <p:cNvPr id="137" name="Oval 136">
              <a:extLst>
                <a:ext uri="{FF2B5EF4-FFF2-40B4-BE49-F238E27FC236}">
                  <a16:creationId xmlns:a16="http://schemas.microsoft.com/office/drawing/2014/main" id="{9455303A-01F1-4565-A990-21D57BD4636E}"/>
                </a:ext>
              </a:extLst>
            </p:cNvPr>
            <p:cNvSpPr/>
            <p:nvPr/>
          </p:nvSpPr>
          <p:spPr>
            <a:xfrm>
              <a:off x="722217" y="2922654"/>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38" name="TextBox 137">
              <a:extLst>
                <a:ext uri="{FF2B5EF4-FFF2-40B4-BE49-F238E27FC236}">
                  <a16:creationId xmlns:a16="http://schemas.microsoft.com/office/drawing/2014/main" id="{467B80CC-0103-4D69-BE2E-86F5658A63DB}"/>
                </a:ext>
              </a:extLst>
            </p:cNvPr>
            <p:cNvSpPr txBox="1"/>
            <p:nvPr/>
          </p:nvSpPr>
          <p:spPr>
            <a:xfrm>
              <a:off x="801413" y="2951246"/>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5</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4" name="Group 13">
            <a:extLst>
              <a:ext uri="{FF2B5EF4-FFF2-40B4-BE49-F238E27FC236}">
                <a16:creationId xmlns:a16="http://schemas.microsoft.com/office/drawing/2014/main" id="{26E126D8-59DE-49CF-B448-5B416FD5CD47}"/>
              </a:ext>
            </a:extLst>
          </p:cNvPr>
          <p:cNvGrpSpPr/>
          <p:nvPr/>
        </p:nvGrpSpPr>
        <p:grpSpPr>
          <a:xfrm>
            <a:off x="722217" y="3673146"/>
            <a:ext cx="7699566" cy="381184"/>
            <a:chOff x="722217" y="3493177"/>
            <a:chExt cx="7699566" cy="381184"/>
          </a:xfrm>
        </p:grpSpPr>
        <p:sp>
          <p:nvSpPr>
            <p:cNvPr id="122" name="Rectangle 121">
              <a:extLst>
                <a:ext uri="{FF2B5EF4-FFF2-40B4-BE49-F238E27FC236}">
                  <a16:creationId xmlns:a16="http://schemas.microsoft.com/office/drawing/2014/main" id="{C03072E7-3FD1-4DF1-B0CE-9796D8FA5C07}"/>
                </a:ext>
              </a:extLst>
            </p:cNvPr>
            <p:cNvSpPr>
              <a:spLocks/>
            </p:cNvSpPr>
            <p:nvPr/>
          </p:nvSpPr>
          <p:spPr>
            <a:xfrm>
              <a:off x="884179" y="3539769"/>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2" fontAlgn="auto">
                <a:spcAft>
                  <a:spcPts val="0"/>
                </a:spcAft>
                <a:defRPr/>
              </a:pPr>
              <a:r>
                <a:rPr lang="it-IT" sz="1400" b="1" dirty="0">
                  <a:solidFill>
                    <a:schemeClr val="bg1">
                      <a:lumMod val="50000"/>
                    </a:schemeClr>
                  </a:solidFill>
                  <a:latin typeface="Helvetica" panose="020B0604020202020204" pitchFamily="34" charset="0"/>
                  <a:cs typeface="Calibri" panose="020F0502020204030204" pitchFamily="34" charset="0"/>
                  <a:sym typeface="Helvetica Light"/>
                </a:rPr>
                <a:t>Informativa sul Si.Ge.Co. del PSC in corso di approvazione</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23" name="Rectangle 122">
              <a:extLst>
                <a:ext uri="{FF2B5EF4-FFF2-40B4-BE49-F238E27FC236}">
                  <a16:creationId xmlns:a16="http://schemas.microsoft.com/office/drawing/2014/main" id="{C034D542-650C-482C-BC72-ABC5524EB1CD}"/>
                </a:ext>
              </a:extLst>
            </p:cNvPr>
            <p:cNvSpPr/>
            <p:nvPr/>
          </p:nvSpPr>
          <p:spPr>
            <a:xfrm>
              <a:off x="8259079" y="3539769"/>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0" name="Oval 119">
              <a:extLst>
                <a:ext uri="{FF2B5EF4-FFF2-40B4-BE49-F238E27FC236}">
                  <a16:creationId xmlns:a16="http://schemas.microsoft.com/office/drawing/2014/main" id="{DEC3C3EC-583E-4DE9-8C8F-DEFB075FA917}"/>
                </a:ext>
              </a:extLst>
            </p:cNvPr>
            <p:cNvSpPr/>
            <p:nvPr/>
          </p:nvSpPr>
          <p:spPr>
            <a:xfrm>
              <a:off x="722217" y="3493177"/>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39" name="TextBox 38">
              <a:extLst>
                <a:ext uri="{FF2B5EF4-FFF2-40B4-BE49-F238E27FC236}">
                  <a16:creationId xmlns:a16="http://schemas.microsoft.com/office/drawing/2014/main" id="{E1E3F03A-0B49-4504-A6D3-3876DD345F3E}"/>
                </a:ext>
              </a:extLst>
            </p:cNvPr>
            <p:cNvSpPr txBox="1"/>
            <p:nvPr/>
          </p:nvSpPr>
          <p:spPr>
            <a:xfrm>
              <a:off x="801413" y="3521769"/>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6</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5" name="Group 14">
            <a:extLst>
              <a:ext uri="{FF2B5EF4-FFF2-40B4-BE49-F238E27FC236}">
                <a16:creationId xmlns:a16="http://schemas.microsoft.com/office/drawing/2014/main" id="{F8A587D6-38EC-4359-9B8B-2D5F69B1DAB7}"/>
              </a:ext>
            </a:extLst>
          </p:cNvPr>
          <p:cNvGrpSpPr/>
          <p:nvPr/>
        </p:nvGrpSpPr>
        <p:grpSpPr>
          <a:xfrm>
            <a:off x="722217" y="4140995"/>
            <a:ext cx="7699566" cy="381184"/>
            <a:chOff x="722217" y="4094403"/>
            <a:chExt cx="7699566" cy="381184"/>
          </a:xfrm>
        </p:grpSpPr>
        <p:sp>
          <p:nvSpPr>
            <p:cNvPr id="46" name="Rectangle 45">
              <a:extLst>
                <a:ext uri="{FF2B5EF4-FFF2-40B4-BE49-F238E27FC236}">
                  <a16:creationId xmlns:a16="http://schemas.microsoft.com/office/drawing/2014/main" id="{DB0E08C7-6CFD-43C9-8FB9-6F11B43C53C1}"/>
                </a:ext>
              </a:extLst>
            </p:cNvPr>
            <p:cNvSpPr>
              <a:spLocks/>
            </p:cNvSpPr>
            <p:nvPr/>
          </p:nvSpPr>
          <p:spPr>
            <a:xfrm>
              <a:off x="884179" y="4140995"/>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2" fontAlgn="auto">
                <a:spcAft>
                  <a:spcPts val="0"/>
                </a:spcAft>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Varie ed eventuali</a:t>
              </a:r>
            </a:p>
          </p:txBody>
        </p:sp>
        <p:sp>
          <p:nvSpPr>
            <p:cNvPr id="47" name="Rectangle 46">
              <a:extLst>
                <a:ext uri="{FF2B5EF4-FFF2-40B4-BE49-F238E27FC236}">
                  <a16:creationId xmlns:a16="http://schemas.microsoft.com/office/drawing/2014/main" id="{43162097-9B01-44CD-AF43-55802E3832C7}"/>
                </a:ext>
              </a:extLst>
            </p:cNvPr>
            <p:cNvSpPr/>
            <p:nvPr/>
          </p:nvSpPr>
          <p:spPr>
            <a:xfrm>
              <a:off x="8259079" y="4140995"/>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8" name="Oval 47">
              <a:extLst>
                <a:ext uri="{FF2B5EF4-FFF2-40B4-BE49-F238E27FC236}">
                  <a16:creationId xmlns:a16="http://schemas.microsoft.com/office/drawing/2014/main" id="{F7598D24-7C7E-493B-819F-42858DC50DAC}"/>
                </a:ext>
              </a:extLst>
            </p:cNvPr>
            <p:cNvSpPr/>
            <p:nvPr/>
          </p:nvSpPr>
          <p:spPr>
            <a:xfrm>
              <a:off x="722217" y="4094403"/>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49" name="TextBox 48">
              <a:extLst>
                <a:ext uri="{FF2B5EF4-FFF2-40B4-BE49-F238E27FC236}">
                  <a16:creationId xmlns:a16="http://schemas.microsoft.com/office/drawing/2014/main" id="{8AEBE5E9-AE77-431D-975C-3F597AA7BC3C}"/>
                </a:ext>
              </a:extLst>
            </p:cNvPr>
            <p:cNvSpPr txBox="1"/>
            <p:nvPr/>
          </p:nvSpPr>
          <p:spPr>
            <a:xfrm>
              <a:off x="801413" y="4122995"/>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7</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57" name="Group 56">
            <a:extLst>
              <a:ext uri="{FF2B5EF4-FFF2-40B4-BE49-F238E27FC236}">
                <a16:creationId xmlns:a16="http://schemas.microsoft.com/office/drawing/2014/main" id="{88D568F7-04CF-472E-A5E0-CD76652F2CAB}"/>
              </a:ext>
            </a:extLst>
          </p:cNvPr>
          <p:cNvGrpSpPr/>
          <p:nvPr/>
        </p:nvGrpSpPr>
        <p:grpSpPr>
          <a:xfrm>
            <a:off x="722217" y="2023967"/>
            <a:ext cx="7699566" cy="381184"/>
            <a:chOff x="722217" y="1689496"/>
            <a:chExt cx="7699566" cy="381184"/>
          </a:xfrm>
        </p:grpSpPr>
        <p:sp>
          <p:nvSpPr>
            <p:cNvPr id="58" name="Rectangle 57">
              <a:extLst>
                <a:ext uri="{FF2B5EF4-FFF2-40B4-BE49-F238E27FC236}">
                  <a16:creationId xmlns:a16="http://schemas.microsoft.com/office/drawing/2014/main" id="{0E79CC16-56DC-49FB-AA43-84685E5A537F}"/>
                </a:ext>
              </a:extLst>
            </p:cNvPr>
            <p:cNvSpPr>
              <a:spLocks/>
            </p:cNvSpPr>
            <p:nvPr/>
          </p:nvSpPr>
          <p:spPr>
            <a:xfrm>
              <a:off x="884179" y="1736088"/>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Presentazione e approvazione del PSC</a:t>
              </a:r>
            </a:p>
          </p:txBody>
        </p:sp>
        <p:sp>
          <p:nvSpPr>
            <p:cNvPr id="59" name="Rectangle 58">
              <a:extLst>
                <a:ext uri="{FF2B5EF4-FFF2-40B4-BE49-F238E27FC236}">
                  <a16:creationId xmlns:a16="http://schemas.microsoft.com/office/drawing/2014/main" id="{2F1E7F06-A63D-47C0-A82C-026BECE2DF55}"/>
                </a:ext>
              </a:extLst>
            </p:cNvPr>
            <p:cNvSpPr/>
            <p:nvPr/>
          </p:nvSpPr>
          <p:spPr>
            <a:xfrm>
              <a:off x="8259079" y="1736088"/>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0" name="Oval 59">
              <a:extLst>
                <a:ext uri="{FF2B5EF4-FFF2-40B4-BE49-F238E27FC236}">
                  <a16:creationId xmlns:a16="http://schemas.microsoft.com/office/drawing/2014/main" id="{F988B23D-F967-44F6-B5FA-A2487F76788D}"/>
                </a:ext>
              </a:extLst>
            </p:cNvPr>
            <p:cNvSpPr/>
            <p:nvPr/>
          </p:nvSpPr>
          <p:spPr>
            <a:xfrm>
              <a:off x="722217" y="1689496"/>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61" name="TextBox 60">
              <a:extLst>
                <a:ext uri="{FF2B5EF4-FFF2-40B4-BE49-F238E27FC236}">
                  <a16:creationId xmlns:a16="http://schemas.microsoft.com/office/drawing/2014/main" id="{EB207AB7-0F74-4923-A621-D1E3DA4988C1}"/>
                </a:ext>
              </a:extLst>
            </p:cNvPr>
            <p:cNvSpPr txBox="1"/>
            <p:nvPr/>
          </p:nvSpPr>
          <p:spPr>
            <a:xfrm>
              <a:off x="801413" y="1718088"/>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3</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spTree>
    <p:extLst>
      <p:ext uri="{BB962C8B-B14F-4D97-AF65-F5344CB8AC3E}">
        <p14:creationId xmlns:p14="http://schemas.microsoft.com/office/powerpoint/2010/main" val="851983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DAFF3A-A39A-42C7-8A81-6632B20721BC}"/>
              </a:ext>
            </a:extLst>
          </p:cNvPr>
          <p:cNvSpPr>
            <a:spLocks noGrp="1"/>
          </p:cNvSpPr>
          <p:nvPr>
            <p:ph type="ctrTitle"/>
          </p:nvPr>
        </p:nvSpPr>
        <p:spPr/>
        <p:txBody>
          <a:bodyPr>
            <a:normAutofit/>
          </a:bodyPr>
          <a:lstStyle/>
          <a:p>
            <a:pPr algn="ctr"/>
            <a:r>
              <a:rPr lang="it-IT" sz="2700" dirty="0"/>
              <a:t>Governance del PSC</a:t>
            </a:r>
          </a:p>
        </p:txBody>
      </p:sp>
      <p:pic>
        <p:nvPicPr>
          <p:cNvPr id="55" name="Picture 54">
            <a:extLst>
              <a:ext uri="{FF2B5EF4-FFF2-40B4-BE49-F238E27FC236}">
                <a16:creationId xmlns:a16="http://schemas.microsoft.com/office/drawing/2014/main" id="{C981BA00-3FE8-49FB-B717-E5F9935A2D50}"/>
              </a:ext>
            </a:extLst>
          </p:cNvPr>
          <p:cNvPicPr>
            <a:picLocks noChangeAspect="1"/>
          </p:cNvPicPr>
          <p:nvPr/>
        </p:nvPicPr>
        <p:blipFill>
          <a:blip r:embed="rId2"/>
          <a:stretch>
            <a:fillRect/>
          </a:stretch>
        </p:blipFill>
        <p:spPr>
          <a:xfrm>
            <a:off x="4057593" y="1198416"/>
            <a:ext cx="4839735" cy="3206329"/>
          </a:xfrm>
          <a:prstGeom prst="rect">
            <a:avLst/>
          </a:prstGeom>
        </p:spPr>
      </p:pic>
      <p:sp>
        <p:nvSpPr>
          <p:cNvPr id="56" name="Rectangle 55">
            <a:extLst>
              <a:ext uri="{FF2B5EF4-FFF2-40B4-BE49-F238E27FC236}">
                <a16:creationId xmlns:a16="http://schemas.microsoft.com/office/drawing/2014/main" id="{84D3D716-1AAF-49FC-AEFB-5847DFB51284}"/>
              </a:ext>
            </a:extLst>
          </p:cNvPr>
          <p:cNvSpPr/>
          <p:nvPr/>
        </p:nvSpPr>
        <p:spPr>
          <a:xfrm>
            <a:off x="145472" y="994562"/>
            <a:ext cx="3912121" cy="3754874"/>
          </a:xfrm>
          <a:prstGeom prst="rect">
            <a:avLst/>
          </a:prstGeom>
        </p:spPr>
        <p:txBody>
          <a:bodyPr wrap="square">
            <a:spAutoFit/>
          </a:bodyPr>
          <a:lstStyle/>
          <a:p>
            <a:r>
              <a:rPr lang="it-IT" sz="1400" b="1" dirty="0"/>
              <a:t>Autorità responsabile:</a:t>
            </a:r>
          </a:p>
          <a:p>
            <a:r>
              <a:rPr lang="it-IT" sz="1400" dirty="0"/>
              <a:t>Dirigente Struttura Coordinamento Programmazione comunitaria e gestione FSC</a:t>
            </a:r>
          </a:p>
          <a:p>
            <a:r>
              <a:rPr lang="it-IT" sz="1400" b="1" dirty="0"/>
              <a:t>Organismi intermedi:</a:t>
            </a:r>
            <a:endParaRPr lang="it-IT" sz="1400" dirty="0"/>
          </a:p>
          <a:p>
            <a:r>
              <a:rPr lang="it-IT" sz="1400" dirty="0"/>
              <a:t>Uffici d’Ambito per la gestione interventi sul sistema idrico integrato</a:t>
            </a:r>
          </a:p>
          <a:p>
            <a:r>
              <a:rPr lang="it-IT" sz="1400" b="1" dirty="0"/>
              <a:t>Organismo di certificazione:</a:t>
            </a:r>
          </a:p>
          <a:p>
            <a:r>
              <a:rPr lang="it-IT" sz="1400" dirty="0"/>
              <a:t>Dirigente U.O. Bilancio e autorità di certificazione Fondi comunitari</a:t>
            </a:r>
          </a:p>
          <a:p>
            <a:pPr algn="just"/>
            <a:r>
              <a:rPr lang="it-IT" sz="1400" b="1" dirty="0"/>
              <a:t>Comitato di sorveglianza: </a:t>
            </a:r>
          </a:p>
          <a:p>
            <a:pPr algn="just"/>
            <a:r>
              <a:rPr lang="it-IT" sz="1400" dirty="0"/>
              <a:t>STATO: </a:t>
            </a:r>
            <a:r>
              <a:rPr lang="it-IT" sz="1400" dirty="0" err="1"/>
              <a:t>DPCoe</a:t>
            </a:r>
            <a:r>
              <a:rPr lang="it-IT" sz="1400" dirty="0"/>
              <a:t>, ACT, Dipartimento programmazione e coordinamento politica economica, IGRUE, Dipartimento Affari regionali e autonomie, Ministeri coinvolti nelle Aree Tematiche, </a:t>
            </a:r>
          </a:p>
          <a:p>
            <a:pPr algn="just"/>
            <a:r>
              <a:rPr lang="it-IT" sz="1400" dirty="0"/>
              <a:t>REGIONE LOMBARDIA: Responsabili della gestione e dei controlli presso le Direzioni competenti.</a:t>
            </a:r>
          </a:p>
          <a:p>
            <a:pPr algn="just"/>
            <a:r>
              <a:rPr lang="it-IT" sz="1400" dirty="0"/>
              <a:t>PARTENARIATO: UPL, ANCI.</a:t>
            </a:r>
          </a:p>
        </p:txBody>
      </p:sp>
    </p:spTree>
    <p:extLst>
      <p:ext uri="{BB962C8B-B14F-4D97-AF65-F5344CB8AC3E}">
        <p14:creationId xmlns:p14="http://schemas.microsoft.com/office/powerpoint/2010/main" val="2945264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ctr"/>
            <a:r>
              <a:rPr lang="it-IT" dirty="0"/>
              <a:t>Agenda</a:t>
            </a:r>
          </a:p>
        </p:txBody>
      </p:sp>
      <p:grpSp>
        <p:nvGrpSpPr>
          <p:cNvPr id="17" name="Group 16">
            <a:extLst>
              <a:ext uri="{FF2B5EF4-FFF2-40B4-BE49-F238E27FC236}">
                <a16:creationId xmlns:a16="http://schemas.microsoft.com/office/drawing/2014/main" id="{8A8F8775-17F7-480F-BEEA-E00FEFE1E3E1}"/>
              </a:ext>
            </a:extLst>
          </p:cNvPr>
          <p:cNvGrpSpPr/>
          <p:nvPr/>
        </p:nvGrpSpPr>
        <p:grpSpPr>
          <a:xfrm>
            <a:off x="722217" y="1088269"/>
            <a:ext cx="7699566" cy="381184"/>
            <a:chOff x="722217" y="1088269"/>
            <a:chExt cx="7699566" cy="381184"/>
          </a:xfrm>
        </p:grpSpPr>
        <p:sp>
          <p:nvSpPr>
            <p:cNvPr id="163" name="Rectangle 162">
              <a:extLst>
                <a:ext uri="{FF2B5EF4-FFF2-40B4-BE49-F238E27FC236}">
                  <a16:creationId xmlns:a16="http://schemas.microsoft.com/office/drawing/2014/main" id="{68FBFE44-DEE3-438C-B3C5-EA5EE9AA9A1D}"/>
                </a:ext>
              </a:extLst>
            </p:cNvPr>
            <p:cNvSpPr>
              <a:spLocks/>
            </p:cNvSpPr>
            <p:nvPr/>
          </p:nvSpPr>
          <p:spPr>
            <a:xfrm>
              <a:off x="884179" y="1134861"/>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080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Approvazione dell’</a:t>
              </a:r>
              <a:r>
                <a:rPr lang="it-IT" sz="1400" b="1" kern="1200" dirty="0" err="1">
                  <a:solidFill>
                    <a:schemeClr val="bg1">
                      <a:lumMod val="50000"/>
                    </a:schemeClr>
                  </a:solidFill>
                  <a:latin typeface="Helvetica" panose="020B0604020202020204" pitchFamily="34" charset="0"/>
                  <a:cs typeface="Calibri" panose="020F0502020204030204" pitchFamily="34" charset="0"/>
                  <a:sym typeface="Helvetica Light"/>
                </a:rPr>
                <a:t>OdG</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64" name="Rectangle 163">
              <a:extLst>
                <a:ext uri="{FF2B5EF4-FFF2-40B4-BE49-F238E27FC236}">
                  <a16:creationId xmlns:a16="http://schemas.microsoft.com/office/drawing/2014/main" id="{A8889EE8-E722-48B2-8D47-C9B64910136D}"/>
                </a:ext>
              </a:extLst>
            </p:cNvPr>
            <p:cNvSpPr/>
            <p:nvPr/>
          </p:nvSpPr>
          <p:spPr>
            <a:xfrm>
              <a:off x="8259079" y="1134861"/>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6" name="Group 15">
              <a:extLst>
                <a:ext uri="{FF2B5EF4-FFF2-40B4-BE49-F238E27FC236}">
                  <a16:creationId xmlns:a16="http://schemas.microsoft.com/office/drawing/2014/main" id="{5397F760-24C2-4F58-87A6-A41AC8DCD3E6}"/>
                </a:ext>
              </a:extLst>
            </p:cNvPr>
            <p:cNvGrpSpPr/>
            <p:nvPr/>
          </p:nvGrpSpPr>
          <p:grpSpPr>
            <a:xfrm>
              <a:off x="722217" y="1088269"/>
              <a:ext cx="384394" cy="381184"/>
              <a:chOff x="722217" y="1088269"/>
              <a:chExt cx="384394" cy="381184"/>
            </a:xfrm>
          </p:grpSpPr>
          <p:sp>
            <p:nvSpPr>
              <p:cNvPr id="161" name="Oval 160">
                <a:extLst>
                  <a:ext uri="{FF2B5EF4-FFF2-40B4-BE49-F238E27FC236}">
                    <a16:creationId xmlns:a16="http://schemas.microsoft.com/office/drawing/2014/main" id="{54B29DA1-F7E5-4AFD-AD85-A52CE896AE4F}"/>
                  </a:ext>
                </a:extLst>
              </p:cNvPr>
              <p:cNvSpPr/>
              <p:nvPr/>
            </p:nvSpPr>
            <p:spPr>
              <a:xfrm>
                <a:off x="722217" y="1088269"/>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62" name="TextBox 161">
                <a:extLst>
                  <a:ext uri="{FF2B5EF4-FFF2-40B4-BE49-F238E27FC236}">
                    <a16:creationId xmlns:a16="http://schemas.microsoft.com/office/drawing/2014/main" id="{B564E022-C773-406A-926F-65897DABD45C}"/>
                  </a:ext>
                </a:extLst>
              </p:cNvPr>
              <p:cNvSpPr txBox="1"/>
              <p:nvPr/>
            </p:nvSpPr>
            <p:spPr>
              <a:xfrm>
                <a:off x="803311" y="1147565"/>
                <a:ext cx="220312" cy="26259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1</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grpSp>
        <p:nvGrpSpPr>
          <p:cNvPr id="11" name="Group 10">
            <a:extLst>
              <a:ext uri="{FF2B5EF4-FFF2-40B4-BE49-F238E27FC236}">
                <a16:creationId xmlns:a16="http://schemas.microsoft.com/office/drawing/2014/main" id="{708AB720-4B67-4897-A7D5-ECC7030C023B}"/>
              </a:ext>
            </a:extLst>
          </p:cNvPr>
          <p:cNvGrpSpPr/>
          <p:nvPr/>
        </p:nvGrpSpPr>
        <p:grpSpPr>
          <a:xfrm>
            <a:off x="722217" y="1556118"/>
            <a:ext cx="7699566" cy="381184"/>
            <a:chOff x="722217" y="1689496"/>
            <a:chExt cx="7699566" cy="381184"/>
          </a:xfrm>
        </p:grpSpPr>
        <p:sp>
          <p:nvSpPr>
            <p:cNvPr id="157" name="Rectangle 156">
              <a:extLst>
                <a:ext uri="{FF2B5EF4-FFF2-40B4-BE49-F238E27FC236}">
                  <a16:creationId xmlns:a16="http://schemas.microsoft.com/office/drawing/2014/main" id="{4AD4CE45-756E-4894-844A-455E90EE9658}"/>
                </a:ext>
              </a:extLst>
            </p:cNvPr>
            <p:cNvSpPr>
              <a:spLocks/>
            </p:cNvSpPr>
            <p:nvPr/>
          </p:nvSpPr>
          <p:spPr>
            <a:xfrm>
              <a:off x="884179" y="1736088"/>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Approvazione del Regolamento interno del </a:t>
              </a:r>
              <a:r>
                <a:rPr lang="it-IT" sz="1400" b="1" kern="1200" dirty="0" err="1">
                  <a:solidFill>
                    <a:schemeClr val="bg1">
                      <a:lumMod val="50000"/>
                    </a:schemeClr>
                  </a:solidFill>
                  <a:latin typeface="Helvetica" panose="020B0604020202020204" pitchFamily="34" charset="0"/>
                  <a:cs typeface="Calibri" panose="020F0502020204030204" pitchFamily="34" charset="0"/>
                  <a:sym typeface="Helvetica Light"/>
                </a:rPr>
                <a:t>CdS</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58" name="Rectangle 157">
              <a:extLst>
                <a:ext uri="{FF2B5EF4-FFF2-40B4-BE49-F238E27FC236}">
                  <a16:creationId xmlns:a16="http://schemas.microsoft.com/office/drawing/2014/main" id="{7E0E5A69-E29B-4A17-AE7A-93C16E34B221}"/>
                </a:ext>
              </a:extLst>
            </p:cNvPr>
            <p:cNvSpPr/>
            <p:nvPr/>
          </p:nvSpPr>
          <p:spPr>
            <a:xfrm>
              <a:off x="8259079" y="1736088"/>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5" name="Oval 154">
              <a:extLst>
                <a:ext uri="{FF2B5EF4-FFF2-40B4-BE49-F238E27FC236}">
                  <a16:creationId xmlns:a16="http://schemas.microsoft.com/office/drawing/2014/main" id="{6436DF43-0263-44DE-A762-85494422B015}"/>
                </a:ext>
              </a:extLst>
            </p:cNvPr>
            <p:cNvSpPr/>
            <p:nvPr/>
          </p:nvSpPr>
          <p:spPr>
            <a:xfrm>
              <a:off x="722217" y="1689496"/>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56" name="TextBox 155">
              <a:extLst>
                <a:ext uri="{FF2B5EF4-FFF2-40B4-BE49-F238E27FC236}">
                  <a16:creationId xmlns:a16="http://schemas.microsoft.com/office/drawing/2014/main" id="{D1CD52C5-4F3F-4278-93B7-F10FD08415BE}"/>
                </a:ext>
              </a:extLst>
            </p:cNvPr>
            <p:cNvSpPr txBox="1"/>
            <p:nvPr/>
          </p:nvSpPr>
          <p:spPr>
            <a:xfrm>
              <a:off x="801413" y="1718088"/>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2</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2" name="Group 11">
            <a:extLst>
              <a:ext uri="{FF2B5EF4-FFF2-40B4-BE49-F238E27FC236}">
                <a16:creationId xmlns:a16="http://schemas.microsoft.com/office/drawing/2014/main" id="{B83E73DF-1CCB-4F5A-BF73-CDCF9FBC4B4D}"/>
              </a:ext>
            </a:extLst>
          </p:cNvPr>
          <p:cNvGrpSpPr/>
          <p:nvPr/>
        </p:nvGrpSpPr>
        <p:grpSpPr>
          <a:xfrm>
            <a:off x="722217" y="2491816"/>
            <a:ext cx="7699566" cy="504000"/>
            <a:chOff x="722217" y="2260019"/>
            <a:chExt cx="7699566" cy="504000"/>
          </a:xfrm>
        </p:grpSpPr>
        <p:sp>
          <p:nvSpPr>
            <p:cNvPr id="151" name="Rectangle 150">
              <a:extLst>
                <a:ext uri="{FF2B5EF4-FFF2-40B4-BE49-F238E27FC236}">
                  <a16:creationId xmlns:a16="http://schemas.microsoft.com/office/drawing/2014/main" id="{1A3DB301-D303-4FA2-A37E-E7A458D97BAA}"/>
                </a:ext>
              </a:extLst>
            </p:cNvPr>
            <p:cNvSpPr>
              <a:spLocks/>
            </p:cNvSpPr>
            <p:nvPr/>
          </p:nvSpPr>
          <p:spPr>
            <a:xfrm>
              <a:off x="884179" y="2260019"/>
              <a:ext cx="7416000" cy="504000"/>
            </a:xfrm>
            <a:prstGeom prst="rect">
              <a:avLst/>
            </a:prstGeom>
            <a:solidFill>
              <a:srgbClr val="21996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576000" bIns="101330" numCol="1" spcCol="1270" anchor="ctr" anchorCtr="0">
              <a:noAutofit/>
            </a:bodyPr>
            <a:lstStyle/>
            <a:p>
              <a:pPr marL="0" lvl="1">
                <a:defRPr/>
              </a:pPr>
              <a:r>
                <a:rPr lang="it-IT" sz="1400" b="1" kern="1200" dirty="0">
                  <a:solidFill>
                    <a:schemeClr val="bg1"/>
                  </a:solidFill>
                  <a:latin typeface="Helvetica" panose="020B0604020202020204" pitchFamily="34" charset="0"/>
                  <a:cs typeface="Calibri" panose="020F0502020204030204" pitchFamily="34" charset="0"/>
                  <a:sym typeface="Helvetica Light"/>
                </a:rPr>
                <a:t>Presentazione e approvazione Relazione chiusura parziale del PSC a giugno 2021 </a:t>
              </a:r>
            </a:p>
          </p:txBody>
        </p:sp>
        <p:sp>
          <p:nvSpPr>
            <p:cNvPr id="152" name="Rectangle 151">
              <a:extLst>
                <a:ext uri="{FF2B5EF4-FFF2-40B4-BE49-F238E27FC236}">
                  <a16:creationId xmlns:a16="http://schemas.microsoft.com/office/drawing/2014/main" id="{7B7362EE-9F06-4A72-9C81-89C2B8FF148F}"/>
                </a:ext>
              </a:extLst>
            </p:cNvPr>
            <p:cNvSpPr/>
            <p:nvPr/>
          </p:nvSpPr>
          <p:spPr>
            <a:xfrm>
              <a:off x="8259079" y="2260019"/>
              <a:ext cx="162704" cy="504000"/>
            </a:xfrm>
            <a:prstGeom prst="rect">
              <a:avLst/>
            </a:prstGeom>
            <a:solidFill>
              <a:srgbClr val="C44747"/>
            </a:solidFill>
            <a:ln>
              <a:solidFill>
                <a:srgbClr val="C4474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9" name="Oval 148">
              <a:extLst>
                <a:ext uri="{FF2B5EF4-FFF2-40B4-BE49-F238E27FC236}">
                  <a16:creationId xmlns:a16="http://schemas.microsoft.com/office/drawing/2014/main" id="{6DC68F57-0BA0-4DCD-8322-9017551D298F}"/>
                </a:ext>
              </a:extLst>
            </p:cNvPr>
            <p:cNvSpPr/>
            <p:nvPr/>
          </p:nvSpPr>
          <p:spPr>
            <a:xfrm>
              <a:off x="722217" y="2321427"/>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50" name="TextBox 149">
              <a:extLst>
                <a:ext uri="{FF2B5EF4-FFF2-40B4-BE49-F238E27FC236}">
                  <a16:creationId xmlns:a16="http://schemas.microsoft.com/office/drawing/2014/main" id="{8566A834-E61C-43EE-926D-40306BA7A33B}"/>
                </a:ext>
              </a:extLst>
            </p:cNvPr>
            <p:cNvSpPr txBox="1"/>
            <p:nvPr/>
          </p:nvSpPr>
          <p:spPr>
            <a:xfrm>
              <a:off x="801413" y="2350019"/>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4</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3" name="Group 12">
            <a:extLst>
              <a:ext uri="{FF2B5EF4-FFF2-40B4-BE49-F238E27FC236}">
                <a16:creationId xmlns:a16="http://schemas.microsoft.com/office/drawing/2014/main" id="{6CC2A005-A84E-4784-B51E-D59343AF5E1D}"/>
              </a:ext>
            </a:extLst>
          </p:cNvPr>
          <p:cNvGrpSpPr/>
          <p:nvPr/>
        </p:nvGrpSpPr>
        <p:grpSpPr>
          <a:xfrm>
            <a:off x="722217" y="3082481"/>
            <a:ext cx="7699566" cy="504000"/>
            <a:chOff x="722217" y="2861246"/>
            <a:chExt cx="7699566" cy="504000"/>
          </a:xfrm>
        </p:grpSpPr>
        <p:sp>
          <p:nvSpPr>
            <p:cNvPr id="139" name="Rectangle 138">
              <a:extLst>
                <a:ext uri="{FF2B5EF4-FFF2-40B4-BE49-F238E27FC236}">
                  <a16:creationId xmlns:a16="http://schemas.microsoft.com/office/drawing/2014/main" id="{B76E6FBC-EF5D-4807-9266-01784CCFDF10}"/>
                </a:ext>
              </a:extLst>
            </p:cNvPr>
            <p:cNvSpPr>
              <a:spLocks/>
            </p:cNvSpPr>
            <p:nvPr/>
          </p:nvSpPr>
          <p:spPr>
            <a:xfrm>
              <a:off x="884179" y="2861246"/>
              <a:ext cx="7416000" cy="504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Informati</a:t>
              </a:r>
              <a:r>
                <a:rPr lang="it-IT" sz="1400" b="1" dirty="0">
                  <a:solidFill>
                    <a:schemeClr val="bg1">
                      <a:lumMod val="50000"/>
                    </a:schemeClr>
                  </a:solidFill>
                  <a:latin typeface="Helvetica" panose="020B0604020202020204" pitchFamily="34" charset="0"/>
                  <a:cs typeface="Calibri" panose="020F0502020204030204" pitchFamily="34" charset="0"/>
                  <a:sym typeface="Helvetica Light"/>
                </a:rPr>
                <a:t>va sulla misura a sostegno degli aeroporti lombardi di interesse nazionale appartenenti alle reti TEN-T</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40" name="Rectangle 139">
              <a:extLst>
                <a:ext uri="{FF2B5EF4-FFF2-40B4-BE49-F238E27FC236}">
                  <a16:creationId xmlns:a16="http://schemas.microsoft.com/office/drawing/2014/main" id="{EB7E263E-38FE-4AA3-AD5A-795616E795C8}"/>
                </a:ext>
              </a:extLst>
            </p:cNvPr>
            <p:cNvSpPr/>
            <p:nvPr/>
          </p:nvSpPr>
          <p:spPr>
            <a:xfrm>
              <a:off x="8259079" y="2861246"/>
              <a:ext cx="162704" cy="504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latin typeface="Helvetica" panose="020B0604020202020204" pitchFamily="34" charset="0"/>
              </a:endParaRPr>
            </a:p>
          </p:txBody>
        </p:sp>
        <p:sp>
          <p:nvSpPr>
            <p:cNvPr id="137" name="Oval 136">
              <a:extLst>
                <a:ext uri="{FF2B5EF4-FFF2-40B4-BE49-F238E27FC236}">
                  <a16:creationId xmlns:a16="http://schemas.microsoft.com/office/drawing/2014/main" id="{9455303A-01F1-4565-A990-21D57BD4636E}"/>
                </a:ext>
              </a:extLst>
            </p:cNvPr>
            <p:cNvSpPr/>
            <p:nvPr/>
          </p:nvSpPr>
          <p:spPr>
            <a:xfrm>
              <a:off x="722217" y="2922654"/>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38" name="TextBox 137">
              <a:extLst>
                <a:ext uri="{FF2B5EF4-FFF2-40B4-BE49-F238E27FC236}">
                  <a16:creationId xmlns:a16="http://schemas.microsoft.com/office/drawing/2014/main" id="{467B80CC-0103-4D69-BE2E-86F5658A63DB}"/>
                </a:ext>
              </a:extLst>
            </p:cNvPr>
            <p:cNvSpPr txBox="1"/>
            <p:nvPr/>
          </p:nvSpPr>
          <p:spPr>
            <a:xfrm>
              <a:off x="801413" y="2951246"/>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5</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4" name="Group 13">
            <a:extLst>
              <a:ext uri="{FF2B5EF4-FFF2-40B4-BE49-F238E27FC236}">
                <a16:creationId xmlns:a16="http://schemas.microsoft.com/office/drawing/2014/main" id="{26E126D8-59DE-49CF-B448-5B416FD5CD47}"/>
              </a:ext>
            </a:extLst>
          </p:cNvPr>
          <p:cNvGrpSpPr/>
          <p:nvPr/>
        </p:nvGrpSpPr>
        <p:grpSpPr>
          <a:xfrm>
            <a:off x="722217" y="3673146"/>
            <a:ext cx="7699566" cy="381184"/>
            <a:chOff x="722217" y="3493177"/>
            <a:chExt cx="7699566" cy="381184"/>
          </a:xfrm>
        </p:grpSpPr>
        <p:sp>
          <p:nvSpPr>
            <p:cNvPr id="122" name="Rectangle 121">
              <a:extLst>
                <a:ext uri="{FF2B5EF4-FFF2-40B4-BE49-F238E27FC236}">
                  <a16:creationId xmlns:a16="http://schemas.microsoft.com/office/drawing/2014/main" id="{C03072E7-3FD1-4DF1-B0CE-9796D8FA5C07}"/>
                </a:ext>
              </a:extLst>
            </p:cNvPr>
            <p:cNvSpPr>
              <a:spLocks/>
            </p:cNvSpPr>
            <p:nvPr/>
          </p:nvSpPr>
          <p:spPr>
            <a:xfrm>
              <a:off x="884179" y="3539769"/>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2" fontAlgn="auto">
                <a:spcAft>
                  <a:spcPts val="0"/>
                </a:spcAft>
                <a:defRPr/>
              </a:pPr>
              <a:r>
                <a:rPr lang="it-IT" sz="1400" b="1" dirty="0">
                  <a:solidFill>
                    <a:schemeClr val="bg1">
                      <a:lumMod val="50000"/>
                    </a:schemeClr>
                  </a:solidFill>
                  <a:latin typeface="Helvetica" panose="020B0604020202020204" pitchFamily="34" charset="0"/>
                  <a:cs typeface="Calibri" panose="020F0502020204030204" pitchFamily="34" charset="0"/>
                  <a:sym typeface="Helvetica Light"/>
                </a:rPr>
                <a:t>Informativa sul Si.Ge.Co. del PSC in corso di approvazione</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23" name="Rectangle 122">
              <a:extLst>
                <a:ext uri="{FF2B5EF4-FFF2-40B4-BE49-F238E27FC236}">
                  <a16:creationId xmlns:a16="http://schemas.microsoft.com/office/drawing/2014/main" id="{C034D542-650C-482C-BC72-ABC5524EB1CD}"/>
                </a:ext>
              </a:extLst>
            </p:cNvPr>
            <p:cNvSpPr/>
            <p:nvPr/>
          </p:nvSpPr>
          <p:spPr>
            <a:xfrm>
              <a:off x="8259079" y="3539769"/>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0" name="Oval 119">
              <a:extLst>
                <a:ext uri="{FF2B5EF4-FFF2-40B4-BE49-F238E27FC236}">
                  <a16:creationId xmlns:a16="http://schemas.microsoft.com/office/drawing/2014/main" id="{DEC3C3EC-583E-4DE9-8C8F-DEFB075FA917}"/>
                </a:ext>
              </a:extLst>
            </p:cNvPr>
            <p:cNvSpPr/>
            <p:nvPr/>
          </p:nvSpPr>
          <p:spPr>
            <a:xfrm>
              <a:off x="722217" y="3493177"/>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39" name="TextBox 38">
              <a:extLst>
                <a:ext uri="{FF2B5EF4-FFF2-40B4-BE49-F238E27FC236}">
                  <a16:creationId xmlns:a16="http://schemas.microsoft.com/office/drawing/2014/main" id="{E1E3F03A-0B49-4504-A6D3-3876DD345F3E}"/>
                </a:ext>
              </a:extLst>
            </p:cNvPr>
            <p:cNvSpPr txBox="1"/>
            <p:nvPr/>
          </p:nvSpPr>
          <p:spPr>
            <a:xfrm>
              <a:off x="801413" y="3521769"/>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6</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5" name="Group 14">
            <a:extLst>
              <a:ext uri="{FF2B5EF4-FFF2-40B4-BE49-F238E27FC236}">
                <a16:creationId xmlns:a16="http://schemas.microsoft.com/office/drawing/2014/main" id="{F8A587D6-38EC-4359-9B8B-2D5F69B1DAB7}"/>
              </a:ext>
            </a:extLst>
          </p:cNvPr>
          <p:cNvGrpSpPr/>
          <p:nvPr/>
        </p:nvGrpSpPr>
        <p:grpSpPr>
          <a:xfrm>
            <a:off x="722217" y="4140995"/>
            <a:ext cx="7699566" cy="381184"/>
            <a:chOff x="722217" y="4094403"/>
            <a:chExt cx="7699566" cy="381184"/>
          </a:xfrm>
        </p:grpSpPr>
        <p:sp>
          <p:nvSpPr>
            <p:cNvPr id="46" name="Rectangle 45">
              <a:extLst>
                <a:ext uri="{FF2B5EF4-FFF2-40B4-BE49-F238E27FC236}">
                  <a16:creationId xmlns:a16="http://schemas.microsoft.com/office/drawing/2014/main" id="{DB0E08C7-6CFD-43C9-8FB9-6F11B43C53C1}"/>
                </a:ext>
              </a:extLst>
            </p:cNvPr>
            <p:cNvSpPr>
              <a:spLocks/>
            </p:cNvSpPr>
            <p:nvPr/>
          </p:nvSpPr>
          <p:spPr>
            <a:xfrm>
              <a:off x="884179" y="4140995"/>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2" fontAlgn="auto">
                <a:spcAft>
                  <a:spcPts val="0"/>
                </a:spcAft>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Varie ed eventuali</a:t>
              </a:r>
            </a:p>
          </p:txBody>
        </p:sp>
        <p:sp>
          <p:nvSpPr>
            <p:cNvPr id="47" name="Rectangle 46">
              <a:extLst>
                <a:ext uri="{FF2B5EF4-FFF2-40B4-BE49-F238E27FC236}">
                  <a16:creationId xmlns:a16="http://schemas.microsoft.com/office/drawing/2014/main" id="{43162097-9B01-44CD-AF43-55802E3832C7}"/>
                </a:ext>
              </a:extLst>
            </p:cNvPr>
            <p:cNvSpPr/>
            <p:nvPr/>
          </p:nvSpPr>
          <p:spPr>
            <a:xfrm>
              <a:off x="8259079" y="4140995"/>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8" name="Oval 47">
              <a:extLst>
                <a:ext uri="{FF2B5EF4-FFF2-40B4-BE49-F238E27FC236}">
                  <a16:creationId xmlns:a16="http://schemas.microsoft.com/office/drawing/2014/main" id="{F7598D24-7C7E-493B-819F-42858DC50DAC}"/>
                </a:ext>
              </a:extLst>
            </p:cNvPr>
            <p:cNvSpPr/>
            <p:nvPr/>
          </p:nvSpPr>
          <p:spPr>
            <a:xfrm>
              <a:off x="722217" y="4094403"/>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49" name="TextBox 48">
              <a:extLst>
                <a:ext uri="{FF2B5EF4-FFF2-40B4-BE49-F238E27FC236}">
                  <a16:creationId xmlns:a16="http://schemas.microsoft.com/office/drawing/2014/main" id="{8AEBE5E9-AE77-431D-975C-3F597AA7BC3C}"/>
                </a:ext>
              </a:extLst>
            </p:cNvPr>
            <p:cNvSpPr txBox="1"/>
            <p:nvPr/>
          </p:nvSpPr>
          <p:spPr>
            <a:xfrm>
              <a:off x="801413" y="4122995"/>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7</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57" name="Group 56">
            <a:extLst>
              <a:ext uri="{FF2B5EF4-FFF2-40B4-BE49-F238E27FC236}">
                <a16:creationId xmlns:a16="http://schemas.microsoft.com/office/drawing/2014/main" id="{88D568F7-04CF-472E-A5E0-CD76652F2CAB}"/>
              </a:ext>
            </a:extLst>
          </p:cNvPr>
          <p:cNvGrpSpPr/>
          <p:nvPr/>
        </p:nvGrpSpPr>
        <p:grpSpPr>
          <a:xfrm>
            <a:off x="722217" y="2023967"/>
            <a:ext cx="7699566" cy="381184"/>
            <a:chOff x="722217" y="1689496"/>
            <a:chExt cx="7699566" cy="381184"/>
          </a:xfrm>
        </p:grpSpPr>
        <p:sp>
          <p:nvSpPr>
            <p:cNvPr id="58" name="Rectangle 57">
              <a:extLst>
                <a:ext uri="{FF2B5EF4-FFF2-40B4-BE49-F238E27FC236}">
                  <a16:creationId xmlns:a16="http://schemas.microsoft.com/office/drawing/2014/main" id="{0E79CC16-56DC-49FB-AA43-84685E5A537F}"/>
                </a:ext>
              </a:extLst>
            </p:cNvPr>
            <p:cNvSpPr>
              <a:spLocks/>
            </p:cNvSpPr>
            <p:nvPr/>
          </p:nvSpPr>
          <p:spPr>
            <a:xfrm>
              <a:off x="884179" y="1736088"/>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Presentazione e approvazione del PSC</a:t>
              </a:r>
            </a:p>
          </p:txBody>
        </p:sp>
        <p:sp>
          <p:nvSpPr>
            <p:cNvPr id="59" name="Rectangle 58">
              <a:extLst>
                <a:ext uri="{FF2B5EF4-FFF2-40B4-BE49-F238E27FC236}">
                  <a16:creationId xmlns:a16="http://schemas.microsoft.com/office/drawing/2014/main" id="{2F1E7F06-A63D-47C0-A82C-026BECE2DF55}"/>
                </a:ext>
              </a:extLst>
            </p:cNvPr>
            <p:cNvSpPr/>
            <p:nvPr/>
          </p:nvSpPr>
          <p:spPr>
            <a:xfrm>
              <a:off x="8259079" y="1736088"/>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0" name="Oval 59">
              <a:extLst>
                <a:ext uri="{FF2B5EF4-FFF2-40B4-BE49-F238E27FC236}">
                  <a16:creationId xmlns:a16="http://schemas.microsoft.com/office/drawing/2014/main" id="{F988B23D-F967-44F6-B5FA-A2487F76788D}"/>
                </a:ext>
              </a:extLst>
            </p:cNvPr>
            <p:cNvSpPr/>
            <p:nvPr/>
          </p:nvSpPr>
          <p:spPr>
            <a:xfrm>
              <a:off x="722217" y="1689496"/>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61" name="TextBox 60">
              <a:extLst>
                <a:ext uri="{FF2B5EF4-FFF2-40B4-BE49-F238E27FC236}">
                  <a16:creationId xmlns:a16="http://schemas.microsoft.com/office/drawing/2014/main" id="{EB207AB7-0F74-4923-A621-D1E3DA4988C1}"/>
                </a:ext>
              </a:extLst>
            </p:cNvPr>
            <p:cNvSpPr txBox="1"/>
            <p:nvPr/>
          </p:nvSpPr>
          <p:spPr>
            <a:xfrm>
              <a:off x="801413" y="1718088"/>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3</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pic>
        <p:nvPicPr>
          <p:cNvPr id="51" name="Picture 6" descr="Focus">
            <a:extLst>
              <a:ext uri="{FF2B5EF4-FFF2-40B4-BE49-F238E27FC236}">
                <a16:creationId xmlns:a16="http://schemas.microsoft.com/office/drawing/2014/main" id="{58A264B1-D701-4FBB-A3E0-528AFF3D83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406" y="2553224"/>
            <a:ext cx="384394" cy="38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171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pPr algn="ctr"/>
            <a:r>
              <a:rPr lang="it-IT" dirty="0"/>
              <a:t>Relazione di chiusura parziale al 30/6/2021</a:t>
            </a:r>
            <a:endParaRPr lang="it-IT" sz="2800" dirty="0"/>
          </a:p>
        </p:txBody>
      </p:sp>
      <p:sp>
        <p:nvSpPr>
          <p:cNvPr id="5" name="CasellaDiTesto 4">
            <a:extLst>
              <a:ext uri="{FF2B5EF4-FFF2-40B4-BE49-F238E27FC236}">
                <a16:creationId xmlns:a16="http://schemas.microsoft.com/office/drawing/2014/main" id="{B1602AF4-5B2A-4F88-B250-92B2E76D31A5}"/>
              </a:ext>
            </a:extLst>
          </p:cNvPr>
          <p:cNvSpPr txBox="1"/>
          <p:nvPr/>
        </p:nvSpPr>
        <p:spPr>
          <a:xfrm>
            <a:off x="685800" y="4331538"/>
            <a:ext cx="7772400" cy="430887"/>
          </a:xfrm>
          <a:prstGeom prst="rect">
            <a:avLst/>
          </a:prstGeom>
          <a:noFill/>
        </p:spPr>
        <p:txBody>
          <a:bodyPr wrap="square" rtlCol="0">
            <a:spAutoFit/>
          </a:bodyPr>
          <a:lstStyle/>
          <a:p>
            <a:r>
              <a:rPr lang="it-IT" sz="1100" dirty="0">
                <a:latin typeface="Helvetica" panose="020B0604020202020204" pitchFamily="34" charset="0"/>
              </a:rPr>
              <a:t>* Costo realizzato FSC</a:t>
            </a:r>
          </a:p>
          <a:p>
            <a:r>
              <a:rPr lang="it-IT" sz="1100" dirty="0">
                <a:latin typeface="Helvetica" panose="020B0604020202020204" pitchFamily="34" charset="0"/>
              </a:rPr>
              <a:t>** Spese FSC erogate ai beneficiari</a:t>
            </a:r>
          </a:p>
        </p:txBody>
      </p:sp>
      <p:graphicFrame>
        <p:nvGraphicFramePr>
          <p:cNvPr id="48" name="Chart 87">
            <a:extLst>
              <a:ext uri="{FF2B5EF4-FFF2-40B4-BE49-F238E27FC236}">
                <a16:creationId xmlns:a16="http://schemas.microsoft.com/office/drawing/2014/main" id="{14317DFF-4D75-47FE-95A1-069522FE9467}"/>
              </a:ext>
            </a:extLst>
          </p:cNvPr>
          <p:cNvGraphicFramePr>
            <a:graphicFrameLocks/>
          </p:cNvGraphicFramePr>
          <p:nvPr/>
        </p:nvGraphicFramePr>
        <p:xfrm>
          <a:off x="7674456" y="3703374"/>
          <a:ext cx="974023" cy="575587"/>
        </p:xfrm>
        <a:graphic>
          <a:graphicData uri="http://schemas.openxmlformats.org/drawingml/2006/chart">
            <c:chart xmlns:c="http://schemas.openxmlformats.org/drawingml/2006/chart" xmlns:r="http://schemas.openxmlformats.org/officeDocument/2006/relationships" r:id="rId3"/>
          </a:graphicData>
        </a:graphic>
      </p:graphicFrame>
      <p:sp>
        <p:nvSpPr>
          <p:cNvPr id="49" name="CasellaDiTesto 22">
            <a:extLst>
              <a:ext uri="{FF2B5EF4-FFF2-40B4-BE49-F238E27FC236}">
                <a16:creationId xmlns:a16="http://schemas.microsoft.com/office/drawing/2014/main" id="{889DE5D3-5019-43DF-BFE8-271815C266DE}"/>
              </a:ext>
            </a:extLst>
          </p:cNvPr>
          <p:cNvSpPr txBox="1"/>
          <p:nvPr/>
        </p:nvSpPr>
        <p:spPr>
          <a:xfrm>
            <a:off x="2026814" y="984035"/>
            <a:ext cx="2254651" cy="440831"/>
          </a:xfrm>
          <a:prstGeom prst="rect">
            <a:avLst/>
          </a:prstGeom>
          <a:noFill/>
        </p:spPr>
        <p:txBody>
          <a:bodyPr wrap="square" rtlCol="0">
            <a:spAutoFit/>
          </a:bodyPr>
          <a:lstStyle/>
          <a:p>
            <a:pPr algn="ctr"/>
            <a:r>
              <a:rPr lang="en-US" sz="4000" b="1" i="1" dirty="0">
                <a:solidFill>
                  <a:schemeClr val="bg1"/>
                </a:solidFill>
                <a:latin typeface="+mn-lt"/>
              </a:rPr>
              <a:t>D</a:t>
            </a:r>
            <a:r>
              <a:rPr lang="it-IT" sz="4000" b="1" i="1" dirty="0">
                <a:solidFill>
                  <a:schemeClr val="bg1"/>
                </a:solidFill>
                <a:latin typeface="+mn-lt"/>
              </a:rPr>
              <a:t>OTAZIONE POR FESR: 970,4 M€</a:t>
            </a:r>
          </a:p>
        </p:txBody>
      </p:sp>
      <p:sp>
        <p:nvSpPr>
          <p:cNvPr id="50" name="Rectangle 49">
            <a:extLst>
              <a:ext uri="{FF2B5EF4-FFF2-40B4-BE49-F238E27FC236}">
                <a16:creationId xmlns:a16="http://schemas.microsoft.com/office/drawing/2014/main" id="{7B03FFD1-FCB9-4742-8888-FE729CA31E66}"/>
              </a:ext>
            </a:extLst>
          </p:cNvPr>
          <p:cNvSpPr/>
          <p:nvPr/>
        </p:nvSpPr>
        <p:spPr>
          <a:xfrm>
            <a:off x="430623" y="1101629"/>
            <a:ext cx="8308155" cy="3144736"/>
          </a:xfrm>
          <a:prstGeom prst="rect">
            <a:avLst/>
          </a:prstGeom>
          <a:solidFill>
            <a:schemeClr val="accent6">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TextBox 50">
            <a:extLst>
              <a:ext uri="{FF2B5EF4-FFF2-40B4-BE49-F238E27FC236}">
                <a16:creationId xmlns:a16="http://schemas.microsoft.com/office/drawing/2014/main" id="{22BF296E-B680-481F-8E5F-F786273272B6}"/>
              </a:ext>
            </a:extLst>
          </p:cNvPr>
          <p:cNvSpPr txBox="1"/>
          <p:nvPr/>
        </p:nvSpPr>
        <p:spPr>
          <a:xfrm>
            <a:off x="5467361" y="2013804"/>
            <a:ext cx="1089956" cy="5365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ctr"/>
            <a:r>
              <a:rPr kumimoji="0" lang="en-US" sz="1100" b="1" u="none" strike="noStrike" cap="none" spc="0" normalizeH="0" baseline="0" dirty="0">
                <a:ln>
                  <a:noFill/>
                </a:ln>
                <a:solidFill>
                  <a:srgbClr val="219965"/>
                </a:solidFill>
                <a:effectLst/>
                <a:uFillTx/>
                <a:latin typeface="Helvetica" panose="020B0604020202020204" pitchFamily="34" charset="0"/>
                <a:sym typeface="Calibri"/>
              </a:rPr>
              <a:t>RISORSE IMPIEGATE*</a:t>
            </a:r>
            <a:endParaRPr kumimoji="0" lang="it-IT" sz="1100" b="1" u="none" strike="noStrike" cap="none" spc="0" normalizeH="0" baseline="0" dirty="0">
              <a:ln>
                <a:noFill/>
              </a:ln>
              <a:solidFill>
                <a:srgbClr val="219965"/>
              </a:solidFill>
              <a:effectLst/>
              <a:uFillTx/>
              <a:latin typeface="Helvetica" panose="020B0604020202020204" pitchFamily="34" charset="0"/>
              <a:sym typeface="Calibri"/>
            </a:endParaRPr>
          </a:p>
        </p:txBody>
      </p:sp>
      <p:sp>
        <p:nvSpPr>
          <p:cNvPr id="53" name="TextBox 52">
            <a:extLst>
              <a:ext uri="{FF2B5EF4-FFF2-40B4-BE49-F238E27FC236}">
                <a16:creationId xmlns:a16="http://schemas.microsoft.com/office/drawing/2014/main" id="{A0EF0F32-CFE5-4CEE-B0AC-DC66054EE211}"/>
              </a:ext>
            </a:extLst>
          </p:cNvPr>
          <p:cNvSpPr txBox="1"/>
          <p:nvPr/>
        </p:nvSpPr>
        <p:spPr>
          <a:xfrm>
            <a:off x="7241982" y="2013804"/>
            <a:ext cx="1181863" cy="5365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ctr"/>
            <a:r>
              <a:rPr lang="en-US" sz="1100" b="1" dirty="0">
                <a:solidFill>
                  <a:srgbClr val="219965"/>
                </a:solidFill>
                <a:latin typeface="Helvetica" panose="020B0604020202020204" pitchFamily="34" charset="0"/>
                <a:sym typeface="Calibri"/>
              </a:rPr>
              <a:t>RISORSE PAGATE**</a:t>
            </a:r>
            <a:endParaRPr kumimoji="0" lang="it-IT" sz="1100" b="1" u="none" strike="noStrike" cap="none" spc="0" normalizeH="0" baseline="0" dirty="0">
              <a:ln>
                <a:noFill/>
              </a:ln>
              <a:solidFill>
                <a:srgbClr val="219965"/>
              </a:solidFill>
              <a:effectLst/>
              <a:uFillTx/>
              <a:latin typeface="Helvetica" panose="020B0604020202020204" pitchFamily="34" charset="0"/>
              <a:sym typeface="Calibri"/>
            </a:endParaRPr>
          </a:p>
        </p:txBody>
      </p:sp>
      <p:sp>
        <p:nvSpPr>
          <p:cNvPr id="54" name="Rectangle 53">
            <a:extLst>
              <a:ext uri="{FF2B5EF4-FFF2-40B4-BE49-F238E27FC236}">
                <a16:creationId xmlns:a16="http://schemas.microsoft.com/office/drawing/2014/main" id="{ED125571-4C65-4D9E-B0FD-325DA0572D56}"/>
              </a:ext>
            </a:extLst>
          </p:cNvPr>
          <p:cNvSpPr>
            <a:spLocks noChangeAspect="1"/>
          </p:cNvSpPr>
          <p:nvPr/>
        </p:nvSpPr>
        <p:spPr>
          <a:xfrm>
            <a:off x="430423" y="939845"/>
            <a:ext cx="8314945" cy="411408"/>
          </a:xfrm>
          <a:prstGeom prst="rect">
            <a:avLst/>
          </a:prstGeom>
          <a:solidFill>
            <a:srgbClr val="1E8E5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Isosceles Triangle 54">
            <a:extLst>
              <a:ext uri="{FF2B5EF4-FFF2-40B4-BE49-F238E27FC236}">
                <a16:creationId xmlns:a16="http://schemas.microsoft.com/office/drawing/2014/main" id="{8442F7F5-CF39-4602-80FB-37C32D17332C}"/>
              </a:ext>
            </a:extLst>
          </p:cNvPr>
          <p:cNvSpPr/>
          <p:nvPr/>
        </p:nvSpPr>
        <p:spPr>
          <a:xfrm rot="10800000">
            <a:off x="1442613" y="1352782"/>
            <a:ext cx="1822316" cy="645328"/>
          </a:xfrm>
          <a:prstGeom prst="triangle">
            <a:avLst/>
          </a:prstGeom>
          <a:solidFill>
            <a:srgbClr val="1E8E5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Isosceles Triangle 55">
            <a:extLst>
              <a:ext uri="{FF2B5EF4-FFF2-40B4-BE49-F238E27FC236}">
                <a16:creationId xmlns:a16="http://schemas.microsoft.com/office/drawing/2014/main" id="{E4E9B09F-FA8D-452B-8353-E4CAB6041D5B}"/>
              </a:ext>
            </a:extLst>
          </p:cNvPr>
          <p:cNvSpPr/>
          <p:nvPr/>
        </p:nvSpPr>
        <p:spPr>
          <a:xfrm rot="10800000">
            <a:off x="3264929" y="1352782"/>
            <a:ext cx="1822315" cy="641641"/>
          </a:xfrm>
          <a:prstGeom prst="triangle">
            <a:avLst/>
          </a:prstGeom>
          <a:solidFill>
            <a:srgbClr val="1E8E5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Isosceles Triangle 56">
            <a:extLst>
              <a:ext uri="{FF2B5EF4-FFF2-40B4-BE49-F238E27FC236}">
                <a16:creationId xmlns:a16="http://schemas.microsoft.com/office/drawing/2014/main" id="{0946BBB8-FDAE-404E-ABF2-30231F65F95E}"/>
              </a:ext>
            </a:extLst>
          </p:cNvPr>
          <p:cNvSpPr/>
          <p:nvPr/>
        </p:nvSpPr>
        <p:spPr>
          <a:xfrm rot="10800000">
            <a:off x="5087243" y="1352783"/>
            <a:ext cx="1825428" cy="641641"/>
          </a:xfrm>
          <a:prstGeom prst="triangle">
            <a:avLst/>
          </a:prstGeom>
          <a:solidFill>
            <a:srgbClr val="1E8E5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2" name="Group 11">
            <a:extLst>
              <a:ext uri="{FF2B5EF4-FFF2-40B4-BE49-F238E27FC236}">
                <a16:creationId xmlns:a16="http://schemas.microsoft.com/office/drawing/2014/main" id="{05B2539F-EDB0-4AC4-B3C8-39F1846E4D9C}"/>
              </a:ext>
            </a:extLst>
          </p:cNvPr>
          <p:cNvGrpSpPr/>
          <p:nvPr/>
        </p:nvGrpSpPr>
        <p:grpSpPr>
          <a:xfrm>
            <a:off x="1828554" y="1058436"/>
            <a:ext cx="986323" cy="936295"/>
            <a:chOff x="1828554" y="1058436"/>
            <a:chExt cx="986323" cy="936295"/>
          </a:xfrm>
        </p:grpSpPr>
        <p:sp>
          <p:nvSpPr>
            <p:cNvPr id="58" name="Oval 57">
              <a:extLst>
                <a:ext uri="{FF2B5EF4-FFF2-40B4-BE49-F238E27FC236}">
                  <a16:creationId xmlns:a16="http://schemas.microsoft.com/office/drawing/2014/main" id="{11B0358F-56D7-4105-A9A3-896C0499918C}"/>
                </a:ext>
              </a:extLst>
            </p:cNvPr>
            <p:cNvSpPr/>
            <p:nvPr/>
          </p:nvSpPr>
          <p:spPr>
            <a:xfrm>
              <a:off x="1828554" y="1058436"/>
              <a:ext cx="986323" cy="936295"/>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59" name="Group 368">
              <a:extLst>
                <a:ext uri="{FF2B5EF4-FFF2-40B4-BE49-F238E27FC236}">
                  <a16:creationId xmlns:a16="http://schemas.microsoft.com/office/drawing/2014/main" id="{214EC0B2-FFDF-4A79-B095-E7F94879A7A4}"/>
                </a:ext>
              </a:extLst>
            </p:cNvPr>
            <p:cNvGrpSpPr/>
            <p:nvPr/>
          </p:nvGrpSpPr>
          <p:grpSpPr>
            <a:xfrm>
              <a:off x="2114037" y="1275283"/>
              <a:ext cx="415357" cy="502601"/>
              <a:chOff x="3865348" y="5244128"/>
              <a:chExt cx="319987" cy="454410"/>
            </a:xfrm>
            <a:solidFill>
              <a:srgbClr val="3A905F">
                <a:alpha val="75000"/>
              </a:srgbClr>
            </a:solidFill>
          </p:grpSpPr>
          <p:sp>
            <p:nvSpPr>
              <p:cNvPr id="85" name="Freeform 297">
                <a:extLst>
                  <a:ext uri="{FF2B5EF4-FFF2-40B4-BE49-F238E27FC236}">
                    <a16:creationId xmlns:a16="http://schemas.microsoft.com/office/drawing/2014/main" id="{383585B9-D109-4613-8DAE-1A44987749B6}"/>
                  </a:ext>
                </a:extLst>
              </p:cNvPr>
              <p:cNvSpPr>
                <a:spLocks noEditPoints="1"/>
              </p:cNvSpPr>
              <p:nvPr/>
            </p:nvSpPr>
            <p:spPr bwMode="auto">
              <a:xfrm>
                <a:off x="3865348" y="5244128"/>
                <a:ext cx="319987" cy="324370"/>
              </a:xfrm>
              <a:custGeom>
                <a:avLst/>
                <a:gdLst>
                  <a:gd name="T0" fmla="*/ 0 w 219"/>
                  <a:gd name="T1" fmla="*/ 129 h 222"/>
                  <a:gd name="T2" fmla="*/ 19 w 219"/>
                  <a:gd name="T3" fmla="*/ 144 h 222"/>
                  <a:gd name="T4" fmla="*/ 15 w 219"/>
                  <a:gd name="T5" fmla="*/ 168 h 222"/>
                  <a:gd name="T6" fmla="*/ 36 w 219"/>
                  <a:gd name="T7" fmla="*/ 196 h 222"/>
                  <a:gd name="T8" fmla="*/ 62 w 219"/>
                  <a:gd name="T9" fmla="*/ 194 h 222"/>
                  <a:gd name="T10" fmla="*/ 73 w 219"/>
                  <a:gd name="T11" fmla="*/ 216 h 222"/>
                  <a:gd name="T12" fmla="*/ 108 w 219"/>
                  <a:gd name="T13" fmla="*/ 222 h 222"/>
                  <a:gd name="T14" fmla="*/ 126 w 219"/>
                  <a:gd name="T15" fmla="*/ 205 h 222"/>
                  <a:gd name="T16" fmla="*/ 150 w 219"/>
                  <a:gd name="T17" fmla="*/ 215 h 222"/>
                  <a:gd name="T18" fmla="*/ 180 w 219"/>
                  <a:gd name="T19" fmla="*/ 197 h 222"/>
                  <a:gd name="T20" fmla="*/ 184 w 219"/>
                  <a:gd name="T21" fmla="*/ 172 h 222"/>
                  <a:gd name="T22" fmla="*/ 207 w 219"/>
                  <a:gd name="T23" fmla="*/ 165 h 222"/>
                  <a:gd name="T24" fmla="*/ 219 w 219"/>
                  <a:gd name="T25" fmla="*/ 132 h 222"/>
                  <a:gd name="T26" fmla="*/ 206 w 219"/>
                  <a:gd name="T27" fmla="*/ 112 h 222"/>
                  <a:gd name="T28" fmla="*/ 219 w 219"/>
                  <a:gd name="T29" fmla="*/ 90 h 222"/>
                  <a:gd name="T30" fmla="*/ 207 w 219"/>
                  <a:gd name="T31" fmla="*/ 57 h 222"/>
                  <a:gd name="T32" fmla="*/ 184 w 219"/>
                  <a:gd name="T33" fmla="*/ 50 h 222"/>
                  <a:gd name="T34" fmla="*/ 180 w 219"/>
                  <a:gd name="T35" fmla="*/ 25 h 222"/>
                  <a:gd name="T36" fmla="*/ 150 w 219"/>
                  <a:gd name="T37" fmla="*/ 7 h 222"/>
                  <a:gd name="T38" fmla="*/ 126 w 219"/>
                  <a:gd name="T39" fmla="*/ 17 h 222"/>
                  <a:gd name="T40" fmla="*/ 108 w 219"/>
                  <a:gd name="T41" fmla="*/ 0 h 222"/>
                  <a:gd name="T42" fmla="*/ 73 w 219"/>
                  <a:gd name="T43" fmla="*/ 6 h 222"/>
                  <a:gd name="T44" fmla="*/ 62 w 219"/>
                  <a:gd name="T45" fmla="*/ 28 h 222"/>
                  <a:gd name="T46" fmla="*/ 36 w 219"/>
                  <a:gd name="T47" fmla="*/ 28 h 222"/>
                  <a:gd name="T48" fmla="*/ 15 w 219"/>
                  <a:gd name="T49" fmla="*/ 54 h 222"/>
                  <a:gd name="T50" fmla="*/ 19 w 219"/>
                  <a:gd name="T51" fmla="*/ 79 h 222"/>
                  <a:gd name="T52" fmla="*/ 0 w 219"/>
                  <a:gd name="T53" fmla="*/ 93 h 222"/>
                  <a:gd name="T54" fmla="*/ 34 w 219"/>
                  <a:gd name="T55" fmla="*/ 112 h 222"/>
                  <a:gd name="T56" fmla="*/ 34 w 219"/>
                  <a:gd name="T57" fmla="*/ 103 h 222"/>
                  <a:gd name="T58" fmla="*/ 38 w 219"/>
                  <a:gd name="T59" fmla="*/ 88 h 222"/>
                  <a:gd name="T60" fmla="*/ 47 w 219"/>
                  <a:gd name="T61" fmla="*/ 69 h 222"/>
                  <a:gd name="T62" fmla="*/ 67 w 219"/>
                  <a:gd name="T63" fmla="*/ 48 h 222"/>
                  <a:gd name="T64" fmla="*/ 88 w 219"/>
                  <a:gd name="T65" fmla="*/ 39 h 222"/>
                  <a:gd name="T66" fmla="*/ 102 w 219"/>
                  <a:gd name="T67" fmla="*/ 36 h 222"/>
                  <a:gd name="T68" fmla="*/ 109 w 219"/>
                  <a:gd name="T69" fmla="*/ 36 h 222"/>
                  <a:gd name="T70" fmla="*/ 125 w 219"/>
                  <a:gd name="T71" fmla="*/ 37 h 222"/>
                  <a:gd name="T72" fmla="*/ 139 w 219"/>
                  <a:gd name="T73" fmla="*/ 41 h 222"/>
                  <a:gd name="T74" fmla="*/ 163 w 219"/>
                  <a:gd name="T75" fmla="*/ 58 h 222"/>
                  <a:gd name="T76" fmla="*/ 179 w 219"/>
                  <a:gd name="T77" fmla="*/ 81 h 222"/>
                  <a:gd name="T78" fmla="*/ 184 w 219"/>
                  <a:gd name="T79" fmla="*/ 96 h 222"/>
                  <a:gd name="T80" fmla="*/ 185 w 219"/>
                  <a:gd name="T81" fmla="*/ 112 h 222"/>
                  <a:gd name="T82" fmla="*/ 185 w 219"/>
                  <a:gd name="T83" fmla="*/ 119 h 222"/>
                  <a:gd name="T84" fmla="*/ 181 w 219"/>
                  <a:gd name="T85" fmla="*/ 134 h 222"/>
                  <a:gd name="T86" fmla="*/ 173 w 219"/>
                  <a:gd name="T87" fmla="*/ 153 h 222"/>
                  <a:gd name="T88" fmla="*/ 152 w 219"/>
                  <a:gd name="T89" fmla="*/ 174 h 222"/>
                  <a:gd name="T90" fmla="*/ 133 w 219"/>
                  <a:gd name="T91" fmla="*/ 183 h 222"/>
                  <a:gd name="T92" fmla="*/ 117 w 219"/>
                  <a:gd name="T93" fmla="*/ 186 h 222"/>
                  <a:gd name="T94" fmla="*/ 109 w 219"/>
                  <a:gd name="T95" fmla="*/ 187 h 222"/>
                  <a:gd name="T96" fmla="*/ 95 w 219"/>
                  <a:gd name="T97" fmla="*/ 185 h 222"/>
                  <a:gd name="T98" fmla="*/ 80 w 219"/>
                  <a:gd name="T99" fmla="*/ 181 h 222"/>
                  <a:gd name="T100" fmla="*/ 56 w 219"/>
                  <a:gd name="T101" fmla="*/ 164 h 222"/>
                  <a:gd name="T102" fmla="*/ 40 w 219"/>
                  <a:gd name="T103" fmla="*/ 141 h 222"/>
                  <a:gd name="T104" fmla="*/ 35 w 219"/>
                  <a:gd name="T105" fmla="*/ 126 h 222"/>
                  <a:gd name="T106" fmla="*/ 34 w 219"/>
                  <a:gd name="T107" fmla="*/ 11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9" h="222">
                    <a:moveTo>
                      <a:pt x="13" y="112"/>
                    </a:moveTo>
                    <a:lnTo>
                      <a:pt x="0" y="129"/>
                    </a:lnTo>
                    <a:lnTo>
                      <a:pt x="1" y="132"/>
                    </a:lnTo>
                    <a:lnTo>
                      <a:pt x="19" y="144"/>
                    </a:lnTo>
                    <a:lnTo>
                      <a:pt x="12" y="165"/>
                    </a:lnTo>
                    <a:lnTo>
                      <a:pt x="15" y="168"/>
                    </a:lnTo>
                    <a:lnTo>
                      <a:pt x="36" y="172"/>
                    </a:lnTo>
                    <a:lnTo>
                      <a:pt x="36" y="196"/>
                    </a:lnTo>
                    <a:lnTo>
                      <a:pt x="40" y="197"/>
                    </a:lnTo>
                    <a:lnTo>
                      <a:pt x="62" y="194"/>
                    </a:lnTo>
                    <a:lnTo>
                      <a:pt x="70" y="215"/>
                    </a:lnTo>
                    <a:lnTo>
                      <a:pt x="73" y="216"/>
                    </a:lnTo>
                    <a:lnTo>
                      <a:pt x="92" y="205"/>
                    </a:lnTo>
                    <a:lnTo>
                      <a:pt x="108" y="222"/>
                    </a:lnTo>
                    <a:lnTo>
                      <a:pt x="112" y="222"/>
                    </a:lnTo>
                    <a:lnTo>
                      <a:pt x="126" y="205"/>
                    </a:lnTo>
                    <a:lnTo>
                      <a:pt x="146" y="216"/>
                    </a:lnTo>
                    <a:lnTo>
                      <a:pt x="150" y="215"/>
                    </a:lnTo>
                    <a:lnTo>
                      <a:pt x="158" y="194"/>
                    </a:lnTo>
                    <a:lnTo>
                      <a:pt x="180" y="197"/>
                    </a:lnTo>
                    <a:lnTo>
                      <a:pt x="182" y="196"/>
                    </a:lnTo>
                    <a:lnTo>
                      <a:pt x="184" y="172"/>
                    </a:lnTo>
                    <a:lnTo>
                      <a:pt x="204" y="168"/>
                    </a:lnTo>
                    <a:lnTo>
                      <a:pt x="207" y="165"/>
                    </a:lnTo>
                    <a:lnTo>
                      <a:pt x="200" y="144"/>
                    </a:lnTo>
                    <a:lnTo>
                      <a:pt x="219" y="132"/>
                    </a:lnTo>
                    <a:lnTo>
                      <a:pt x="219" y="129"/>
                    </a:lnTo>
                    <a:lnTo>
                      <a:pt x="206" y="112"/>
                    </a:lnTo>
                    <a:lnTo>
                      <a:pt x="219" y="93"/>
                    </a:lnTo>
                    <a:lnTo>
                      <a:pt x="219" y="90"/>
                    </a:lnTo>
                    <a:lnTo>
                      <a:pt x="200" y="79"/>
                    </a:lnTo>
                    <a:lnTo>
                      <a:pt x="207" y="57"/>
                    </a:lnTo>
                    <a:lnTo>
                      <a:pt x="204" y="54"/>
                    </a:lnTo>
                    <a:lnTo>
                      <a:pt x="184" y="50"/>
                    </a:lnTo>
                    <a:lnTo>
                      <a:pt x="182" y="28"/>
                    </a:lnTo>
                    <a:lnTo>
                      <a:pt x="180" y="25"/>
                    </a:lnTo>
                    <a:lnTo>
                      <a:pt x="158" y="28"/>
                    </a:lnTo>
                    <a:lnTo>
                      <a:pt x="150" y="7"/>
                    </a:lnTo>
                    <a:lnTo>
                      <a:pt x="146" y="6"/>
                    </a:lnTo>
                    <a:lnTo>
                      <a:pt x="126" y="17"/>
                    </a:lnTo>
                    <a:lnTo>
                      <a:pt x="112" y="0"/>
                    </a:lnTo>
                    <a:lnTo>
                      <a:pt x="108" y="0"/>
                    </a:lnTo>
                    <a:lnTo>
                      <a:pt x="92" y="17"/>
                    </a:lnTo>
                    <a:lnTo>
                      <a:pt x="73" y="6"/>
                    </a:lnTo>
                    <a:lnTo>
                      <a:pt x="70" y="7"/>
                    </a:lnTo>
                    <a:lnTo>
                      <a:pt x="62" y="28"/>
                    </a:lnTo>
                    <a:lnTo>
                      <a:pt x="40" y="25"/>
                    </a:lnTo>
                    <a:lnTo>
                      <a:pt x="36" y="28"/>
                    </a:lnTo>
                    <a:lnTo>
                      <a:pt x="36" y="50"/>
                    </a:lnTo>
                    <a:lnTo>
                      <a:pt x="15" y="54"/>
                    </a:lnTo>
                    <a:lnTo>
                      <a:pt x="12" y="57"/>
                    </a:lnTo>
                    <a:lnTo>
                      <a:pt x="19" y="79"/>
                    </a:lnTo>
                    <a:lnTo>
                      <a:pt x="1" y="90"/>
                    </a:lnTo>
                    <a:lnTo>
                      <a:pt x="0" y="93"/>
                    </a:lnTo>
                    <a:lnTo>
                      <a:pt x="13" y="112"/>
                    </a:lnTo>
                    <a:close/>
                    <a:moveTo>
                      <a:pt x="34" y="112"/>
                    </a:moveTo>
                    <a:lnTo>
                      <a:pt x="34" y="112"/>
                    </a:lnTo>
                    <a:lnTo>
                      <a:pt x="34" y="103"/>
                    </a:lnTo>
                    <a:lnTo>
                      <a:pt x="35" y="96"/>
                    </a:lnTo>
                    <a:lnTo>
                      <a:pt x="38" y="88"/>
                    </a:lnTo>
                    <a:lnTo>
                      <a:pt x="40" y="81"/>
                    </a:lnTo>
                    <a:lnTo>
                      <a:pt x="47" y="69"/>
                    </a:lnTo>
                    <a:lnTo>
                      <a:pt x="56" y="58"/>
                    </a:lnTo>
                    <a:lnTo>
                      <a:pt x="67" y="48"/>
                    </a:lnTo>
                    <a:lnTo>
                      <a:pt x="80" y="41"/>
                    </a:lnTo>
                    <a:lnTo>
                      <a:pt x="88" y="39"/>
                    </a:lnTo>
                    <a:lnTo>
                      <a:pt x="95" y="37"/>
                    </a:lnTo>
                    <a:lnTo>
                      <a:pt x="102" y="36"/>
                    </a:lnTo>
                    <a:lnTo>
                      <a:pt x="109" y="36"/>
                    </a:lnTo>
                    <a:lnTo>
                      <a:pt x="109" y="36"/>
                    </a:lnTo>
                    <a:lnTo>
                      <a:pt x="117" y="36"/>
                    </a:lnTo>
                    <a:lnTo>
                      <a:pt x="125" y="37"/>
                    </a:lnTo>
                    <a:lnTo>
                      <a:pt x="133" y="39"/>
                    </a:lnTo>
                    <a:lnTo>
                      <a:pt x="139" y="41"/>
                    </a:lnTo>
                    <a:lnTo>
                      <a:pt x="152" y="48"/>
                    </a:lnTo>
                    <a:lnTo>
                      <a:pt x="163" y="58"/>
                    </a:lnTo>
                    <a:lnTo>
                      <a:pt x="173" y="69"/>
                    </a:lnTo>
                    <a:lnTo>
                      <a:pt x="179" y="81"/>
                    </a:lnTo>
                    <a:lnTo>
                      <a:pt x="181" y="88"/>
                    </a:lnTo>
                    <a:lnTo>
                      <a:pt x="184" y="96"/>
                    </a:lnTo>
                    <a:lnTo>
                      <a:pt x="185" y="103"/>
                    </a:lnTo>
                    <a:lnTo>
                      <a:pt x="185" y="112"/>
                    </a:lnTo>
                    <a:lnTo>
                      <a:pt x="185" y="112"/>
                    </a:lnTo>
                    <a:lnTo>
                      <a:pt x="185" y="119"/>
                    </a:lnTo>
                    <a:lnTo>
                      <a:pt x="184" y="126"/>
                    </a:lnTo>
                    <a:lnTo>
                      <a:pt x="181" y="134"/>
                    </a:lnTo>
                    <a:lnTo>
                      <a:pt x="179" y="141"/>
                    </a:lnTo>
                    <a:lnTo>
                      <a:pt x="173" y="153"/>
                    </a:lnTo>
                    <a:lnTo>
                      <a:pt x="163" y="164"/>
                    </a:lnTo>
                    <a:lnTo>
                      <a:pt x="152" y="174"/>
                    </a:lnTo>
                    <a:lnTo>
                      <a:pt x="139" y="181"/>
                    </a:lnTo>
                    <a:lnTo>
                      <a:pt x="133" y="183"/>
                    </a:lnTo>
                    <a:lnTo>
                      <a:pt x="125" y="185"/>
                    </a:lnTo>
                    <a:lnTo>
                      <a:pt x="117" y="186"/>
                    </a:lnTo>
                    <a:lnTo>
                      <a:pt x="109" y="187"/>
                    </a:lnTo>
                    <a:lnTo>
                      <a:pt x="109" y="187"/>
                    </a:lnTo>
                    <a:lnTo>
                      <a:pt x="102" y="186"/>
                    </a:lnTo>
                    <a:lnTo>
                      <a:pt x="95" y="185"/>
                    </a:lnTo>
                    <a:lnTo>
                      <a:pt x="88" y="183"/>
                    </a:lnTo>
                    <a:lnTo>
                      <a:pt x="80" y="181"/>
                    </a:lnTo>
                    <a:lnTo>
                      <a:pt x="67" y="174"/>
                    </a:lnTo>
                    <a:lnTo>
                      <a:pt x="56" y="164"/>
                    </a:lnTo>
                    <a:lnTo>
                      <a:pt x="47" y="153"/>
                    </a:lnTo>
                    <a:lnTo>
                      <a:pt x="40" y="141"/>
                    </a:lnTo>
                    <a:lnTo>
                      <a:pt x="38" y="134"/>
                    </a:lnTo>
                    <a:lnTo>
                      <a:pt x="35" y="126"/>
                    </a:lnTo>
                    <a:lnTo>
                      <a:pt x="34" y="119"/>
                    </a:lnTo>
                    <a:lnTo>
                      <a:pt x="34" y="112"/>
                    </a:lnTo>
                    <a:lnTo>
                      <a:pt x="34"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GB">
                  <a:latin typeface="Candara" panose="020E0502030303020204" pitchFamily="34" charset="0"/>
                </a:endParaRPr>
              </a:p>
            </p:txBody>
          </p:sp>
          <p:sp>
            <p:nvSpPr>
              <p:cNvPr id="86" name="Freeform 298">
                <a:extLst>
                  <a:ext uri="{FF2B5EF4-FFF2-40B4-BE49-F238E27FC236}">
                    <a16:creationId xmlns:a16="http://schemas.microsoft.com/office/drawing/2014/main" id="{F9C9137E-CAE9-4F1A-AC05-DCB52BF4F421}"/>
                  </a:ext>
                </a:extLst>
              </p:cNvPr>
              <p:cNvSpPr>
                <a:spLocks/>
              </p:cNvSpPr>
              <p:nvPr/>
            </p:nvSpPr>
            <p:spPr bwMode="auto">
              <a:xfrm>
                <a:off x="3877037" y="5540736"/>
                <a:ext cx="130040" cy="157802"/>
              </a:xfrm>
              <a:custGeom>
                <a:avLst/>
                <a:gdLst>
                  <a:gd name="T0" fmla="*/ 33 w 89"/>
                  <a:gd name="T1" fmla="*/ 2 h 108"/>
                  <a:gd name="T2" fmla="*/ 48 w 89"/>
                  <a:gd name="T3" fmla="*/ 0 h 108"/>
                  <a:gd name="T4" fmla="*/ 53 w 89"/>
                  <a:gd name="T5" fmla="*/ 15 h 108"/>
                  <a:gd name="T6" fmla="*/ 53 w 89"/>
                  <a:gd name="T7" fmla="*/ 15 h 108"/>
                  <a:gd name="T8" fmla="*/ 55 w 89"/>
                  <a:gd name="T9" fmla="*/ 17 h 108"/>
                  <a:gd name="T10" fmla="*/ 59 w 89"/>
                  <a:gd name="T11" fmla="*/ 19 h 108"/>
                  <a:gd name="T12" fmla="*/ 62 w 89"/>
                  <a:gd name="T13" fmla="*/ 21 h 108"/>
                  <a:gd name="T14" fmla="*/ 62 w 89"/>
                  <a:gd name="T15" fmla="*/ 21 h 108"/>
                  <a:gd name="T16" fmla="*/ 66 w 89"/>
                  <a:gd name="T17" fmla="*/ 21 h 108"/>
                  <a:gd name="T18" fmla="*/ 70 w 89"/>
                  <a:gd name="T19" fmla="*/ 21 h 108"/>
                  <a:gd name="T20" fmla="*/ 83 w 89"/>
                  <a:gd name="T21" fmla="*/ 13 h 108"/>
                  <a:gd name="T22" fmla="*/ 89 w 89"/>
                  <a:gd name="T23" fmla="*/ 21 h 108"/>
                  <a:gd name="T24" fmla="*/ 58 w 89"/>
                  <a:gd name="T25" fmla="*/ 108 h 108"/>
                  <a:gd name="T26" fmla="*/ 36 w 89"/>
                  <a:gd name="T27" fmla="*/ 80 h 108"/>
                  <a:gd name="T28" fmla="*/ 0 w 89"/>
                  <a:gd name="T29" fmla="*/ 88 h 108"/>
                  <a:gd name="T30" fmla="*/ 31 w 89"/>
                  <a:gd name="T31" fmla="*/ 2 h 108"/>
                  <a:gd name="T32" fmla="*/ 31 w 89"/>
                  <a:gd name="T33" fmla="*/ 2 h 108"/>
                  <a:gd name="T34" fmla="*/ 33 w 89"/>
                  <a:gd name="T35" fmla="*/ 2 h 108"/>
                  <a:gd name="T36" fmla="*/ 33 w 89"/>
                  <a:gd name="T37" fmla="*/ 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108">
                    <a:moveTo>
                      <a:pt x="33" y="2"/>
                    </a:moveTo>
                    <a:lnTo>
                      <a:pt x="48" y="0"/>
                    </a:lnTo>
                    <a:lnTo>
                      <a:pt x="53" y="15"/>
                    </a:lnTo>
                    <a:lnTo>
                      <a:pt x="53" y="15"/>
                    </a:lnTo>
                    <a:lnTo>
                      <a:pt x="55" y="17"/>
                    </a:lnTo>
                    <a:lnTo>
                      <a:pt x="59" y="19"/>
                    </a:lnTo>
                    <a:lnTo>
                      <a:pt x="62" y="21"/>
                    </a:lnTo>
                    <a:lnTo>
                      <a:pt x="62" y="21"/>
                    </a:lnTo>
                    <a:lnTo>
                      <a:pt x="66" y="21"/>
                    </a:lnTo>
                    <a:lnTo>
                      <a:pt x="70" y="21"/>
                    </a:lnTo>
                    <a:lnTo>
                      <a:pt x="83" y="13"/>
                    </a:lnTo>
                    <a:lnTo>
                      <a:pt x="89" y="21"/>
                    </a:lnTo>
                    <a:lnTo>
                      <a:pt x="58" y="108"/>
                    </a:lnTo>
                    <a:lnTo>
                      <a:pt x="36" y="80"/>
                    </a:lnTo>
                    <a:lnTo>
                      <a:pt x="0" y="88"/>
                    </a:lnTo>
                    <a:lnTo>
                      <a:pt x="31" y="2"/>
                    </a:lnTo>
                    <a:lnTo>
                      <a:pt x="31" y="2"/>
                    </a:lnTo>
                    <a:lnTo>
                      <a:pt x="33" y="2"/>
                    </a:lnTo>
                    <a:lnTo>
                      <a:pt x="33"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GB">
                  <a:latin typeface="Candara" panose="020E0502030303020204" pitchFamily="34" charset="0"/>
                </a:endParaRPr>
              </a:p>
            </p:txBody>
          </p:sp>
          <p:sp>
            <p:nvSpPr>
              <p:cNvPr id="87" name="Freeform 299">
                <a:extLst>
                  <a:ext uri="{FF2B5EF4-FFF2-40B4-BE49-F238E27FC236}">
                    <a16:creationId xmlns:a16="http://schemas.microsoft.com/office/drawing/2014/main" id="{56774F62-924C-496B-A61E-888D7482E146}"/>
                  </a:ext>
                </a:extLst>
              </p:cNvPr>
              <p:cNvSpPr>
                <a:spLocks/>
              </p:cNvSpPr>
              <p:nvPr/>
            </p:nvSpPr>
            <p:spPr bwMode="auto">
              <a:xfrm>
                <a:off x="4043606" y="5540736"/>
                <a:ext cx="131501" cy="157802"/>
              </a:xfrm>
              <a:custGeom>
                <a:avLst/>
                <a:gdLst>
                  <a:gd name="T0" fmla="*/ 19 w 90"/>
                  <a:gd name="T1" fmla="*/ 21 h 108"/>
                  <a:gd name="T2" fmla="*/ 19 w 90"/>
                  <a:gd name="T3" fmla="*/ 21 h 108"/>
                  <a:gd name="T4" fmla="*/ 24 w 90"/>
                  <a:gd name="T5" fmla="*/ 21 h 108"/>
                  <a:gd name="T6" fmla="*/ 28 w 90"/>
                  <a:gd name="T7" fmla="*/ 21 h 108"/>
                  <a:gd name="T8" fmla="*/ 30 w 90"/>
                  <a:gd name="T9" fmla="*/ 19 h 108"/>
                  <a:gd name="T10" fmla="*/ 30 w 90"/>
                  <a:gd name="T11" fmla="*/ 19 h 108"/>
                  <a:gd name="T12" fmla="*/ 34 w 90"/>
                  <a:gd name="T13" fmla="*/ 17 h 108"/>
                  <a:gd name="T14" fmla="*/ 36 w 90"/>
                  <a:gd name="T15" fmla="*/ 15 h 108"/>
                  <a:gd name="T16" fmla="*/ 42 w 90"/>
                  <a:gd name="T17" fmla="*/ 0 h 108"/>
                  <a:gd name="T18" fmla="*/ 57 w 90"/>
                  <a:gd name="T19" fmla="*/ 2 h 108"/>
                  <a:gd name="T20" fmla="*/ 57 w 90"/>
                  <a:gd name="T21" fmla="*/ 2 h 108"/>
                  <a:gd name="T22" fmla="*/ 58 w 90"/>
                  <a:gd name="T23" fmla="*/ 2 h 108"/>
                  <a:gd name="T24" fmla="*/ 90 w 90"/>
                  <a:gd name="T25" fmla="*/ 88 h 108"/>
                  <a:gd name="T26" fmla="*/ 54 w 90"/>
                  <a:gd name="T27" fmla="*/ 80 h 108"/>
                  <a:gd name="T28" fmla="*/ 31 w 90"/>
                  <a:gd name="T29" fmla="*/ 108 h 108"/>
                  <a:gd name="T30" fmla="*/ 0 w 90"/>
                  <a:gd name="T31" fmla="*/ 21 h 108"/>
                  <a:gd name="T32" fmla="*/ 7 w 90"/>
                  <a:gd name="T33" fmla="*/ 13 h 108"/>
                  <a:gd name="T34" fmla="*/ 19 w 90"/>
                  <a:gd name="T35" fmla="*/ 2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108">
                    <a:moveTo>
                      <a:pt x="19" y="21"/>
                    </a:moveTo>
                    <a:lnTo>
                      <a:pt x="19" y="21"/>
                    </a:lnTo>
                    <a:lnTo>
                      <a:pt x="24" y="21"/>
                    </a:lnTo>
                    <a:lnTo>
                      <a:pt x="28" y="21"/>
                    </a:lnTo>
                    <a:lnTo>
                      <a:pt x="30" y="19"/>
                    </a:lnTo>
                    <a:lnTo>
                      <a:pt x="30" y="19"/>
                    </a:lnTo>
                    <a:lnTo>
                      <a:pt x="34" y="17"/>
                    </a:lnTo>
                    <a:lnTo>
                      <a:pt x="36" y="15"/>
                    </a:lnTo>
                    <a:lnTo>
                      <a:pt x="42" y="0"/>
                    </a:lnTo>
                    <a:lnTo>
                      <a:pt x="57" y="2"/>
                    </a:lnTo>
                    <a:lnTo>
                      <a:pt x="57" y="2"/>
                    </a:lnTo>
                    <a:lnTo>
                      <a:pt x="58" y="2"/>
                    </a:lnTo>
                    <a:lnTo>
                      <a:pt x="90" y="88"/>
                    </a:lnTo>
                    <a:lnTo>
                      <a:pt x="54" y="80"/>
                    </a:lnTo>
                    <a:lnTo>
                      <a:pt x="31" y="108"/>
                    </a:lnTo>
                    <a:lnTo>
                      <a:pt x="0" y="21"/>
                    </a:lnTo>
                    <a:lnTo>
                      <a:pt x="7" y="13"/>
                    </a:lnTo>
                    <a:lnTo>
                      <a:pt x="19"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GB">
                  <a:latin typeface="Candara" panose="020E0502030303020204" pitchFamily="34" charset="0"/>
                </a:endParaRPr>
              </a:p>
            </p:txBody>
          </p:sp>
          <p:sp>
            <p:nvSpPr>
              <p:cNvPr id="88" name="Freeform 300">
                <a:extLst>
                  <a:ext uri="{FF2B5EF4-FFF2-40B4-BE49-F238E27FC236}">
                    <a16:creationId xmlns:a16="http://schemas.microsoft.com/office/drawing/2014/main" id="{7E09B680-F66E-4408-910D-A99BFF629D54}"/>
                  </a:ext>
                </a:extLst>
              </p:cNvPr>
              <p:cNvSpPr>
                <a:spLocks/>
              </p:cNvSpPr>
              <p:nvPr/>
            </p:nvSpPr>
            <p:spPr bwMode="auto">
              <a:xfrm>
                <a:off x="3947172" y="5328873"/>
                <a:ext cx="156340" cy="154879"/>
              </a:xfrm>
              <a:custGeom>
                <a:avLst/>
                <a:gdLst>
                  <a:gd name="T0" fmla="*/ 53 w 107"/>
                  <a:gd name="T1" fmla="*/ 0 h 106"/>
                  <a:gd name="T2" fmla="*/ 53 w 107"/>
                  <a:gd name="T3" fmla="*/ 0 h 106"/>
                  <a:gd name="T4" fmla="*/ 64 w 107"/>
                  <a:gd name="T5" fmla="*/ 1 h 106"/>
                  <a:gd name="T6" fmla="*/ 74 w 107"/>
                  <a:gd name="T7" fmla="*/ 4 h 106"/>
                  <a:gd name="T8" fmla="*/ 84 w 107"/>
                  <a:gd name="T9" fmla="*/ 9 h 106"/>
                  <a:gd name="T10" fmla="*/ 91 w 107"/>
                  <a:gd name="T11" fmla="*/ 16 h 106"/>
                  <a:gd name="T12" fmla="*/ 98 w 107"/>
                  <a:gd name="T13" fmla="*/ 23 h 106"/>
                  <a:gd name="T14" fmla="*/ 103 w 107"/>
                  <a:gd name="T15" fmla="*/ 32 h 106"/>
                  <a:gd name="T16" fmla="*/ 106 w 107"/>
                  <a:gd name="T17" fmla="*/ 43 h 106"/>
                  <a:gd name="T18" fmla="*/ 107 w 107"/>
                  <a:gd name="T19" fmla="*/ 54 h 106"/>
                  <a:gd name="T20" fmla="*/ 107 w 107"/>
                  <a:gd name="T21" fmla="*/ 54 h 106"/>
                  <a:gd name="T22" fmla="*/ 106 w 107"/>
                  <a:gd name="T23" fmla="*/ 63 h 106"/>
                  <a:gd name="T24" fmla="*/ 103 w 107"/>
                  <a:gd name="T25" fmla="*/ 74 h 106"/>
                  <a:gd name="T26" fmla="*/ 98 w 107"/>
                  <a:gd name="T27" fmla="*/ 83 h 106"/>
                  <a:gd name="T28" fmla="*/ 91 w 107"/>
                  <a:gd name="T29" fmla="*/ 91 h 106"/>
                  <a:gd name="T30" fmla="*/ 84 w 107"/>
                  <a:gd name="T31" fmla="*/ 97 h 106"/>
                  <a:gd name="T32" fmla="*/ 74 w 107"/>
                  <a:gd name="T33" fmla="*/ 102 h 106"/>
                  <a:gd name="T34" fmla="*/ 64 w 107"/>
                  <a:gd name="T35" fmla="*/ 106 h 106"/>
                  <a:gd name="T36" fmla="*/ 53 w 107"/>
                  <a:gd name="T37" fmla="*/ 106 h 106"/>
                  <a:gd name="T38" fmla="*/ 53 w 107"/>
                  <a:gd name="T39" fmla="*/ 106 h 106"/>
                  <a:gd name="T40" fmla="*/ 42 w 107"/>
                  <a:gd name="T41" fmla="*/ 106 h 106"/>
                  <a:gd name="T42" fmla="*/ 33 w 107"/>
                  <a:gd name="T43" fmla="*/ 102 h 106"/>
                  <a:gd name="T44" fmla="*/ 24 w 107"/>
                  <a:gd name="T45" fmla="*/ 97 h 106"/>
                  <a:gd name="T46" fmla="*/ 16 w 107"/>
                  <a:gd name="T47" fmla="*/ 91 h 106"/>
                  <a:gd name="T48" fmla="*/ 10 w 107"/>
                  <a:gd name="T49" fmla="*/ 83 h 106"/>
                  <a:gd name="T50" fmla="*/ 5 w 107"/>
                  <a:gd name="T51" fmla="*/ 74 h 106"/>
                  <a:gd name="T52" fmla="*/ 1 w 107"/>
                  <a:gd name="T53" fmla="*/ 63 h 106"/>
                  <a:gd name="T54" fmla="*/ 0 w 107"/>
                  <a:gd name="T55" fmla="*/ 54 h 106"/>
                  <a:gd name="T56" fmla="*/ 0 w 107"/>
                  <a:gd name="T57" fmla="*/ 54 h 106"/>
                  <a:gd name="T58" fmla="*/ 1 w 107"/>
                  <a:gd name="T59" fmla="*/ 43 h 106"/>
                  <a:gd name="T60" fmla="*/ 5 w 107"/>
                  <a:gd name="T61" fmla="*/ 32 h 106"/>
                  <a:gd name="T62" fmla="*/ 10 w 107"/>
                  <a:gd name="T63" fmla="*/ 23 h 106"/>
                  <a:gd name="T64" fmla="*/ 16 w 107"/>
                  <a:gd name="T65" fmla="*/ 16 h 106"/>
                  <a:gd name="T66" fmla="*/ 24 w 107"/>
                  <a:gd name="T67" fmla="*/ 9 h 106"/>
                  <a:gd name="T68" fmla="*/ 33 w 107"/>
                  <a:gd name="T69" fmla="*/ 4 h 106"/>
                  <a:gd name="T70" fmla="*/ 42 w 107"/>
                  <a:gd name="T71" fmla="*/ 1 h 106"/>
                  <a:gd name="T72" fmla="*/ 53 w 107"/>
                  <a:gd name="T73" fmla="*/ 0 h 106"/>
                  <a:gd name="T74" fmla="*/ 53 w 107"/>
                  <a:gd name="T7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06">
                    <a:moveTo>
                      <a:pt x="53" y="0"/>
                    </a:moveTo>
                    <a:lnTo>
                      <a:pt x="53" y="0"/>
                    </a:lnTo>
                    <a:lnTo>
                      <a:pt x="64" y="1"/>
                    </a:lnTo>
                    <a:lnTo>
                      <a:pt x="74" y="4"/>
                    </a:lnTo>
                    <a:lnTo>
                      <a:pt x="84" y="9"/>
                    </a:lnTo>
                    <a:lnTo>
                      <a:pt x="91" y="16"/>
                    </a:lnTo>
                    <a:lnTo>
                      <a:pt x="98" y="23"/>
                    </a:lnTo>
                    <a:lnTo>
                      <a:pt x="103" y="32"/>
                    </a:lnTo>
                    <a:lnTo>
                      <a:pt x="106" y="43"/>
                    </a:lnTo>
                    <a:lnTo>
                      <a:pt x="107" y="54"/>
                    </a:lnTo>
                    <a:lnTo>
                      <a:pt x="107" y="54"/>
                    </a:lnTo>
                    <a:lnTo>
                      <a:pt x="106" y="63"/>
                    </a:lnTo>
                    <a:lnTo>
                      <a:pt x="103" y="74"/>
                    </a:lnTo>
                    <a:lnTo>
                      <a:pt x="98" y="83"/>
                    </a:lnTo>
                    <a:lnTo>
                      <a:pt x="91" y="91"/>
                    </a:lnTo>
                    <a:lnTo>
                      <a:pt x="84" y="97"/>
                    </a:lnTo>
                    <a:lnTo>
                      <a:pt x="74" y="102"/>
                    </a:lnTo>
                    <a:lnTo>
                      <a:pt x="64" y="106"/>
                    </a:lnTo>
                    <a:lnTo>
                      <a:pt x="53" y="106"/>
                    </a:lnTo>
                    <a:lnTo>
                      <a:pt x="53" y="106"/>
                    </a:lnTo>
                    <a:lnTo>
                      <a:pt x="42" y="106"/>
                    </a:lnTo>
                    <a:lnTo>
                      <a:pt x="33" y="102"/>
                    </a:lnTo>
                    <a:lnTo>
                      <a:pt x="24" y="97"/>
                    </a:lnTo>
                    <a:lnTo>
                      <a:pt x="16" y="91"/>
                    </a:lnTo>
                    <a:lnTo>
                      <a:pt x="10" y="83"/>
                    </a:lnTo>
                    <a:lnTo>
                      <a:pt x="5" y="74"/>
                    </a:lnTo>
                    <a:lnTo>
                      <a:pt x="1" y="63"/>
                    </a:lnTo>
                    <a:lnTo>
                      <a:pt x="0" y="54"/>
                    </a:lnTo>
                    <a:lnTo>
                      <a:pt x="0" y="54"/>
                    </a:lnTo>
                    <a:lnTo>
                      <a:pt x="1" y="43"/>
                    </a:lnTo>
                    <a:lnTo>
                      <a:pt x="5" y="32"/>
                    </a:lnTo>
                    <a:lnTo>
                      <a:pt x="10" y="23"/>
                    </a:lnTo>
                    <a:lnTo>
                      <a:pt x="16" y="16"/>
                    </a:lnTo>
                    <a:lnTo>
                      <a:pt x="24" y="9"/>
                    </a:lnTo>
                    <a:lnTo>
                      <a:pt x="33" y="4"/>
                    </a:lnTo>
                    <a:lnTo>
                      <a:pt x="42" y="1"/>
                    </a:lnTo>
                    <a:lnTo>
                      <a:pt x="53" y="0"/>
                    </a:lnTo>
                    <a:lnTo>
                      <a:pt x="5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GB" dirty="0">
                  <a:latin typeface="Candara" panose="020E0502030303020204" pitchFamily="34" charset="0"/>
                </a:endParaRPr>
              </a:p>
            </p:txBody>
          </p:sp>
        </p:grpSp>
      </p:grpSp>
      <p:sp>
        <p:nvSpPr>
          <p:cNvPr id="60" name="TextBox 59">
            <a:extLst>
              <a:ext uri="{FF2B5EF4-FFF2-40B4-BE49-F238E27FC236}">
                <a16:creationId xmlns:a16="http://schemas.microsoft.com/office/drawing/2014/main" id="{CB50049C-EBCF-4152-A7F0-53530E5D76A2}"/>
              </a:ext>
            </a:extLst>
          </p:cNvPr>
          <p:cNvSpPr txBox="1"/>
          <p:nvPr/>
        </p:nvSpPr>
        <p:spPr>
          <a:xfrm>
            <a:off x="1767176" y="2013804"/>
            <a:ext cx="1109079" cy="5365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1100" b="1" u="none" strike="noStrike" cap="none" spc="0" normalizeH="0" baseline="0" dirty="0">
                <a:ln>
                  <a:noFill/>
                </a:ln>
                <a:solidFill>
                  <a:srgbClr val="219965"/>
                </a:solidFill>
                <a:effectLst/>
                <a:uFillTx/>
                <a:latin typeface="Helvetica" panose="020B0604020202020204" pitchFamily="34" charset="0"/>
                <a:sym typeface="Calibri"/>
              </a:rPr>
              <a:t>RISORSE ASSEGNATE</a:t>
            </a:r>
            <a:endParaRPr kumimoji="0" lang="it-IT" sz="1100" b="1" u="none" strike="noStrike" cap="none" spc="0" normalizeH="0" baseline="0" dirty="0">
              <a:ln>
                <a:noFill/>
              </a:ln>
              <a:solidFill>
                <a:srgbClr val="219965"/>
              </a:solidFill>
              <a:effectLst/>
              <a:uFillTx/>
              <a:latin typeface="Helvetica" panose="020B0604020202020204" pitchFamily="34" charset="0"/>
              <a:sym typeface="Calibri"/>
            </a:endParaRPr>
          </a:p>
        </p:txBody>
      </p:sp>
      <p:sp>
        <p:nvSpPr>
          <p:cNvPr id="61" name="Rectangle 60">
            <a:extLst>
              <a:ext uri="{FF2B5EF4-FFF2-40B4-BE49-F238E27FC236}">
                <a16:creationId xmlns:a16="http://schemas.microsoft.com/office/drawing/2014/main" id="{D9BC033A-40B2-42CA-9541-2C92ACD0620C}"/>
              </a:ext>
            </a:extLst>
          </p:cNvPr>
          <p:cNvSpPr/>
          <p:nvPr/>
        </p:nvSpPr>
        <p:spPr>
          <a:xfrm>
            <a:off x="2013778" y="2956936"/>
            <a:ext cx="615874" cy="261610"/>
          </a:xfrm>
          <a:prstGeom prst="rect">
            <a:avLst/>
          </a:prstGeom>
        </p:spPr>
        <p:txBody>
          <a:bodyPr wrap="none" anchor="ctr">
            <a:spAutoFit/>
          </a:bodyPr>
          <a:lstStyle/>
          <a:p>
            <a:pPr algn="ctr"/>
            <a:r>
              <a:rPr lang="en-US" sz="1100" b="1" dirty="0">
                <a:solidFill>
                  <a:srgbClr val="7EC234"/>
                </a:solidFill>
                <a:latin typeface="Helvetica" panose="020B0604020202020204" pitchFamily="34" charset="0"/>
              </a:rPr>
              <a:t>284,33</a:t>
            </a:r>
            <a:endParaRPr lang="it-IT" sz="1100" dirty="0">
              <a:solidFill>
                <a:srgbClr val="7EC234"/>
              </a:solidFill>
              <a:latin typeface="Helvetica" panose="020B0604020202020204" pitchFamily="34" charset="0"/>
            </a:endParaRPr>
          </a:p>
        </p:txBody>
      </p:sp>
      <p:sp>
        <p:nvSpPr>
          <p:cNvPr id="62" name="Isosceles Triangle 61">
            <a:extLst>
              <a:ext uri="{FF2B5EF4-FFF2-40B4-BE49-F238E27FC236}">
                <a16:creationId xmlns:a16="http://schemas.microsoft.com/office/drawing/2014/main" id="{AEDBFE54-EEA5-4B6B-A5FA-EF0273FA8983}"/>
              </a:ext>
            </a:extLst>
          </p:cNvPr>
          <p:cNvSpPr/>
          <p:nvPr/>
        </p:nvSpPr>
        <p:spPr>
          <a:xfrm rot="10800000">
            <a:off x="6919939" y="1352782"/>
            <a:ext cx="1825428" cy="641641"/>
          </a:xfrm>
          <a:prstGeom prst="triangle">
            <a:avLst/>
          </a:prstGeom>
          <a:solidFill>
            <a:srgbClr val="1E8E5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ctangle 62">
            <a:extLst>
              <a:ext uri="{FF2B5EF4-FFF2-40B4-BE49-F238E27FC236}">
                <a16:creationId xmlns:a16="http://schemas.microsoft.com/office/drawing/2014/main" id="{8DA83D40-0142-40FE-A1E5-D66F300EF0A9}"/>
              </a:ext>
            </a:extLst>
          </p:cNvPr>
          <p:cNvSpPr/>
          <p:nvPr/>
        </p:nvSpPr>
        <p:spPr>
          <a:xfrm>
            <a:off x="5704402" y="2956936"/>
            <a:ext cx="615874" cy="261610"/>
          </a:xfrm>
          <a:prstGeom prst="rect">
            <a:avLst/>
          </a:prstGeom>
        </p:spPr>
        <p:txBody>
          <a:bodyPr wrap="none" anchor="ctr">
            <a:spAutoFit/>
          </a:bodyPr>
          <a:lstStyle/>
          <a:p>
            <a:pPr algn="ctr"/>
            <a:r>
              <a:rPr lang="en-US" sz="1100" b="1" dirty="0">
                <a:solidFill>
                  <a:srgbClr val="7EC234"/>
                </a:solidFill>
                <a:latin typeface="Helvetica" panose="020B0604020202020204" pitchFamily="34" charset="0"/>
              </a:rPr>
              <a:t>284,33</a:t>
            </a:r>
            <a:endParaRPr lang="en-US" sz="1100" dirty="0">
              <a:solidFill>
                <a:srgbClr val="7EC234"/>
              </a:solidFill>
              <a:latin typeface="Helvetica" panose="020B0604020202020204" pitchFamily="34" charset="0"/>
            </a:endParaRPr>
          </a:p>
        </p:txBody>
      </p:sp>
      <p:sp>
        <p:nvSpPr>
          <p:cNvPr id="65" name="Rectangle 64">
            <a:extLst>
              <a:ext uri="{FF2B5EF4-FFF2-40B4-BE49-F238E27FC236}">
                <a16:creationId xmlns:a16="http://schemas.microsoft.com/office/drawing/2014/main" id="{39DB175C-F401-48F7-BD40-0D14C5442D42}"/>
              </a:ext>
            </a:extLst>
          </p:cNvPr>
          <p:cNvSpPr/>
          <p:nvPr/>
        </p:nvSpPr>
        <p:spPr>
          <a:xfrm>
            <a:off x="7524976" y="2956936"/>
            <a:ext cx="615874" cy="261610"/>
          </a:xfrm>
          <a:prstGeom prst="rect">
            <a:avLst/>
          </a:prstGeom>
        </p:spPr>
        <p:txBody>
          <a:bodyPr wrap="none" anchor="ctr">
            <a:spAutoFit/>
          </a:bodyPr>
          <a:lstStyle/>
          <a:p>
            <a:pPr algn="ctr"/>
            <a:r>
              <a:rPr lang="en-US" sz="1100" b="1" dirty="0">
                <a:solidFill>
                  <a:srgbClr val="7EC234"/>
                </a:solidFill>
                <a:latin typeface="Helvetica" panose="020B0604020202020204" pitchFamily="34" charset="0"/>
              </a:rPr>
              <a:t>284,33</a:t>
            </a:r>
            <a:endParaRPr lang="en-US" sz="1100" dirty="0">
              <a:solidFill>
                <a:srgbClr val="7EC234"/>
              </a:solidFill>
              <a:latin typeface="Helvetica" panose="020B0604020202020204" pitchFamily="34" charset="0"/>
            </a:endParaRPr>
          </a:p>
        </p:txBody>
      </p:sp>
      <p:grpSp>
        <p:nvGrpSpPr>
          <p:cNvPr id="11" name="Group 10">
            <a:extLst>
              <a:ext uri="{FF2B5EF4-FFF2-40B4-BE49-F238E27FC236}">
                <a16:creationId xmlns:a16="http://schemas.microsoft.com/office/drawing/2014/main" id="{49F15D45-80B9-454F-9FC8-8D449DD1747C}"/>
              </a:ext>
            </a:extLst>
          </p:cNvPr>
          <p:cNvGrpSpPr/>
          <p:nvPr/>
        </p:nvGrpSpPr>
        <p:grpSpPr>
          <a:xfrm>
            <a:off x="5519178" y="1058436"/>
            <a:ext cx="986323" cy="936295"/>
            <a:chOff x="3670066" y="1058436"/>
            <a:chExt cx="986323" cy="936295"/>
          </a:xfrm>
        </p:grpSpPr>
        <p:sp>
          <p:nvSpPr>
            <p:cNvPr id="66" name="Oval 65">
              <a:extLst>
                <a:ext uri="{FF2B5EF4-FFF2-40B4-BE49-F238E27FC236}">
                  <a16:creationId xmlns:a16="http://schemas.microsoft.com/office/drawing/2014/main" id="{1F674BFB-1383-4C86-A48E-89D37CFD901B}"/>
                </a:ext>
              </a:extLst>
            </p:cNvPr>
            <p:cNvSpPr/>
            <p:nvPr/>
          </p:nvSpPr>
          <p:spPr>
            <a:xfrm>
              <a:off x="3670066" y="1058436"/>
              <a:ext cx="986323" cy="936295"/>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7" name="Freeform 4803">
              <a:extLst>
                <a:ext uri="{FF2B5EF4-FFF2-40B4-BE49-F238E27FC236}">
                  <a16:creationId xmlns:a16="http://schemas.microsoft.com/office/drawing/2014/main" id="{3E1FF02B-B712-4072-832D-11820851FF12}"/>
                </a:ext>
              </a:extLst>
            </p:cNvPr>
            <p:cNvSpPr>
              <a:spLocks noEditPoints="1"/>
            </p:cNvSpPr>
            <p:nvPr/>
          </p:nvSpPr>
          <p:spPr bwMode="auto">
            <a:xfrm>
              <a:off x="3920306" y="1318107"/>
              <a:ext cx="485843" cy="416953"/>
            </a:xfrm>
            <a:custGeom>
              <a:avLst/>
              <a:gdLst>
                <a:gd name="T0" fmla="*/ 372 w 376"/>
                <a:gd name="T1" fmla="*/ 98 h 274"/>
                <a:gd name="T2" fmla="*/ 344 w 376"/>
                <a:gd name="T3" fmla="*/ 74 h 274"/>
                <a:gd name="T4" fmla="*/ 334 w 376"/>
                <a:gd name="T5" fmla="*/ 68 h 274"/>
                <a:gd name="T6" fmla="*/ 254 w 376"/>
                <a:gd name="T7" fmla="*/ 80 h 274"/>
                <a:gd name="T8" fmla="*/ 210 w 376"/>
                <a:gd name="T9" fmla="*/ 68 h 274"/>
                <a:gd name="T10" fmla="*/ 6 w 376"/>
                <a:gd name="T11" fmla="*/ 136 h 274"/>
                <a:gd name="T12" fmla="*/ 4 w 376"/>
                <a:gd name="T13" fmla="*/ 170 h 274"/>
                <a:gd name="T14" fmla="*/ 30 w 376"/>
                <a:gd name="T15" fmla="*/ 194 h 274"/>
                <a:gd name="T16" fmla="*/ 4 w 376"/>
                <a:gd name="T17" fmla="*/ 220 h 274"/>
                <a:gd name="T18" fmla="*/ 198 w 376"/>
                <a:gd name="T19" fmla="*/ 250 h 274"/>
                <a:gd name="T20" fmla="*/ 272 w 376"/>
                <a:gd name="T21" fmla="*/ 274 h 274"/>
                <a:gd name="T22" fmla="*/ 346 w 376"/>
                <a:gd name="T23" fmla="*/ 246 h 274"/>
                <a:gd name="T24" fmla="*/ 322 w 376"/>
                <a:gd name="T25" fmla="*/ 252 h 274"/>
                <a:gd name="T26" fmla="*/ 220 w 376"/>
                <a:gd name="T27" fmla="*/ 252 h 274"/>
                <a:gd name="T28" fmla="*/ 196 w 376"/>
                <a:gd name="T29" fmla="*/ 232 h 274"/>
                <a:gd name="T30" fmla="*/ 148 w 376"/>
                <a:gd name="T31" fmla="*/ 234 h 274"/>
                <a:gd name="T32" fmla="*/ 200 w 376"/>
                <a:gd name="T33" fmla="*/ 220 h 274"/>
                <a:gd name="T34" fmla="*/ 300 w 376"/>
                <a:gd name="T35" fmla="*/ 236 h 274"/>
                <a:gd name="T36" fmla="*/ 346 w 376"/>
                <a:gd name="T37" fmla="*/ 196 h 274"/>
                <a:gd name="T38" fmla="*/ 308 w 376"/>
                <a:gd name="T39" fmla="*/ 220 h 274"/>
                <a:gd name="T40" fmla="*/ 210 w 376"/>
                <a:gd name="T41" fmla="*/ 210 h 274"/>
                <a:gd name="T42" fmla="*/ 196 w 376"/>
                <a:gd name="T43" fmla="*/ 196 h 274"/>
                <a:gd name="T44" fmla="*/ 150 w 376"/>
                <a:gd name="T45" fmla="*/ 200 h 274"/>
                <a:gd name="T46" fmla="*/ 202 w 376"/>
                <a:gd name="T47" fmla="*/ 184 h 274"/>
                <a:gd name="T48" fmla="*/ 318 w 376"/>
                <a:gd name="T49" fmla="*/ 196 h 274"/>
                <a:gd name="T50" fmla="*/ 374 w 376"/>
                <a:gd name="T51" fmla="*/ 162 h 274"/>
                <a:gd name="T52" fmla="*/ 374 w 376"/>
                <a:gd name="T53" fmla="*/ 130 h 274"/>
                <a:gd name="T54" fmla="*/ 248 w 376"/>
                <a:gd name="T55" fmla="*/ 94 h 274"/>
                <a:gd name="T56" fmla="*/ 342 w 376"/>
                <a:gd name="T57" fmla="*/ 78 h 274"/>
                <a:gd name="T58" fmla="*/ 334 w 376"/>
                <a:gd name="T59" fmla="*/ 104 h 274"/>
                <a:gd name="T60" fmla="*/ 238 w 376"/>
                <a:gd name="T61" fmla="*/ 114 h 274"/>
                <a:gd name="T62" fmla="*/ 200 w 376"/>
                <a:gd name="T63" fmla="*/ 96 h 274"/>
                <a:gd name="T64" fmla="*/ 202 w 376"/>
                <a:gd name="T65" fmla="*/ 114 h 274"/>
                <a:gd name="T66" fmla="*/ 294 w 376"/>
                <a:gd name="T67" fmla="*/ 130 h 274"/>
                <a:gd name="T68" fmla="*/ 346 w 376"/>
                <a:gd name="T69" fmla="*/ 124 h 274"/>
                <a:gd name="T70" fmla="*/ 338 w 376"/>
                <a:gd name="T71" fmla="*/ 136 h 274"/>
                <a:gd name="T72" fmla="*/ 272 w 376"/>
                <a:gd name="T73" fmla="*/ 152 h 274"/>
                <a:gd name="T74" fmla="*/ 214 w 376"/>
                <a:gd name="T75" fmla="*/ 142 h 274"/>
                <a:gd name="T76" fmla="*/ 198 w 376"/>
                <a:gd name="T77" fmla="*/ 118 h 274"/>
                <a:gd name="T78" fmla="*/ 134 w 376"/>
                <a:gd name="T79" fmla="*/ 150 h 274"/>
                <a:gd name="T80" fmla="*/ 100 w 376"/>
                <a:gd name="T81" fmla="*/ 136 h 274"/>
                <a:gd name="T82" fmla="*/ 158 w 376"/>
                <a:gd name="T83" fmla="*/ 128 h 274"/>
                <a:gd name="T84" fmla="*/ 162 w 376"/>
                <a:gd name="T85" fmla="*/ 144 h 274"/>
                <a:gd name="T86" fmla="*/ 346 w 376"/>
                <a:gd name="T87" fmla="*/ 162 h 274"/>
                <a:gd name="T88" fmla="*/ 342 w 376"/>
                <a:gd name="T89" fmla="*/ 168 h 274"/>
                <a:gd name="T90" fmla="*/ 322 w 376"/>
                <a:gd name="T91" fmla="*/ 180 h 274"/>
                <a:gd name="T92" fmla="*/ 220 w 376"/>
                <a:gd name="T93" fmla="*/ 180 h 274"/>
                <a:gd name="T94" fmla="*/ 200 w 376"/>
                <a:gd name="T95" fmla="*/ 168 h 274"/>
                <a:gd name="T96" fmla="*/ 198 w 376"/>
                <a:gd name="T97" fmla="*/ 154 h 274"/>
                <a:gd name="T98" fmla="*/ 272 w 376"/>
                <a:gd name="T99" fmla="*/ 166 h 274"/>
                <a:gd name="T100" fmla="*/ 346 w 376"/>
                <a:gd name="T101" fmla="*/ 160 h 274"/>
                <a:gd name="T102" fmla="*/ 196 w 376"/>
                <a:gd name="T103" fmla="*/ 28 h 274"/>
                <a:gd name="T104" fmla="*/ 272 w 376"/>
                <a:gd name="T105" fmla="*/ 0 h 274"/>
                <a:gd name="T106" fmla="*/ 344 w 376"/>
                <a:gd name="T107" fmla="*/ 24 h 274"/>
                <a:gd name="T108" fmla="*/ 322 w 376"/>
                <a:gd name="T109" fmla="*/ 50 h 274"/>
                <a:gd name="T110" fmla="*/ 220 w 376"/>
                <a:gd name="T111" fmla="*/ 5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6" h="274">
                  <a:moveTo>
                    <a:pt x="376" y="126"/>
                  </a:moveTo>
                  <a:lnTo>
                    <a:pt x="376" y="126"/>
                  </a:lnTo>
                  <a:lnTo>
                    <a:pt x="374" y="122"/>
                  </a:lnTo>
                  <a:lnTo>
                    <a:pt x="370" y="120"/>
                  </a:lnTo>
                  <a:lnTo>
                    <a:pt x="346" y="110"/>
                  </a:lnTo>
                  <a:lnTo>
                    <a:pt x="372" y="98"/>
                  </a:lnTo>
                  <a:lnTo>
                    <a:pt x="372" y="98"/>
                  </a:lnTo>
                  <a:lnTo>
                    <a:pt x="376" y="96"/>
                  </a:lnTo>
                  <a:lnTo>
                    <a:pt x="376" y="92"/>
                  </a:lnTo>
                  <a:lnTo>
                    <a:pt x="376" y="92"/>
                  </a:lnTo>
                  <a:lnTo>
                    <a:pt x="376" y="86"/>
                  </a:lnTo>
                  <a:lnTo>
                    <a:pt x="372" y="84"/>
                  </a:lnTo>
                  <a:lnTo>
                    <a:pt x="344" y="74"/>
                  </a:lnTo>
                  <a:lnTo>
                    <a:pt x="344" y="74"/>
                  </a:lnTo>
                  <a:lnTo>
                    <a:pt x="346" y="70"/>
                  </a:lnTo>
                  <a:lnTo>
                    <a:pt x="346" y="66"/>
                  </a:lnTo>
                  <a:lnTo>
                    <a:pt x="346" y="52"/>
                  </a:lnTo>
                  <a:lnTo>
                    <a:pt x="346" y="52"/>
                  </a:lnTo>
                  <a:lnTo>
                    <a:pt x="346" y="56"/>
                  </a:lnTo>
                  <a:lnTo>
                    <a:pt x="344" y="60"/>
                  </a:lnTo>
                  <a:lnTo>
                    <a:pt x="334" y="68"/>
                  </a:lnTo>
                  <a:lnTo>
                    <a:pt x="334" y="68"/>
                  </a:lnTo>
                  <a:lnTo>
                    <a:pt x="322" y="72"/>
                  </a:lnTo>
                  <a:lnTo>
                    <a:pt x="308" y="76"/>
                  </a:lnTo>
                  <a:lnTo>
                    <a:pt x="290" y="80"/>
                  </a:lnTo>
                  <a:lnTo>
                    <a:pt x="272" y="80"/>
                  </a:lnTo>
                  <a:lnTo>
                    <a:pt x="272" y="80"/>
                  </a:lnTo>
                  <a:lnTo>
                    <a:pt x="254" y="80"/>
                  </a:lnTo>
                  <a:lnTo>
                    <a:pt x="238" y="78"/>
                  </a:lnTo>
                  <a:lnTo>
                    <a:pt x="226" y="74"/>
                  </a:lnTo>
                  <a:lnTo>
                    <a:pt x="214" y="70"/>
                  </a:lnTo>
                  <a:lnTo>
                    <a:pt x="214" y="70"/>
                  </a:lnTo>
                  <a:lnTo>
                    <a:pt x="214" y="70"/>
                  </a:lnTo>
                  <a:lnTo>
                    <a:pt x="210" y="68"/>
                  </a:lnTo>
                  <a:lnTo>
                    <a:pt x="210" y="68"/>
                  </a:lnTo>
                  <a:lnTo>
                    <a:pt x="200" y="60"/>
                  </a:lnTo>
                  <a:lnTo>
                    <a:pt x="198" y="56"/>
                  </a:lnTo>
                  <a:lnTo>
                    <a:pt x="196" y="52"/>
                  </a:lnTo>
                  <a:lnTo>
                    <a:pt x="196" y="52"/>
                  </a:lnTo>
                  <a:lnTo>
                    <a:pt x="198" y="46"/>
                  </a:lnTo>
                  <a:lnTo>
                    <a:pt x="6" y="136"/>
                  </a:lnTo>
                  <a:lnTo>
                    <a:pt x="6" y="136"/>
                  </a:lnTo>
                  <a:lnTo>
                    <a:pt x="2" y="138"/>
                  </a:lnTo>
                  <a:lnTo>
                    <a:pt x="2" y="142"/>
                  </a:lnTo>
                  <a:lnTo>
                    <a:pt x="2" y="142"/>
                  </a:lnTo>
                  <a:lnTo>
                    <a:pt x="2" y="148"/>
                  </a:lnTo>
                  <a:lnTo>
                    <a:pt x="6" y="150"/>
                  </a:lnTo>
                  <a:lnTo>
                    <a:pt x="30" y="158"/>
                  </a:lnTo>
                  <a:lnTo>
                    <a:pt x="4" y="170"/>
                  </a:lnTo>
                  <a:lnTo>
                    <a:pt x="4" y="170"/>
                  </a:lnTo>
                  <a:lnTo>
                    <a:pt x="2" y="174"/>
                  </a:lnTo>
                  <a:lnTo>
                    <a:pt x="0" y="178"/>
                  </a:lnTo>
                  <a:lnTo>
                    <a:pt x="0" y="178"/>
                  </a:lnTo>
                  <a:lnTo>
                    <a:pt x="2" y="182"/>
                  </a:lnTo>
                  <a:lnTo>
                    <a:pt x="6" y="184"/>
                  </a:lnTo>
                  <a:lnTo>
                    <a:pt x="30" y="194"/>
                  </a:lnTo>
                  <a:lnTo>
                    <a:pt x="4" y="206"/>
                  </a:lnTo>
                  <a:lnTo>
                    <a:pt x="4" y="206"/>
                  </a:lnTo>
                  <a:lnTo>
                    <a:pt x="0" y="208"/>
                  </a:lnTo>
                  <a:lnTo>
                    <a:pt x="0" y="212"/>
                  </a:lnTo>
                  <a:lnTo>
                    <a:pt x="0" y="212"/>
                  </a:lnTo>
                  <a:lnTo>
                    <a:pt x="0" y="218"/>
                  </a:lnTo>
                  <a:lnTo>
                    <a:pt x="4" y="220"/>
                  </a:lnTo>
                  <a:lnTo>
                    <a:pt x="148" y="270"/>
                  </a:lnTo>
                  <a:lnTo>
                    <a:pt x="148" y="270"/>
                  </a:lnTo>
                  <a:lnTo>
                    <a:pt x="150" y="270"/>
                  </a:lnTo>
                  <a:lnTo>
                    <a:pt x="150" y="270"/>
                  </a:lnTo>
                  <a:lnTo>
                    <a:pt x="154" y="270"/>
                  </a:lnTo>
                  <a:lnTo>
                    <a:pt x="198" y="250"/>
                  </a:lnTo>
                  <a:lnTo>
                    <a:pt x="198" y="250"/>
                  </a:lnTo>
                  <a:lnTo>
                    <a:pt x="200" y="254"/>
                  </a:lnTo>
                  <a:lnTo>
                    <a:pt x="206" y="258"/>
                  </a:lnTo>
                  <a:lnTo>
                    <a:pt x="212" y="264"/>
                  </a:lnTo>
                  <a:lnTo>
                    <a:pt x="222" y="266"/>
                  </a:lnTo>
                  <a:lnTo>
                    <a:pt x="244" y="272"/>
                  </a:lnTo>
                  <a:lnTo>
                    <a:pt x="272" y="274"/>
                  </a:lnTo>
                  <a:lnTo>
                    <a:pt x="272" y="274"/>
                  </a:lnTo>
                  <a:lnTo>
                    <a:pt x="300" y="272"/>
                  </a:lnTo>
                  <a:lnTo>
                    <a:pt x="314" y="270"/>
                  </a:lnTo>
                  <a:lnTo>
                    <a:pt x="324" y="266"/>
                  </a:lnTo>
                  <a:lnTo>
                    <a:pt x="334" y="262"/>
                  </a:lnTo>
                  <a:lnTo>
                    <a:pt x="340" y="256"/>
                  </a:lnTo>
                  <a:lnTo>
                    <a:pt x="344" y="252"/>
                  </a:lnTo>
                  <a:lnTo>
                    <a:pt x="346" y="246"/>
                  </a:lnTo>
                  <a:lnTo>
                    <a:pt x="346" y="230"/>
                  </a:lnTo>
                  <a:lnTo>
                    <a:pt x="346" y="230"/>
                  </a:lnTo>
                  <a:lnTo>
                    <a:pt x="346" y="236"/>
                  </a:lnTo>
                  <a:lnTo>
                    <a:pt x="344" y="240"/>
                  </a:lnTo>
                  <a:lnTo>
                    <a:pt x="334" y="246"/>
                  </a:lnTo>
                  <a:lnTo>
                    <a:pt x="334" y="246"/>
                  </a:lnTo>
                  <a:lnTo>
                    <a:pt x="322" y="252"/>
                  </a:lnTo>
                  <a:lnTo>
                    <a:pt x="308" y="256"/>
                  </a:lnTo>
                  <a:lnTo>
                    <a:pt x="290" y="258"/>
                  </a:lnTo>
                  <a:lnTo>
                    <a:pt x="272" y="260"/>
                  </a:lnTo>
                  <a:lnTo>
                    <a:pt x="272" y="260"/>
                  </a:lnTo>
                  <a:lnTo>
                    <a:pt x="252" y="258"/>
                  </a:lnTo>
                  <a:lnTo>
                    <a:pt x="236" y="256"/>
                  </a:lnTo>
                  <a:lnTo>
                    <a:pt x="220" y="252"/>
                  </a:lnTo>
                  <a:lnTo>
                    <a:pt x="210" y="246"/>
                  </a:lnTo>
                  <a:lnTo>
                    <a:pt x="210" y="246"/>
                  </a:lnTo>
                  <a:lnTo>
                    <a:pt x="206" y="244"/>
                  </a:lnTo>
                  <a:lnTo>
                    <a:pt x="206" y="244"/>
                  </a:lnTo>
                  <a:lnTo>
                    <a:pt x="206" y="244"/>
                  </a:lnTo>
                  <a:lnTo>
                    <a:pt x="200" y="238"/>
                  </a:lnTo>
                  <a:lnTo>
                    <a:pt x="196" y="232"/>
                  </a:lnTo>
                  <a:lnTo>
                    <a:pt x="196" y="232"/>
                  </a:lnTo>
                  <a:lnTo>
                    <a:pt x="196" y="230"/>
                  </a:lnTo>
                  <a:lnTo>
                    <a:pt x="196" y="232"/>
                  </a:lnTo>
                  <a:lnTo>
                    <a:pt x="150" y="254"/>
                  </a:lnTo>
                  <a:lnTo>
                    <a:pt x="28" y="212"/>
                  </a:lnTo>
                  <a:lnTo>
                    <a:pt x="52" y="200"/>
                  </a:lnTo>
                  <a:lnTo>
                    <a:pt x="148" y="234"/>
                  </a:lnTo>
                  <a:lnTo>
                    <a:pt x="148" y="234"/>
                  </a:lnTo>
                  <a:lnTo>
                    <a:pt x="152" y="234"/>
                  </a:lnTo>
                  <a:lnTo>
                    <a:pt x="152" y="234"/>
                  </a:lnTo>
                  <a:lnTo>
                    <a:pt x="154" y="234"/>
                  </a:lnTo>
                  <a:lnTo>
                    <a:pt x="198" y="214"/>
                  </a:lnTo>
                  <a:lnTo>
                    <a:pt x="198" y="214"/>
                  </a:lnTo>
                  <a:lnTo>
                    <a:pt x="200" y="220"/>
                  </a:lnTo>
                  <a:lnTo>
                    <a:pt x="206" y="224"/>
                  </a:lnTo>
                  <a:lnTo>
                    <a:pt x="214" y="228"/>
                  </a:lnTo>
                  <a:lnTo>
                    <a:pt x="222" y="232"/>
                  </a:lnTo>
                  <a:lnTo>
                    <a:pt x="246" y="236"/>
                  </a:lnTo>
                  <a:lnTo>
                    <a:pt x="272" y="238"/>
                  </a:lnTo>
                  <a:lnTo>
                    <a:pt x="272" y="238"/>
                  </a:lnTo>
                  <a:lnTo>
                    <a:pt x="300" y="236"/>
                  </a:lnTo>
                  <a:lnTo>
                    <a:pt x="314" y="234"/>
                  </a:lnTo>
                  <a:lnTo>
                    <a:pt x="324" y="230"/>
                  </a:lnTo>
                  <a:lnTo>
                    <a:pt x="334" y="226"/>
                  </a:lnTo>
                  <a:lnTo>
                    <a:pt x="340" y="220"/>
                  </a:lnTo>
                  <a:lnTo>
                    <a:pt x="344" y="216"/>
                  </a:lnTo>
                  <a:lnTo>
                    <a:pt x="346" y="210"/>
                  </a:lnTo>
                  <a:lnTo>
                    <a:pt x="346" y="196"/>
                  </a:lnTo>
                  <a:lnTo>
                    <a:pt x="346" y="196"/>
                  </a:lnTo>
                  <a:lnTo>
                    <a:pt x="346" y="200"/>
                  </a:lnTo>
                  <a:lnTo>
                    <a:pt x="344" y="204"/>
                  </a:lnTo>
                  <a:lnTo>
                    <a:pt x="334" y="210"/>
                  </a:lnTo>
                  <a:lnTo>
                    <a:pt x="334" y="210"/>
                  </a:lnTo>
                  <a:lnTo>
                    <a:pt x="322" y="216"/>
                  </a:lnTo>
                  <a:lnTo>
                    <a:pt x="308" y="220"/>
                  </a:lnTo>
                  <a:lnTo>
                    <a:pt x="290" y="222"/>
                  </a:lnTo>
                  <a:lnTo>
                    <a:pt x="272" y="224"/>
                  </a:lnTo>
                  <a:lnTo>
                    <a:pt x="272" y="224"/>
                  </a:lnTo>
                  <a:lnTo>
                    <a:pt x="252" y="222"/>
                  </a:lnTo>
                  <a:lnTo>
                    <a:pt x="236" y="220"/>
                  </a:lnTo>
                  <a:lnTo>
                    <a:pt x="220" y="216"/>
                  </a:lnTo>
                  <a:lnTo>
                    <a:pt x="210" y="210"/>
                  </a:lnTo>
                  <a:lnTo>
                    <a:pt x="210" y="210"/>
                  </a:lnTo>
                  <a:lnTo>
                    <a:pt x="208" y="210"/>
                  </a:lnTo>
                  <a:lnTo>
                    <a:pt x="208" y="210"/>
                  </a:lnTo>
                  <a:lnTo>
                    <a:pt x="200" y="204"/>
                  </a:lnTo>
                  <a:lnTo>
                    <a:pt x="198" y="198"/>
                  </a:lnTo>
                  <a:lnTo>
                    <a:pt x="198" y="198"/>
                  </a:lnTo>
                  <a:lnTo>
                    <a:pt x="196" y="196"/>
                  </a:lnTo>
                  <a:lnTo>
                    <a:pt x="196" y="198"/>
                  </a:lnTo>
                  <a:lnTo>
                    <a:pt x="152" y="218"/>
                  </a:lnTo>
                  <a:lnTo>
                    <a:pt x="72" y="192"/>
                  </a:lnTo>
                  <a:lnTo>
                    <a:pt x="50" y="184"/>
                  </a:lnTo>
                  <a:lnTo>
                    <a:pt x="28" y="176"/>
                  </a:lnTo>
                  <a:lnTo>
                    <a:pt x="52" y="166"/>
                  </a:lnTo>
                  <a:lnTo>
                    <a:pt x="150" y="200"/>
                  </a:lnTo>
                  <a:lnTo>
                    <a:pt x="150" y="200"/>
                  </a:lnTo>
                  <a:lnTo>
                    <a:pt x="152" y="200"/>
                  </a:lnTo>
                  <a:lnTo>
                    <a:pt x="152" y="200"/>
                  </a:lnTo>
                  <a:lnTo>
                    <a:pt x="156" y="200"/>
                  </a:lnTo>
                  <a:lnTo>
                    <a:pt x="198" y="180"/>
                  </a:lnTo>
                  <a:lnTo>
                    <a:pt x="198" y="180"/>
                  </a:lnTo>
                  <a:lnTo>
                    <a:pt x="202" y="184"/>
                  </a:lnTo>
                  <a:lnTo>
                    <a:pt x="208" y="188"/>
                  </a:lnTo>
                  <a:lnTo>
                    <a:pt x="224" y="196"/>
                  </a:lnTo>
                  <a:lnTo>
                    <a:pt x="246" y="200"/>
                  </a:lnTo>
                  <a:lnTo>
                    <a:pt x="272" y="202"/>
                  </a:lnTo>
                  <a:lnTo>
                    <a:pt x="272" y="202"/>
                  </a:lnTo>
                  <a:lnTo>
                    <a:pt x="296" y="200"/>
                  </a:lnTo>
                  <a:lnTo>
                    <a:pt x="318" y="196"/>
                  </a:lnTo>
                  <a:lnTo>
                    <a:pt x="334" y="190"/>
                  </a:lnTo>
                  <a:lnTo>
                    <a:pt x="340" y="186"/>
                  </a:lnTo>
                  <a:lnTo>
                    <a:pt x="344" y="180"/>
                  </a:lnTo>
                  <a:lnTo>
                    <a:pt x="370" y="168"/>
                  </a:lnTo>
                  <a:lnTo>
                    <a:pt x="370" y="168"/>
                  </a:lnTo>
                  <a:lnTo>
                    <a:pt x="374" y="166"/>
                  </a:lnTo>
                  <a:lnTo>
                    <a:pt x="374" y="162"/>
                  </a:lnTo>
                  <a:lnTo>
                    <a:pt x="374" y="162"/>
                  </a:lnTo>
                  <a:lnTo>
                    <a:pt x="374" y="156"/>
                  </a:lnTo>
                  <a:lnTo>
                    <a:pt x="370" y="154"/>
                  </a:lnTo>
                  <a:lnTo>
                    <a:pt x="346" y="146"/>
                  </a:lnTo>
                  <a:lnTo>
                    <a:pt x="372" y="134"/>
                  </a:lnTo>
                  <a:lnTo>
                    <a:pt x="372" y="134"/>
                  </a:lnTo>
                  <a:lnTo>
                    <a:pt x="374" y="130"/>
                  </a:lnTo>
                  <a:lnTo>
                    <a:pt x="376" y="126"/>
                  </a:lnTo>
                  <a:lnTo>
                    <a:pt x="376" y="126"/>
                  </a:lnTo>
                  <a:close/>
                  <a:moveTo>
                    <a:pt x="202" y="78"/>
                  </a:moveTo>
                  <a:lnTo>
                    <a:pt x="202" y="78"/>
                  </a:lnTo>
                  <a:lnTo>
                    <a:pt x="214" y="84"/>
                  </a:lnTo>
                  <a:lnTo>
                    <a:pt x="230" y="90"/>
                  </a:lnTo>
                  <a:lnTo>
                    <a:pt x="248" y="94"/>
                  </a:lnTo>
                  <a:lnTo>
                    <a:pt x="272" y="96"/>
                  </a:lnTo>
                  <a:lnTo>
                    <a:pt x="272" y="96"/>
                  </a:lnTo>
                  <a:lnTo>
                    <a:pt x="294" y="94"/>
                  </a:lnTo>
                  <a:lnTo>
                    <a:pt x="314" y="90"/>
                  </a:lnTo>
                  <a:lnTo>
                    <a:pt x="330" y="84"/>
                  </a:lnTo>
                  <a:lnTo>
                    <a:pt x="342" y="78"/>
                  </a:lnTo>
                  <a:lnTo>
                    <a:pt x="342" y="78"/>
                  </a:lnTo>
                  <a:lnTo>
                    <a:pt x="346" y="82"/>
                  </a:lnTo>
                  <a:lnTo>
                    <a:pt x="346" y="88"/>
                  </a:lnTo>
                  <a:lnTo>
                    <a:pt x="346" y="88"/>
                  </a:lnTo>
                  <a:lnTo>
                    <a:pt x="346" y="92"/>
                  </a:lnTo>
                  <a:lnTo>
                    <a:pt x="344" y="96"/>
                  </a:lnTo>
                  <a:lnTo>
                    <a:pt x="334" y="104"/>
                  </a:lnTo>
                  <a:lnTo>
                    <a:pt x="334" y="104"/>
                  </a:lnTo>
                  <a:lnTo>
                    <a:pt x="322" y="108"/>
                  </a:lnTo>
                  <a:lnTo>
                    <a:pt x="308" y="112"/>
                  </a:lnTo>
                  <a:lnTo>
                    <a:pt x="290" y="116"/>
                  </a:lnTo>
                  <a:lnTo>
                    <a:pt x="272" y="116"/>
                  </a:lnTo>
                  <a:lnTo>
                    <a:pt x="272" y="116"/>
                  </a:lnTo>
                  <a:lnTo>
                    <a:pt x="254" y="116"/>
                  </a:lnTo>
                  <a:lnTo>
                    <a:pt x="238" y="114"/>
                  </a:lnTo>
                  <a:lnTo>
                    <a:pt x="226" y="110"/>
                  </a:lnTo>
                  <a:lnTo>
                    <a:pt x="214" y="106"/>
                  </a:lnTo>
                  <a:lnTo>
                    <a:pt x="214" y="106"/>
                  </a:lnTo>
                  <a:lnTo>
                    <a:pt x="214" y="106"/>
                  </a:lnTo>
                  <a:lnTo>
                    <a:pt x="210" y="104"/>
                  </a:lnTo>
                  <a:lnTo>
                    <a:pt x="210" y="104"/>
                  </a:lnTo>
                  <a:lnTo>
                    <a:pt x="200" y="96"/>
                  </a:lnTo>
                  <a:lnTo>
                    <a:pt x="198" y="92"/>
                  </a:lnTo>
                  <a:lnTo>
                    <a:pt x="196" y="88"/>
                  </a:lnTo>
                  <a:lnTo>
                    <a:pt x="196" y="88"/>
                  </a:lnTo>
                  <a:lnTo>
                    <a:pt x="198" y="82"/>
                  </a:lnTo>
                  <a:lnTo>
                    <a:pt x="202" y="78"/>
                  </a:lnTo>
                  <a:lnTo>
                    <a:pt x="202" y="78"/>
                  </a:lnTo>
                  <a:close/>
                  <a:moveTo>
                    <a:pt x="202" y="114"/>
                  </a:moveTo>
                  <a:lnTo>
                    <a:pt x="202" y="114"/>
                  </a:lnTo>
                  <a:lnTo>
                    <a:pt x="214" y="120"/>
                  </a:lnTo>
                  <a:lnTo>
                    <a:pt x="230" y="126"/>
                  </a:lnTo>
                  <a:lnTo>
                    <a:pt x="248" y="130"/>
                  </a:lnTo>
                  <a:lnTo>
                    <a:pt x="272" y="130"/>
                  </a:lnTo>
                  <a:lnTo>
                    <a:pt x="272" y="130"/>
                  </a:lnTo>
                  <a:lnTo>
                    <a:pt x="294" y="130"/>
                  </a:lnTo>
                  <a:lnTo>
                    <a:pt x="314" y="126"/>
                  </a:lnTo>
                  <a:lnTo>
                    <a:pt x="330" y="120"/>
                  </a:lnTo>
                  <a:lnTo>
                    <a:pt x="342" y="114"/>
                  </a:lnTo>
                  <a:lnTo>
                    <a:pt x="342" y="114"/>
                  </a:lnTo>
                  <a:lnTo>
                    <a:pt x="346" y="118"/>
                  </a:lnTo>
                  <a:lnTo>
                    <a:pt x="346" y="124"/>
                  </a:lnTo>
                  <a:lnTo>
                    <a:pt x="346" y="124"/>
                  </a:lnTo>
                  <a:lnTo>
                    <a:pt x="346" y="128"/>
                  </a:lnTo>
                  <a:lnTo>
                    <a:pt x="346" y="128"/>
                  </a:lnTo>
                  <a:lnTo>
                    <a:pt x="342" y="132"/>
                  </a:lnTo>
                  <a:lnTo>
                    <a:pt x="342" y="132"/>
                  </a:lnTo>
                  <a:lnTo>
                    <a:pt x="340" y="134"/>
                  </a:lnTo>
                  <a:lnTo>
                    <a:pt x="340" y="134"/>
                  </a:lnTo>
                  <a:lnTo>
                    <a:pt x="338" y="136"/>
                  </a:lnTo>
                  <a:lnTo>
                    <a:pt x="338" y="136"/>
                  </a:lnTo>
                  <a:lnTo>
                    <a:pt x="334" y="140"/>
                  </a:lnTo>
                  <a:lnTo>
                    <a:pt x="334" y="140"/>
                  </a:lnTo>
                  <a:lnTo>
                    <a:pt x="322" y="144"/>
                  </a:lnTo>
                  <a:lnTo>
                    <a:pt x="308" y="148"/>
                  </a:lnTo>
                  <a:lnTo>
                    <a:pt x="290" y="150"/>
                  </a:lnTo>
                  <a:lnTo>
                    <a:pt x="272" y="152"/>
                  </a:lnTo>
                  <a:lnTo>
                    <a:pt x="272" y="152"/>
                  </a:lnTo>
                  <a:lnTo>
                    <a:pt x="254" y="152"/>
                  </a:lnTo>
                  <a:lnTo>
                    <a:pt x="238" y="148"/>
                  </a:lnTo>
                  <a:lnTo>
                    <a:pt x="226" y="146"/>
                  </a:lnTo>
                  <a:lnTo>
                    <a:pt x="214" y="142"/>
                  </a:lnTo>
                  <a:lnTo>
                    <a:pt x="214" y="142"/>
                  </a:lnTo>
                  <a:lnTo>
                    <a:pt x="214" y="142"/>
                  </a:lnTo>
                  <a:lnTo>
                    <a:pt x="210" y="140"/>
                  </a:lnTo>
                  <a:lnTo>
                    <a:pt x="210" y="140"/>
                  </a:lnTo>
                  <a:lnTo>
                    <a:pt x="200" y="132"/>
                  </a:lnTo>
                  <a:lnTo>
                    <a:pt x="198" y="128"/>
                  </a:lnTo>
                  <a:lnTo>
                    <a:pt x="196" y="124"/>
                  </a:lnTo>
                  <a:lnTo>
                    <a:pt x="196" y="124"/>
                  </a:lnTo>
                  <a:lnTo>
                    <a:pt x="198" y="118"/>
                  </a:lnTo>
                  <a:lnTo>
                    <a:pt x="202" y="114"/>
                  </a:lnTo>
                  <a:lnTo>
                    <a:pt x="202" y="114"/>
                  </a:lnTo>
                  <a:close/>
                  <a:moveTo>
                    <a:pt x="162" y="144"/>
                  </a:moveTo>
                  <a:lnTo>
                    <a:pt x="162" y="144"/>
                  </a:lnTo>
                  <a:lnTo>
                    <a:pt x="150" y="150"/>
                  </a:lnTo>
                  <a:lnTo>
                    <a:pt x="134" y="150"/>
                  </a:lnTo>
                  <a:lnTo>
                    <a:pt x="134" y="150"/>
                  </a:lnTo>
                  <a:lnTo>
                    <a:pt x="116" y="150"/>
                  </a:lnTo>
                  <a:lnTo>
                    <a:pt x="104" y="144"/>
                  </a:lnTo>
                  <a:lnTo>
                    <a:pt x="104" y="144"/>
                  </a:lnTo>
                  <a:lnTo>
                    <a:pt x="100" y="142"/>
                  </a:lnTo>
                  <a:lnTo>
                    <a:pt x="98" y="138"/>
                  </a:lnTo>
                  <a:lnTo>
                    <a:pt x="98" y="138"/>
                  </a:lnTo>
                  <a:lnTo>
                    <a:pt x="100" y="136"/>
                  </a:lnTo>
                  <a:lnTo>
                    <a:pt x="102" y="132"/>
                  </a:lnTo>
                  <a:lnTo>
                    <a:pt x="110" y="128"/>
                  </a:lnTo>
                  <a:lnTo>
                    <a:pt x="120" y="126"/>
                  </a:lnTo>
                  <a:lnTo>
                    <a:pt x="134" y="124"/>
                  </a:lnTo>
                  <a:lnTo>
                    <a:pt x="134" y="124"/>
                  </a:lnTo>
                  <a:lnTo>
                    <a:pt x="148" y="126"/>
                  </a:lnTo>
                  <a:lnTo>
                    <a:pt x="158" y="128"/>
                  </a:lnTo>
                  <a:lnTo>
                    <a:pt x="166" y="132"/>
                  </a:lnTo>
                  <a:lnTo>
                    <a:pt x="168" y="136"/>
                  </a:lnTo>
                  <a:lnTo>
                    <a:pt x="168" y="138"/>
                  </a:lnTo>
                  <a:lnTo>
                    <a:pt x="168" y="138"/>
                  </a:lnTo>
                  <a:lnTo>
                    <a:pt x="166" y="142"/>
                  </a:lnTo>
                  <a:lnTo>
                    <a:pt x="162" y="144"/>
                  </a:lnTo>
                  <a:lnTo>
                    <a:pt x="162" y="144"/>
                  </a:lnTo>
                  <a:close/>
                  <a:moveTo>
                    <a:pt x="346" y="160"/>
                  </a:moveTo>
                  <a:lnTo>
                    <a:pt x="346" y="160"/>
                  </a:lnTo>
                  <a:lnTo>
                    <a:pt x="346" y="162"/>
                  </a:lnTo>
                  <a:lnTo>
                    <a:pt x="346" y="162"/>
                  </a:lnTo>
                  <a:lnTo>
                    <a:pt x="346" y="162"/>
                  </a:lnTo>
                  <a:lnTo>
                    <a:pt x="346" y="162"/>
                  </a:lnTo>
                  <a:lnTo>
                    <a:pt x="346" y="162"/>
                  </a:lnTo>
                  <a:lnTo>
                    <a:pt x="346" y="162"/>
                  </a:lnTo>
                  <a:lnTo>
                    <a:pt x="344" y="166"/>
                  </a:lnTo>
                  <a:lnTo>
                    <a:pt x="344" y="166"/>
                  </a:lnTo>
                  <a:lnTo>
                    <a:pt x="344" y="166"/>
                  </a:lnTo>
                  <a:lnTo>
                    <a:pt x="344" y="166"/>
                  </a:lnTo>
                  <a:lnTo>
                    <a:pt x="342" y="168"/>
                  </a:lnTo>
                  <a:lnTo>
                    <a:pt x="342" y="168"/>
                  </a:lnTo>
                  <a:lnTo>
                    <a:pt x="340" y="170"/>
                  </a:lnTo>
                  <a:lnTo>
                    <a:pt x="340" y="170"/>
                  </a:lnTo>
                  <a:lnTo>
                    <a:pt x="338" y="172"/>
                  </a:lnTo>
                  <a:lnTo>
                    <a:pt x="338" y="172"/>
                  </a:lnTo>
                  <a:lnTo>
                    <a:pt x="334" y="174"/>
                  </a:lnTo>
                  <a:lnTo>
                    <a:pt x="334" y="174"/>
                  </a:lnTo>
                  <a:lnTo>
                    <a:pt x="322" y="180"/>
                  </a:lnTo>
                  <a:lnTo>
                    <a:pt x="308" y="184"/>
                  </a:lnTo>
                  <a:lnTo>
                    <a:pt x="290" y="186"/>
                  </a:lnTo>
                  <a:lnTo>
                    <a:pt x="272" y="188"/>
                  </a:lnTo>
                  <a:lnTo>
                    <a:pt x="272" y="188"/>
                  </a:lnTo>
                  <a:lnTo>
                    <a:pt x="252" y="186"/>
                  </a:lnTo>
                  <a:lnTo>
                    <a:pt x="236" y="184"/>
                  </a:lnTo>
                  <a:lnTo>
                    <a:pt x="220" y="180"/>
                  </a:lnTo>
                  <a:lnTo>
                    <a:pt x="210" y="174"/>
                  </a:lnTo>
                  <a:lnTo>
                    <a:pt x="210" y="174"/>
                  </a:lnTo>
                  <a:lnTo>
                    <a:pt x="208" y="174"/>
                  </a:lnTo>
                  <a:lnTo>
                    <a:pt x="208" y="174"/>
                  </a:lnTo>
                  <a:lnTo>
                    <a:pt x="208" y="174"/>
                  </a:lnTo>
                  <a:lnTo>
                    <a:pt x="200" y="168"/>
                  </a:lnTo>
                  <a:lnTo>
                    <a:pt x="200" y="168"/>
                  </a:lnTo>
                  <a:lnTo>
                    <a:pt x="200" y="166"/>
                  </a:lnTo>
                  <a:lnTo>
                    <a:pt x="200" y="166"/>
                  </a:lnTo>
                  <a:lnTo>
                    <a:pt x="198" y="164"/>
                  </a:lnTo>
                  <a:lnTo>
                    <a:pt x="198" y="164"/>
                  </a:lnTo>
                  <a:lnTo>
                    <a:pt x="196" y="160"/>
                  </a:lnTo>
                  <a:lnTo>
                    <a:pt x="196" y="160"/>
                  </a:lnTo>
                  <a:lnTo>
                    <a:pt x="198" y="154"/>
                  </a:lnTo>
                  <a:lnTo>
                    <a:pt x="202" y="148"/>
                  </a:lnTo>
                  <a:lnTo>
                    <a:pt x="202" y="148"/>
                  </a:lnTo>
                  <a:lnTo>
                    <a:pt x="214" y="156"/>
                  </a:lnTo>
                  <a:lnTo>
                    <a:pt x="230" y="162"/>
                  </a:lnTo>
                  <a:lnTo>
                    <a:pt x="248" y="166"/>
                  </a:lnTo>
                  <a:lnTo>
                    <a:pt x="272" y="166"/>
                  </a:lnTo>
                  <a:lnTo>
                    <a:pt x="272" y="166"/>
                  </a:lnTo>
                  <a:lnTo>
                    <a:pt x="294" y="166"/>
                  </a:lnTo>
                  <a:lnTo>
                    <a:pt x="314" y="162"/>
                  </a:lnTo>
                  <a:lnTo>
                    <a:pt x="330" y="156"/>
                  </a:lnTo>
                  <a:lnTo>
                    <a:pt x="342" y="148"/>
                  </a:lnTo>
                  <a:lnTo>
                    <a:pt x="342" y="148"/>
                  </a:lnTo>
                  <a:lnTo>
                    <a:pt x="346" y="154"/>
                  </a:lnTo>
                  <a:lnTo>
                    <a:pt x="346" y="160"/>
                  </a:lnTo>
                  <a:lnTo>
                    <a:pt x="346" y="160"/>
                  </a:lnTo>
                  <a:close/>
                  <a:moveTo>
                    <a:pt x="346" y="128"/>
                  </a:moveTo>
                  <a:lnTo>
                    <a:pt x="346" y="128"/>
                  </a:lnTo>
                  <a:lnTo>
                    <a:pt x="348" y="128"/>
                  </a:lnTo>
                  <a:lnTo>
                    <a:pt x="346" y="128"/>
                  </a:lnTo>
                  <a:close/>
                  <a:moveTo>
                    <a:pt x="196" y="28"/>
                  </a:moveTo>
                  <a:lnTo>
                    <a:pt x="196" y="28"/>
                  </a:lnTo>
                  <a:lnTo>
                    <a:pt x="198" y="24"/>
                  </a:lnTo>
                  <a:lnTo>
                    <a:pt x="202" y="18"/>
                  </a:lnTo>
                  <a:lnTo>
                    <a:pt x="210" y="14"/>
                  </a:lnTo>
                  <a:lnTo>
                    <a:pt x="218" y="8"/>
                  </a:lnTo>
                  <a:lnTo>
                    <a:pt x="230" y="6"/>
                  </a:lnTo>
                  <a:lnTo>
                    <a:pt x="242" y="2"/>
                  </a:lnTo>
                  <a:lnTo>
                    <a:pt x="272" y="0"/>
                  </a:lnTo>
                  <a:lnTo>
                    <a:pt x="272" y="0"/>
                  </a:lnTo>
                  <a:lnTo>
                    <a:pt x="300" y="2"/>
                  </a:lnTo>
                  <a:lnTo>
                    <a:pt x="314" y="6"/>
                  </a:lnTo>
                  <a:lnTo>
                    <a:pt x="324" y="8"/>
                  </a:lnTo>
                  <a:lnTo>
                    <a:pt x="334" y="14"/>
                  </a:lnTo>
                  <a:lnTo>
                    <a:pt x="340" y="18"/>
                  </a:lnTo>
                  <a:lnTo>
                    <a:pt x="344" y="24"/>
                  </a:lnTo>
                  <a:lnTo>
                    <a:pt x="346" y="28"/>
                  </a:lnTo>
                  <a:lnTo>
                    <a:pt x="346" y="28"/>
                  </a:lnTo>
                  <a:lnTo>
                    <a:pt x="346" y="34"/>
                  </a:lnTo>
                  <a:lnTo>
                    <a:pt x="344" y="38"/>
                  </a:lnTo>
                  <a:lnTo>
                    <a:pt x="334" y="44"/>
                  </a:lnTo>
                  <a:lnTo>
                    <a:pt x="334" y="44"/>
                  </a:lnTo>
                  <a:lnTo>
                    <a:pt x="322" y="50"/>
                  </a:lnTo>
                  <a:lnTo>
                    <a:pt x="308" y="54"/>
                  </a:lnTo>
                  <a:lnTo>
                    <a:pt x="290" y="56"/>
                  </a:lnTo>
                  <a:lnTo>
                    <a:pt x="272" y="58"/>
                  </a:lnTo>
                  <a:lnTo>
                    <a:pt x="272" y="58"/>
                  </a:lnTo>
                  <a:lnTo>
                    <a:pt x="252" y="56"/>
                  </a:lnTo>
                  <a:lnTo>
                    <a:pt x="236" y="54"/>
                  </a:lnTo>
                  <a:lnTo>
                    <a:pt x="220" y="50"/>
                  </a:lnTo>
                  <a:lnTo>
                    <a:pt x="210" y="44"/>
                  </a:lnTo>
                  <a:lnTo>
                    <a:pt x="210" y="44"/>
                  </a:lnTo>
                  <a:lnTo>
                    <a:pt x="200" y="38"/>
                  </a:lnTo>
                  <a:lnTo>
                    <a:pt x="198" y="34"/>
                  </a:lnTo>
                  <a:lnTo>
                    <a:pt x="196" y="28"/>
                  </a:lnTo>
                  <a:lnTo>
                    <a:pt x="196" y="28"/>
                  </a:lnTo>
                  <a:close/>
                </a:path>
              </a:pathLst>
            </a:custGeom>
            <a:solidFill>
              <a:srgbClr val="219965">
                <a:alpha val="7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GB">
                <a:latin typeface="Candara" panose="020E0502030303020204" pitchFamily="34" charset="0"/>
              </a:endParaRPr>
            </a:p>
          </p:txBody>
        </p:sp>
      </p:grpSp>
      <p:sp>
        <p:nvSpPr>
          <p:cNvPr id="72" name="Rectangle 71">
            <a:extLst>
              <a:ext uri="{FF2B5EF4-FFF2-40B4-BE49-F238E27FC236}">
                <a16:creationId xmlns:a16="http://schemas.microsoft.com/office/drawing/2014/main" id="{4D216873-27E6-483B-8965-2539270FD533}"/>
              </a:ext>
            </a:extLst>
          </p:cNvPr>
          <p:cNvSpPr/>
          <p:nvPr/>
        </p:nvSpPr>
        <p:spPr>
          <a:xfrm>
            <a:off x="430623" y="3735483"/>
            <a:ext cx="8314945" cy="507501"/>
          </a:xfrm>
          <a:prstGeom prst="rect">
            <a:avLst/>
          </a:prstGeom>
          <a:solidFill>
            <a:srgbClr val="1E8E5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Isosceles Triangle 72">
            <a:extLst>
              <a:ext uri="{FF2B5EF4-FFF2-40B4-BE49-F238E27FC236}">
                <a16:creationId xmlns:a16="http://schemas.microsoft.com/office/drawing/2014/main" id="{6E55A1D4-374B-4906-ABF2-8650A7D9A02F}"/>
              </a:ext>
            </a:extLst>
          </p:cNvPr>
          <p:cNvSpPr/>
          <p:nvPr/>
        </p:nvSpPr>
        <p:spPr>
          <a:xfrm>
            <a:off x="1435823" y="3439056"/>
            <a:ext cx="1822317" cy="299669"/>
          </a:xfrm>
          <a:prstGeom prst="triangle">
            <a:avLst/>
          </a:prstGeom>
          <a:solidFill>
            <a:srgbClr val="1E8E5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Helvetica" panose="020B0604020202020204" pitchFamily="34" charset="0"/>
            </a:endParaRPr>
          </a:p>
        </p:txBody>
      </p:sp>
      <p:sp>
        <p:nvSpPr>
          <p:cNvPr id="74" name="Isosceles Triangle 73">
            <a:extLst>
              <a:ext uri="{FF2B5EF4-FFF2-40B4-BE49-F238E27FC236}">
                <a16:creationId xmlns:a16="http://schemas.microsoft.com/office/drawing/2014/main" id="{BB430629-8EA7-46CF-A046-2FF7D2B56E14}"/>
              </a:ext>
            </a:extLst>
          </p:cNvPr>
          <p:cNvSpPr/>
          <p:nvPr/>
        </p:nvSpPr>
        <p:spPr>
          <a:xfrm>
            <a:off x="3258139" y="3439056"/>
            <a:ext cx="1822317" cy="299669"/>
          </a:xfrm>
          <a:prstGeom prst="triangle">
            <a:avLst/>
          </a:prstGeom>
          <a:solidFill>
            <a:srgbClr val="1E8E5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Helvetica" panose="020B0604020202020204" pitchFamily="34" charset="0"/>
            </a:endParaRPr>
          </a:p>
        </p:txBody>
      </p:sp>
      <p:sp>
        <p:nvSpPr>
          <p:cNvPr id="75" name="Isosceles Triangle 74">
            <a:extLst>
              <a:ext uri="{FF2B5EF4-FFF2-40B4-BE49-F238E27FC236}">
                <a16:creationId xmlns:a16="http://schemas.microsoft.com/office/drawing/2014/main" id="{126C0125-B76F-491D-B84F-DCBB70DAF87F}"/>
              </a:ext>
            </a:extLst>
          </p:cNvPr>
          <p:cNvSpPr/>
          <p:nvPr/>
        </p:nvSpPr>
        <p:spPr>
          <a:xfrm>
            <a:off x="5080456" y="3439056"/>
            <a:ext cx="1822317" cy="299669"/>
          </a:xfrm>
          <a:prstGeom prst="triangle">
            <a:avLst/>
          </a:prstGeom>
          <a:solidFill>
            <a:srgbClr val="1E8E5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Helvetica" panose="020B0604020202020204" pitchFamily="34" charset="0"/>
            </a:endParaRPr>
          </a:p>
        </p:txBody>
      </p:sp>
      <p:sp>
        <p:nvSpPr>
          <p:cNvPr id="76" name="Isosceles Triangle 75">
            <a:extLst>
              <a:ext uri="{FF2B5EF4-FFF2-40B4-BE49-F238E27FC236}">
                <a16:creationId xmlns:a16="http://schemas.microsoft.com/office/drawing/2014/main" id="{3D03FA7D-C5C8-4F8D-AAB8-6E13549EC5DA}"/>
              </a:ext>
            </a:extLst>
          </p:cNvPr>
          <p:cNvSpPr/>
          <p:nvPr/>
        </p:nvSpPr>
        <p:spPr>
          <a:xfrm>
            <a:off x="6902773" y="3439056"/>
            <a:ext cx="1822317" cy="299669"/>
          </a:xfrm>
          <a:prstGeom prst="triangle">
            <a:avLst/>
          </a:prstGeom>
          <a:solidFill>
            <a:srgbClr val="1E8E5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Helvetica" panose="020B0604020202020204" pitchFamily="34" charset="0"/>
            </a:endParaRPr>
          </a:p>
        </p:txBody>
      </p:sp>
      <p:sp>
        <p:nvSpPr>
          <p:cNvPr id="77" name="Oval 76">
            <a:extLst>
              <a:ext uri="{FF2B5EF4-FFF2-40B4-BE49-F238E27FC236}">
                <a16:creationId xmlns:a16="http://schemas.microsoft.com/office/drawing/2014/main" id="{2D915AD1-0653-49C0-BB0B-7AEDD997AA7C}"/>
              </a:ext>
            </a:extLst>
          </p:cNvPr>
          <p:cNvSpPr/>
          <p:nvPr/>
        </p:nvSpPr>
        <p:spPr>
          <a:xfrm>
            <a:off x="2213608" y="3333774"/>
            <a:ext cx="216214" cy="197322"/>
          </a:xfrm>
          <a:prstGeom prst="ellipse">
            <a:avLst/>
          </a:prstGeom>
          <a:solidFill>
            <a:srgbClr val="7EC23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Oval 77">
            <a:extLst>
              <a:ext uri="{FF2B5EF4-FFF2-40B4-BE49-F238E27FC236}">
                <a16:creationId xmlns:a16="http://schemas.microsoft.com/office/drawing/2014/main" id="{378125AD-64A3-43F5-97FD-3423611D4B92}"/>
              </a:ext>
            </a:extLst>
          </p:cNvPr>
          <p:cNvSpPr/>
          <p:nvPr/>
        </p:nvSpPr>
        <p:spPr>
          <a:xfrm>
            <a:off x="5904232" y="3333774"/>
            <a:ext cx="216214" cy="197322"/>
          </a:xfrm>
          <a:prstGeom prst="ellipse">
            <a:avLst/>
          </a:prstGeom>
          <a:solidFill>
            <a:srgbClr val="7EC23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Oval 79">
            <a:extLst>
              <a:ext uri="{FF2B5EF4-FFF2-40B4-BE49-F238E27FC236}">
                <a16:creationId xmlns:a16="http://schemas.microsoft.com/office/drawing/2014/main" id="{0C82E513-E4B0-4559-AB70-E5F1E56A9CCA}"/>
              </a:ext>
            </a:extLst>
          </p:cNvPr>
          <p:cNvSpPr/>
          <p:nvPr/>
        </p:nvSpPr>
        <p:spPr>
          <a:xfrm>
            <a:off x="7724806" y="3333774"/>
            <a:ext cx="216214" cy="197322"/>
          </a:xfrm>
          <a:prstGeom prst="ellipse">
            <a:avLst/>
          </a:prstGeom>
          <a:solidFill>
            <a:srgbClr val="7EC23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0" name="Group 9">
            <a:extLst>
              <a:ext uri="{FF2B5EF4-FFF2-40B4-BE49-F238E27FC236}">
                <a16:creationId xmlns:a16="http://schemas.microsoft.com/office/drawing/2014/main" id="{7F4576F5-4640-48AF-8D7E-4EE1D9751ECF}"/>
              </a:ext>
            </a:extLst>
          </p:cNvPr>
          <p:cNvGrpSpPr/>
          <p:nvPr/>
        </p:nvGrpSpPr>
        <p:grpSpPr>
          <a:xfrm>
            <a:off x="7339752" y="1058436"/>
            <a:ext cx="986323" cy="936295"/>
            <a:chOff x="7339752" y="1058436"/>
            <a:chExt cx="986323" cy="936295"/>
          </a:xfrm>
        </p:grpSpPr>
        <p:sp>
          <p:nvSpPr>
            <p:cNvPr id="69" name="Oval 68">
              <a:extLst>
                <a:ext uri="{FF2B5EF4-FFF2-40B4-BE49-F238E27FC236}">
                  <a16:creationId xmlns:a16="http://schemas.microsoft.com/office/drawing/2014/main" id="{E4AF5B76-4E35-4094-932F-1F03D3503956}"/>
                </a:ext>
              </a:extLst>
            </p:cNvPr>
            <p:cNvSpPr/>
            <p:nvPr/>
          </p:nvSpPr>
          <p:spPr>
            <a:xfrm>
              <a:off x="7339752" y="1058436"/>
              <a:ext cx="986323" cy="936295"/>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96" name="Group 95">
              <a:extLst>
                <a:ext uri="{FF2B5EF4-FFF2-40B4-BE49-F238E27FC236}">
                  <a16:creationId xmlns:a16="http://schemas.microsoft.com/office/drawing/2014/main" id="{A854BCDE-4DB3-4BF5-895A-7401CF8E63E3}"/>
                </a:ext>
              </a:extLst>
            </p:cNvPr>
            <p:cNvGrpSpPr/>
            <p:nvPr/>
          </p:nvGrpSpPr>
          <p:grpSpPr>
            <a:xfrm>
              <a:off x="7555786" y="1340001"/>
              <a:ext cx="554255" cy="373164"/>
              <a:chOff x="-160536" y="4321759"/>
              <a:chExt cx="1172833" cy="786049"/>
            </a:xfrm>
            <a:solidFill>
              <a:srgbClr val="219965">
                <a:alpha val="75000"/>
              </a:srgbClr>
            </a:solidFill>
          </p:grpSpPr>
          <p:sp>
            <p:nvSpPr>
              <p:cNvPr id="97" name="Freeform 214">
                <a:extLst>
                  <a:ext uri="{FF2B5EF4-FFF2-40B4-BE49-F238E27FC236}">
                    <a16:creationId xmlns:a16="http://schemas.microsoft.com/office/drawing/2014/main" id="{9A1145C0-B686-47E9-BF2B-67D2073E8316}"/>
                  </a:ext>
                </a:extLst>
              </p:cNvPr>
              <p:cNvSpPr/>
              <p:nvPr/>
            </p:nvSpPr>
            <p:spPr bwMode="auto">
              <a:xfrm>
                <a:off x="-160536" y="4765014"/>
                <a:ext cx="898685" cy="342794"/>
              </a:xfrm>
              <a:custGeom>
                <a:avLst/>
                <a:gdLst>
                  <a:gd name="T0" fmla="*/ 0 w 237"/>
                  <a:gd name="T1" fmla="*/ 39 h 87"/>
                  <a:gd name="T2" fmla="*/ 3 w 237"/>
                  <a:gd name="T3" fmla="*/ 51 h 87"/>
                  <a:gd name="T4" fmla="*/ 14 w 237"/>
                  <a:gd name="T5" fmla="*/ 66 h 87"/>
                  <a:gd name="T6" fmla="*/ 40 w 237"/>
                  <a:gd name="T7" fmla="*/ 87 h 87"/>
                  <a:gd name="T8" fmla="*/ 44 w 237"/>
                  <a:gd name="T9" fmla="*/ 87 h 87"/>
                  <a:gd name="T10" fmla="*/ 53 w 237"/>
                  <a:gd name="T11" fmla="*/ 86 h 87"/>
                  <a:gd name="T12" fmla="*/ 63 w 237"/>
                  <a:gd name="T13" fmla="*/ 83 h 87"/>
                  <a:gd name="T14" fmla="*/ 105 w 237"/>
                  <a:gd name="T15" fmla="*/ 84 h 87"/>
                  <a:gd name="T16" fmla="*/ 151 w 237"/>
                  <a:gd name="T17" fmla="*/ 82 h 87"/>
                  <a:gd name="T18" fmla="*/ 161 w 237"/>
                  <a:gd name="T19" fmla="*/ 80 h 87"/>
                  <a:gd name="T20" fmla="*/ 181 w 237"/>
                  <a:gd name="T21" fmla="*/ 67 h 87"/>
                  <a:gd name="T22" fmla="*/ 218 w 237"/>
                  <a:gd name="T23" fmla="*/ 36 h 87"/>
                  <a:gd name="T24" fmla="*/ 234 w 237"/>
                  <a:gd name="T25" fmla="*/ 16 h 87"/>
                  <a:gd name="T26" fmla="*/ 237 w 237"/>
                  <a:gd name="T27" fmla="*/ 10 h 87"/>
                  <a:gd name="T28" fmla="*/ 234 w 237"/>
                  <a:gd name="T29" fmla="*/ 1 h 87"/>
                  <a:gd name="T30" fmla="*/ 228 w 237"/>
                  <a:gd name="T31" fmla="*/ 0 h 87"/>
                  <a:gd name="T32" fmla="*/ 217 w 237"/>
                  <a:gd name="T33" fmla="*/ 4 h 87"/>
                  <a:gd name="T34" fmla="*/ 208 w 237"/>
                  <a:gd name="T35" fmla="*/ 11 h 87"/>
                  <a:gd name="T36" fmla="*/ 181 w 237"/>
                  <a:gd name="T37" fmla="*/ 37 h 87"/>
                  <a:gd name="T38" fmla="*/ 171 w 237"/>
                  <a:gd name="T39" fmla="*/ 43 h 87"/>
                  <a:gd name="T40" fmla="*/ 148 w 237"/>
                  <a:gd name="T41" fmla="*/ 51 h 87"/>
                  <a:gd name="T42" fmla="*/ 122 w 237"/>
                  <a:gd name="T43" fmla="*/ 51 h 87"/>
                  <a:gd name="T44" fmla="*/ 100 w 237"/>
                  <a:gd name="T45" fmla="*/ 43 h 87"/>
                  <a:gd name="T46" fmla="*/ 92 w 237"/>
                  <a:gd name="T47" fmla="*/ 33 h 87"/>
                  <a:gd name="T48" fmla="*/ 100 w 237"/>
                  <a:gd name="T49" fmla="*/ 34 h 87"/>
                  <a:gd name="T50" fmla="*/ 133 w 237"/>
                  <a:gd name="T51" fmla="*/ 34 h 87"/>
                  <a:gd name="T52" fmla="*/ 155 w 237"/>
                  <a:gd name="T53" fmla="*/ 30 h 87"/>
                  <a:gd name="T54" fmla="*/ 161 w 237"/>
                  <a:gd name="T55" fmla="*/ 26 h 87"/>
                  <a:gd name="T56" fmla="*/ 164 w 237"/>
                  <a:gd name="T57" fmla="*/ 20 h 87"/>
                  <a:gd name="T58" fmla="*/ 165 w 237"/>
                  <a:gd name="T59" fmla="*/ 11 h 87"/>
                  <a:gd name="T60" fmla="*/ 162 w 237"/>
                  <a:gd name="T61" fmla="*/ 5 h 87"/>
                  <a:gd name="T62" fmla="*/ 151 w 237"/>
                  <a:gd name="T63" fmla="*/ 4 h 87"/>
                  <a:gd name="T64" fmla="*/ 116 w 237"/>
                  <a:gd name="T65" fmla="*/ 5 h 87"/>
                  <a:gd name="T66" fmla="*/ 79 w 237"/>
                  <a:gd name="T67" fmla="*/ 4 h 87"/>
                  <a:gd name="T68" fmla="*/ 56 w 237"/>
                  <a:gd name="T69" fmla="*/ 1 h 87"/>
                  <a:gd name="T70" fmla="*/ 39 w 237"/>
                  <a:gd name="T71" fmla="*/ 1 h 87"/>
                  <a:gd name="T72" fmla="*/ 34 w 237"/>
                  <a:gd name="T73" fmla="*/ 3 h 87"/>
                  <a:gd name="T74" fmla="*/ 14 w 237"/>
                  <a:gd name="T75" fmla="*/ 16 h 87"/>
                  <a:gd name="T76" fmla="*/ 4 w 237"/>
                  <a:gd name="T77" fmla="*/ 27 h 87"/>
                  <a:gd name="T78" fmla="*/ 0 w 237"/>
                  <a:gd name="T7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7" h="87">
                    <a:moveTo>
                      <a:pt x="0" y="39"/>
                    </a:moveTo>
                    <a:lnTo>
                      <a:pt x="0" y="39"/>
                    </a:lnTo>
                    <a:lnTo>
                      <a:pt x="0" y="44"/>
                    </a:lnTo>
                    <a:lnTo>
                      <a:pt x="3" y="51"/>
                    </a:lnTo>
                    <a:lnTo>
                      <a:pt x="8" y="60"/>
                    </a:lnTo>
                    <a:lnTo>
                      <a:pt x="14" y="66"/>
                    </a:lnTo>
                    <a:lnTo>
                      <a:pt x="29" y="79"/>
                    </a:lnTo>
                    <a:lnTo>
                      <a:pt x="40" y="87"/>
                    </a:lnTo>
                    <a:lnTo>
                      <a:pt x="40" y="87"/>
                    </a:lnTo>
                    <a:lnTo>
                      <a:pt x="44" y="87"/>
                    </a:lnTo>
                    <a:lnTo>
                      <a:pt x="47" y="87"/>
                    </a:lnTo>
                    <a:lnTo>
                      <a:pt x="53" y="86"/>
                    </a:lnTo>
                    <a:lnTo>
                      <a:pt x="57" y="83"/>
                    </a:lnTo>
                    <a:lnTo>
                      <a:pt x="63" y="83"/>
                    </a:lnTo>
                    <a:lnTo>
                      <a:pt x="63" y="83"/>
                    </a:lnTo>
                    <a:lnTo>
                      <a:pt x="105" y="84"/>
                    </a:lnTo>
                    <a:lnTo>
                      <a:pt x="138" y="83"/>
                    </a:lnTo>
                    <a:lnTo>
                      <a:pt x="151" y="82"/>
                    </a:lnTo>
                    <a:lnTo>
                      <a:pt x="161" y="80"/>
                    </a:lnTo>
                    <a:lnTo>
                      <a:pt x="161" y="80"/>
                    </a:lnTo>
                    <a:lnTo>
                      <a:pt x="169" y="76"/>
                    </a:lnTo>
                    <a:lnTo>
                      <a:pt x="181" y="67"/>
                    </a:lnTo>
                    <a:lnTo>
                      <a:pt x="207" y="47"/>
                    </a:lnTo>
                    <a:lnTo>
                      <a:pt x="218" y="36"/>
                    </a:lnTo>
                    <a:lnTo>
                      <a:pt x="228" y="24"/>
                    </a:lnTo>
                    <a:lnTo>
                      <a:pt x="234" y="16"/>
                    </a:lnTo>
                    <a:lnTo>
                      <a:pt x="237" y="10"/>
                    </a:lnTo>
                    <a:lnTo>
                      <a:pt x="237" y="10"/>
                    </a:lnTo>
                    <a:lnTo>
                      <a:pt x="235" y="4"/>
                    </a:lnTo>
                    <a:lnTo>
                      <a:pt x="234" y="1"/>
                    </a:lnTo>
                    <a:lnTo>
                      <a:pt x="231" y="0"/>
                    </a:lnTo>
                    <a:lnTo>
                      <a:pt x="228" y="0"/>
                    </a:lnTo>
                    <a:lnTo>
                      <a:pt x="225" y="1"/>
                    </a:lnTo>
                    <a:lnTo>
                      <a:pt x="217" y="4"/>
                    </a:lnTo>
                    <a:lnTo>
                      <a:pt x="217" y="4"/>
                    </a:lnTo>
                    <a:lnTo>
                      <a:pt x="208" y="11"/>
                    </a:lnTo>
                    <a:lnTo>
                      <a:pt x="198" y="20"/>
                    </a:lnTo>
                    <a:lnTo>
                      <a:pt x="181" y="37"/>
                    </a:lnTo>
                    <a:lnTo>
                      <a:pt x="181" y="37"/>
                    </a:lnTo>
                    <a:lnTo>
                      <a:pt x="171" y="43"/>
                    </a:lnTo>
                    <a:lnTo>
                      <a:pt x="159" y="49"/>
                    </a:lnTo>
                    <a:lnTo>
                      <a:pt x="148" y="51"/>
                    </a:lnTo>
                    <a:lnTo>
                      <a:pt x="135" y="53"/>
                    </a:lnTo>
                    <a:lnTo>
                      <a:pt x="122" y="51"/>
                    </a:lnTo>
                    <a:lnTo>
                      <a:pt x="110" y="49"/>
                    </a:lnTo>
                    <a:lnTo>
                      <a:pt x="100" y="43"/>
                    </a:lnTo>
                    <a:lnTo>
                      <a:pt x="96" y="39"/>
                    </a:lnTo>
                    <a:lnTo>
                      <a:pt x="92" y="33"/>
                    </a:lnTo>
                    <a:lnTo>
                      <a:pt x="92" y="33"/>
                    </a:lnTo>
                    <a:lnTo>
                      <a:pt x="100" y="34"/>
                    </a:lnTo>
                    <a:lnTo>
                      <a:pt x="122" y="36"/>
                    </a:lnTo>
                    <a:lnTo>
                      <a:pt x="133" y="34"/>
                    </a:lnTo>
                    <a:lnTo>
                      <a:pt x="145" y="33"/>
                    </a:lnTo>
                    <a:lnTo>
                      <a:pt x="155" y="30"/>
                    </a:lnTo>
                    <a:lnTo>
                      <a:pt x="158" y="28"/>
                    </a:lnTo>
                    <a:lnTo>
                      <a:pt x="161" y="26"/>
                    </a:lnTo>
                    <a:lnTo>
                      <a:pt x="161" y="26"/>
                    </a:lnTo>
                    <a:lnTo>
                      <a:pt x="164" y="20"/>
                    </a:lnTo>
                    <a:lnTo>
                      <a:pt x="165" y="14"/>
                    </a:lnTo>
                    <a:lnTo>
                      <a:pt x="165" y="11"/>
                    </a:lnTo>
                    <a:lnTo>
                      <a:pt x="164" y="8"/>
                    </a:lnTo>
                    <a:lnTo>
                      <a:pt x="162" y="5"/>
                    </a:lnTo>
                    <a:lnTo>
                      <a:pt x="158" y="4"/>
                    </a:lnTo>
                    <a:lnTo>
                      <a:pt x="151" y="4"/>
                    </a:lnTo>
                    <a:lnTo>
                      <a:pt x="151" y="4"/>
                    </a:lnTo>
                    <a:lnTo>
                      <a:pt x="116" y="5"/>
                    </a:lnTo>
                    <a:lnTo>
                      <a:pt x="95" y="5"/>
                    </a:lnTo>
                    <a:lnTo>
                      <a:pt x="79" y="4"/>
                    </a:lnTo>
                    <a:lnTo>
                      <a:pt x="79" y="4"/>
                    </a:lnTo>
                    <a:lnTo>
                      <a:pt x="56" y="1"/>
                    </a:lnTo>
                    <a:lnTo>
                      <a:pt x="43" y="0"/>
                    </a:lnTo>
                    <a:lnTo>
                      <a:pt x="39" y="1"/>
                    </a:lnTo>
                    <a:lnTo>
                      <a:pt x="34" y="3"/>
                    </a:lnTo>
                    <a:lnTo>
                      <a:pt x="34" y="3"/>
                    </a:lnTo>
                    <a:lnTo>
                      <a:pt x="24" y="8"/>
                    </a:lnTo>
                    <a:lnTo>
                      <a:pt x="14" y="16"/>
                    </a:lnTo>
                    <a:lnTo>
                      <a:pt x="8" y="21"/>
                    </a:lnTo>
                    <a:lnTo>
                      <a:pt x="4" y="27"/>
                    </a:lnTo>
                    <a:lnTo>
                      <a:pt x="1" y="33"/>
                    </a:lnTo>
                    <a:lnTo>
                      <a:pt x="0" y="39"/>
                    </a:lnTo>
                    <a:lnTo>
                      <a:pt x="0" y="39"/>
                    </a:lnTo>
                    <a:close/>
                  </a:path>
                </a:pathLst>
              </a:custGeom>
              <a:grpFill/>
              <a:ln>
                <a:noFill/>
              </a:ln>
            </p:spPr>
            <p:txBody>
              <a:bodyPr vert="horz" wrap="square" lIns="91440" tIns="45720" rIns="91440" bIns="45720" numCol="1" anchor="t" anchorCtr="0" compatLnSpc="1"/>
              <a:lstStyle/>
              <a:p>
                <a:endParaRPr lang="en-GB">
                  <a:latin typeface="+mj-lt"/>
                </a:endParaRPr>
              </a:p>
            </p:txBody>
          </p:sp>
          <p:sp>
            <p:nvSpPr>
              <p:cNvPr id="98" name="AutoShape 259">
                <a:extLst>
                  <a:ext uri="{FF2B5EF4-FFF2-40B4-BE49-F238E27FC236}">
                    <a16:creationId xmlns:a16="http://schemas.microsoft.com/office/drawing/2014/main" id="{440AD5A7-E195-4531-B6A9-B703D3B73109}"/>
                  </a:ext>
                </a:extLst>
              </p:cNvPr>
              <p:cNvSpPr>
                <a:spLocks noChangeArrowheads="1"/>
              </p:cNvSpPr>
              <p:nvPr/>
            </p:nvSpPr>
            <p:spPr bwMode="auto">
              <a:xfrm>
                <a:off x="173140" y="4446626"/>
                <a:ext cx="432000" cy="216000"/>
              </a:xfrm>
              <a:prstGeom prst="can">
                <a:avLst>
                  <a:gd name="adj" fmla="val 50000"/>
                </a:avLst>
              </a:prstGeom>
              <a:grpFill/>
              <a:ln w="12700">
                <a:noFill/>
                <a:round/>
              </a:ln>
            </p:spPr>
            <p:txBody>
              <a:bodyPr wrap="none" anchor="ctr"/>
              <a:lstStyle/>
              <a:p>
                <a:endParaRPr lang="en-US"/>
              </a:p>
            </p:txBody>
          </p:sp>
          <p:sp>
            <p:nvSpPr>
              <p:cNvPr id="99" name="AutoShape 261">
                <a:extLst>
                  <a:ext uri="{FF2B5EF4-FFF2-40B4-BE49-F238E27FC236}">
                    <a16:creationId xmlns:a16="http://schemas.microsoft.com/office/drawing/2014/main" id="{BBC67626-A834-444D-93AC-DCBE86CAAD25}"/>
                  </a:ext>
                </a:extLst>
              </p:cNvPr>
              <p:cNvSpPr>
                <a:spLocks noChangeArrowheads="1"/>
              </p:cNvSpPr>
              <p:nvPr/>
            </p:nvSpPr>
            <p:spPr bwMode="auto">
              <a:xfrm>
                <a:off x="552918" y="4321759"/>
                <a:ext cx="459379" cy="216000"/>
              </a:xfrm>
              <a:prstGeom prst="can">
                <a:avLst>
                  <a:gd name="adj" fmla="val 50000"/>
                </a:avLst>
              </a:prstGeom>
              <a:grpFill/>
              <a:ln w="12700">
                <a:noFill/>
                <a:round/>
              </a:ln>
            </p:spPr>
            <p:txBody>
              <a:bodyPr wrap="none" anchor="ctr"/>
              <a:lstStyle/>
              <a:p>
                <a:endParaRPr lang="en-US"/>
              </a:p>
            </p:txBody>
          </p:sp>
          <p:sp>
            <p:nvSpPr>
              <p:cNvPr id="100" name="AutoShape 261">
                <a:extLst>
                  <a:ext uri="{FF2B5EF4-FFF2-40B4-BE49-F238E27FC236}">
                    <a16:creationId xmlns:a16="http://schemas.microsoft.com/office/drawing/2014/main" id="{1F542328-2472-4D59-A7FD-8F5978BB2D40}"/>
                  </a:ext>
                </a:extLst>
              </p:cNvPr>
              <p:cNvSpPr>
                <a:spLocks noChangeArrowheads="1"/>
              </p:cNvSpPr>
              <p:nvPr/>
            </p:nvSpPr>
            <p:spPr bwMode="auto">
              <a:xfrm>
                <a:off x="404473" y="4554626"/>
                <a:ext cx="432000" cy="216000"/>
              </a:xfrm>
              <a:prstGeom prst="can">
                <a:avLst>
                  <a:gd name="adj" fmla="val 50000"/>
                </a:avLst>
              </a:prstGeom>
              <a:grpFill/>
              <a:ln w="12700">
                <a:noFill/>
                <a:round/>
              </a:ln>
            </p:spPr>
            <p:txBody>
              <a:bodyPr wrap="none" anchor="ctr"/>
              <a:lstStyle/>
              <a:p>
                <a:endParaRPr lang="en-US"/>
              </a:p>
            </p:txBody>
          </p:sp>
        </p:grpSp>
      </p:grpSp>
      <p:sp>
        <p:nvSpPr>
          <p:cNvPr id="102" name="TextBox 101">
            <a:extLst>
              <a:ext uri="{FF2B5EF4-FFF2-40B4-BE49-F238E27FC236}">
                <a16:creationId xmlns:a16="http://schemas.microsoft.com/office/drawing/2014/main" id="{8DA6D9F8-BA27-4D12-838C-F1579F8D3E8A}"/>
              </a:ext>
            </a:extLst>
          </p:cNvPr>
          <p:cNvSpPr txBox="1"/>
          <p:nvPr/>
        </p:nvSpPr>
        <p:spPr>
          <a:xfrm>
            <a:off x="523007" y="2523932"/>
            <a:ext cx="1109079" cy="35394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1100" b="1" u="sng" strike="noStrike" cap="none" spc="0" normalizeH="0" baseline="0" dirty="0">
                <a:ln>
                  <a:noFill/>
                </a:ln>
                <a:solidFill>
                  <a:srgbClr val="219965"/>
                </a:solidFill>
                <a:effectLst/>
                <a:uFillTx/>
                <a:latin typeface="Helvetica" panose="020B0604020202020204" pitchFamily="34" charset="0"/>
                <a:sym typeface="Calibri"/>
              </a:rPr>
              <a:t>2000-2006</a:t>
            </a:r>
            <a:endParaRPr kumimoji="0" lang="it-IT" sz="1100" b="1" u="sng" strike="noStrike" cap="none" spc="0" normalizeH="0" baseline="0" dirty="0">
              <a:ln>
                <a:noFill/>
              </a:ln>
              <a:solidFill>
                <a:srgbClr val="219965"/>
              </a:solidFill>
              <a:effectLst/>
              <a:uFillTx/>
              <a:latin typeface="Helvetica" panose="020B0604020202020204" pitchFamily="34" charset="0"/>
              <a:sym typeface="Calibri"/>
            </a:endParaRPr>
          </a:p>
        </p:txBody>
      </p:sp>
      <p:sp>
        <p:nvSpPr>
          <p:cNvPr id="103" name="TextBox 102">
            <a:extLst>
              <a:ext uri="{FF2B5EF4-FFF2-40B4-BE49-F238E27FC236}">
                <a16:creationId xmlns:a16="http://schemas.microsoft.com/office/drawing/2014/main" id="{7B3CC573-11B9-4E45-B7DC-D6F01B28AFA3}"/>
              </a:ext>
            </a:extLst>
          </p:cNvPr>
          <p:cNvSpPr txBox="1"/>
          <p:nvPr/>
        </p:nvSpPr>
        <p:spPr>
          <a:xfrm>
            <a:off x="523007" y="2910771"/>
            <a:ext cx="1109079" cy="35394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1100" b="1" u="sng" strike="noStrike" cap="none" spc="0" normalizeH="0" baseline="0" dirty="0">
                <a:ln>
                  <a:noFill/>
                </a:ln>
                <a:solidFill>
                  <a:srgbClr val="219965"/>
                </a:solidFill>
                <a:effectLst/>
                <a:uFillTx/>
                <a:latin typeface="Helvetica" panose="020B0604020202020204" pitchFamily="34" charset="0"/>
                <a:sym typeface="Calibri"/>
              </a:rPr>
              <a:t>2007-2013</a:t>
            </a:r>
            <a:endParaRPr kumimoji="0" lang="it-IT" sz="1100" b="1" u="sng" strike="noStrike" cap="none" spc="0" normalizeH="0" baseline="0" dirty="0">
              <a:ln>
                <a:noFill/>
              </a:ln>
              <a:solidFill>
                <a:srgbClr val="219965"/>
              </a:solidFill>
              <a:effectLst/>
              <a:uFillTx/>
              <a:latin typeface="Helvetica" panose="020B0604020202020204" pitchFamily="34" charset="0"/>
              <a:sym typeface="Calibri"/>
            </a:endParaRPr>
          </a:p>
        </p:txBody>
      </p:sp>
      <p:sp>
        <p:nvSpPr>
          <p:cNvPr id="109" name="Rectangle 108">
            <a:extLst>
              <a:ext uri="{FF2B5EF4-FFF2-40B4-BE49-F238E27FC236}">
                <a16:creationId xmlns:a16="http://schemas.microsoft.com/office/drawing/2014/main" id="{7A26E57B-36F4-4076-9840-52D76052CED3}"/>
              </a:ext>
            </a:extLst>
          </p:cNvPr>
          <p:cNvSpPr/>
          <p:nvPr/>
        </p:nvSpPr>
        <p:spPr>
          <a:xfrm>
            <a:off x="2013778" y="2570097"/>
            <a:ext cx="615874" cy="261610"/>
          </a:xfrm>
          <a:prstGeom prst="rect">
            <a:avLst/>
          </a:prstGeom>
        </p:spPr>
        <p:txBody>
          <a:bodyPr wrap="none" anchor="ctr">
            <a:spAutoFit/>
          </a:bodyPr>
          <a:lstStyle/>
          <a:p>
            <a:pPr algn="ctr"/>
            <a:r>
              <a:rPr lang="en-US" sz="1100" b="1" dirty="0">
                <a:solidFill>
                  <a:srgbClr val="7EC234"/>
                </a:solidFill>
                <a:latin typeface="Helvetica" panose="020B0604020202020204" pitchFamily="34" charset="0"/>
              </a:rPr>
              <a:t>356,48</a:t>
            </a:r>
            <a:endParaRPr lang="it-IT" sz="1100" dirty="0">
              <a:solidFill>
                <a:srgbClr val="7EC234"/>
              </a:solidFill>
              <a:latin typeface="Helvetica" panose="020B0604020202020204" pitchFamily="34" charset="0"/>
            </a:endParaRPr>
          </a:p>
        </p:txBody>
      </p:sp>
      <p:sp>
        <p:nvSpPr>
          <p:cNvPr id="110" name="Rectangle 109">
            <a:extLst>
              <a:ext uri="{FF2B5EF4-FFF2-40B4-BE49-F238E27FC236}">
                <a16:creationId xmlns:a16="http://schemas.microsoft.com/office/drawing/2014/main" id="{252AB4C7-92AE-4960-80EE-9BA64AE6DE80}"/>
              </a:ext>
            </a:extLst>
          </p:cNvPr>
          <p:cNvSpPr/>
          <p:nvPr/>
        </p:nvSpPr>
        <p:spPr>
          <a:xfrm>
            <a:off x="5704402" y="2570097"/>
            <a:ext cx="615874" cy="261610"/>
          </a:xfrm>
          <a:prstGeom prst="rect">
            <a:avLst/>
          </a:prstGeom>
        </p:spPr>
        <p:txBody>
          <a:bodyPr wrap="none" anchor="ctr">
            <a:spAutoFit/>
          </a:bodyPr>
          <a:lstStyle/>
          <a:p>
            <a:pPr algn="ctr"/>
            <a:r>
              <a:rPr lang="en-US" sz="1100" b="1" dirty="0">
                <a:solidFill>
                  <a:srgbClr val="7EC234"/>
                </a:solidFill>
                <a:latin typeface="Helvetica" panose="020B0604020202020204" pitchFamily="34" charset="0"/>
              </a:rPr>
              <a:t>334,58</a:t>
            </a:r>
            <a:endParaRPr lang="en-US" sz="1100" dirty="0">
              <a:solidFill>
                <a:srgbClr val="7EC234"/>
              </a:solidFill>
              <a:latin typeface="Helvetica" panose="020B0604020202020204" pitchFamily="34" charset="0"/>
            </a:endParaRPr>
          </a:p>
        </p:txBody>
      </p:sp>
      <p:sp>
        <p:nvSpPr>
          <p:cNvPr id="112" name="Rectangle 111">
            <a:extLst>
              <a:ext uri="{FF2B5EF4-FFF2-40B4-BE49-F238E27FC236}">
                <a16:creationId xmlns:a16="http://schemas.microsoft.com/office/drawing/2014/main" id="{1101313B-35B8-4B7B-BB7E-BE986F7D1600}"/>
              </a:ext>
            </a:extLst>
          </p:cNvPr>
          <p:cNvSpPr/>
          <p:nvPr/>
        </p:nvSpPr>
        <p:spPr>
          <a:xfrm>
            <a:off x="7524976" y="2570097"/>
            <a:ext cx="615874" cy="261610"/>
          </a:xfrm>
          <a:prstGeom prst="rect">
            <a:avLst/>
          </a:prstGeom>
        </p:spPr>
        <p:txBody>
          <a:bodyPr wrap="none" anchor="ctr">
            <a:spAutoFit/>
          </a:bodyPr>
          <a:lstStyle/>
          <a:p>
            <a:pPr algn="ctr"/>
            <a:r>
              <a:rPr lang="en-US" sz="1100" b="1" dirty="0">
                <a:solidFill>
                  <a:srgbClr val="7EC234"/>
                </a:solidFill>
                <a:latin typeface="Helvetica" panose="020B0604020202020204" pitchFamily="34" charset="0"/>
              </a:rPr>
              <a:t>354,47</a:t>
            </a:r>
            <a:endParaRPr lang="en-US" sz="1100" dirty="0">
              <a:solidFill>
                <a:srgbClr val="7EC234"/>
              </a:solidFill>
              <a:latin typeface="Helvetica" panose="020B0604020202020204" pitchFamily="34" charset="0"/>
            </a:endParaRPr>
          </a:p>
        </p:txBody>
      </p:sp>
      <p:sp>
        <p:nvSpPr>
          <p:cNvPr id="113" name="TextBox 112">
            <a:extLst>
              <a:ext uri="{FF2B5EF4-FFF2-40B4-BE49-F238E27FC236}">
                <a16:creationId xmlns:a16="http://schemas.microsoft.com/office/drawing/2014/main" id="{3878FCEB-ED23-49B8-BCDA-86F035A43F46}"/>
              </a:ext>
            </a:extLst>
          </p:cNvPr>
          <p:cNvSpPr txBox="1"/>
          <p:nvPr/>
        </p:nvSpPr>
        <p:spPr>
          <a:xfrm>
            <a:off x="523007" y="3850480"/>
            <a:ext cx="1109079" cy="35394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1100" b="1" dirty="0">
                <a:solidFill>
                  <a:schemeClr val="bg1"/>
                </a:solidFill>
                <a:latin typeface="Helvetica" panose="020B0604020202020204" pitchFamily="34" charset="0"/>
                <a:sym typeface="Calibri"/>
              </a:rPr>
              <a:t>Totale</a:t>
            </a:r>
            <a:endParaRPr kumimoji="0" lang="it-IT" sz="1100" b="1" u="none" strike="noStrike" cap="none" spc="0" normalizeH="0" baseline="0" dirty="0">
              <a:ln>
                <a:noFill/>
              </a:ln>
              <a:solidFill>
                <a:schemeClr val="bg1"/>
              </a:solidFill>
              <a:effectLst/>
              <a:uFillTx/>
              <a:latin typeface="Helvetica" panose="020B0604020202020204" pitchFamily="34" charset="0"/>
              <a:sym typeface="Calibri"/>
            </a:endParaRPr>
          </a:p>
        </p:txBody>
      </p:sp>
      <p:sp>
        <p:nvSpPr>
          <p:cNvPr id="114" name="Rectangle 113">
            <a:extLst>
              <a:ext uri="{FF2B5EF4-FFF2-40B4-BE49-F238E27FC236}">
                <a16:creationId xmlns:a16="http://schemas.microsoft.com/office/drawing/2014/main" id="{A29EA2B0-A0E2-4128-867B-8C749729689A}"/>
              </a:ext>
            </a:extLst>
          </p:cNvPr>
          <p:cNvSpPr/>
          <p:nvPr/>
        </p:nvSpPr>
        <p:spPr>
          <a:xfrm>
            <a:off x="2013778" y="3864897"/>
            <a:ext cx="615874" cy="261610"/>
          </a:xfrm>
          <a:prstGeom prst="rect">
            <a:avLst/>
          </a:prstGeom>
        </p:spPr>
        <p:txBody>
          <a:bodyPr wrap="none" anchor="ctr">
            <a:spAutoFit/>
          </a:bodyPr>
          <a:lstStyle/>
          <a:p>
            <a:pPr algn="ctr"/>
            <a:r>
              <a:rPr lang="en-US" sz="1100" b="1" dirty="0">
                <a:solidFill>
                  <a:schemeClr val="bg1"/>
                </a:solidFill>
                <a:latin typeface="Helvetica" panose="020B0604020202020204" pitchFamily="34" charset="0"/>
              </a:rPr>
              <a:t>640,81</a:t>
            </a:r>
            <a:endParaRPr lang="it-IT" sz="1100" dirty="0">
              <a:solidFill>
                <a:schemeClr val="bg1"/>
              </a:solidFill>
              <a:latin typeface="Helvetica" panose="020B0604020202020204" pitchFamily="34" charset="0"/>
            </a:endParaRPr>
          </a:p>
        </p:txBody>
      </p:sp>
      <p:sp>
        <p:nvSpPr>
          <p:cNvPr id="115" name="Rectangle 114">
            <a:extLst>
              <a:ext uri="{FF2B5EF4-FFF2-40B4-BE49-F238E27FC236}">
                <a16:creationId xmlns:a16="http://schemas.microsoft.com/office/drawing/2014/main" id="{F83BE7B1-BDD6-44B2-B659-1F05217A4302}"/>
              </a:ext>
            </a:extLst>
          </p:cNvPr>
          <p:cNvSpPr/>
          <p:nvPr/>
        </p:nvSpPr>
        <p:spPr>
          <a:xfrm>
            <a:off x="5704402" y="3855667"/>
            <a:ext cx="615874" cy="261610"/>
          </a:xfrm>
          <a:prstGeom prst="rect">
            <a:avLst/>
          </a:prstGeom>
        </p:spPr>
        <p:txBody>
          <a:bodyPr wrap="none" anchor="ctr">
            <a:spAutoFit/>
          </a:bodyPr>
          <a:lstStyle/>
          <a:p>
            <a:pPr algn="ctr"/>
            <a:r>
              <a:rPr lang="en-US" sz="1100" b="1" dirty="0">
                <a:solidFill>
                  <a:schemeClr val="bg1"/>
                </a:solidFill>
                <a:latin typeface="Helvetica" panose="020B0604020202020204" pitchFamily="34" charset="0"/>
              </a:rPr>
              <a:t>618,91</a:t>
            </a:r>
            <a:endParaRPr lang="en-US" sz="1100" dirty="0">
              <a:solidFill>
                <a:schemeClr val="bg1"/>
              </a:solidFill>
              <a:latin typeface="Helvetica" panose="020B0604020202020204" pitchFamily="34" charset="0"/>
            </a:endParaRPr>
          </a:p>
        </p:txBody>
      </p:sp>
      <p:sp>
        <p:nvSpPr>
          <p:cNvPr id="117" name="Rectangle 116">
            <a:extLst>
              <a:ext uri="{FF2B5EF4-FFF2-40B4-BE49-F238E27FC236}">
                <a16:creationId xmlns:a16="http://schemas.microsoft.com/office/drawing/2014/main" id="{137A5ACE-AB55-4AC7-A105-366FA4B66DC5}"/>
              </a:ext>
            </a:extLst>
          </p:cNvPr>
          <p:cNvSpPr/>
          <p:nvPr/>
        </p:nvSpPr>
        <p:spPr>
          <a:xfrm>
            <a:off x="7524976" y="3855667"/>
            <a:ext cx="615874" cy="261610"/>
          </a:xfrm>
          <a:prstGeom prst="rect">
            <a:avLst/>
          </a:prstGeom>
        </p:spPr>
        <p:txBody>
          <a:bodyPr wrap="none" anchor="ctr">
            <a:spAutoFit/>
          </a:bodyPr>
          <a:lstStyle/>
          <a:p>
            <a:pPr algn="ctr"/>
            <a:r>
              <a:rPr lang="en-US" sz="1100" b="1" dirty="0">
                <a:solidFill>
                  <a:schemeClr val="bg1"/>
                </a:solidFill>
                <a:latin typeface="Helvetica" panose="020B0604020202020204" pitchFamily="34" charset="0"/>
              </a:rPr>
              <a:t>638,80</a:t>
            </a:r>
            <a:endParaRPr lang="en-US" sz="1100" dirty="0">
              <a:solidFill>
                <a:schemeClr val="bg1"/>
              </a:solidFill>
              <a:latin typeface="Helvetica" panose="020B0604020202020204" pitchFamily="34" charset="0"/>
            </a:endParaRPr>
          </a:p>
        </p:txBody>
      </p:sp>
      <p:sp>
        <p:nvSpPr>
          <p:cNvPr id="70" name="TextBox 69">
            <a:extLst>
              <a:ext uri="{FF2B5EF4-FFF2-40B4-BE49-F238E27FC236}">
                <a16:creationId xmlns:a16="http://schemas.microsoft.com/office/drawing/2014/main" id="{370C3646-66AE-46F4-A956-452855479AB4}"/>
              </a:ext>
            </a:extLst>
          </p:cNvPr>
          <p:cNvSpPr txBox="1"/>
          <p:nvPr/>
        </p:nvSpPr>
        <p:spPr>
          <a:xfrm>
            <a:off x="398432" y="2013804"/>
            <a:ext cx="1329763" cy="52321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it-IT" sz="1100" b="1" u="none" strike="noStrike" cap="none" spc="0" normalizeH="0" baseline="0" dirty="0">
                <a:ln>
                  <a:noFill/>
                </a:ln>
                <a:solidFill>
                  <a:srgbClr val="219965"/>
                </a:solidFill>
                <a:effectLst/>
                <a:uFillTx/>
                <a:latin typeface="Helvetica" panose="020B0604020202020204" pitchFamily="34" charset="0"/>
                <a:sym typeface="Calibri"/>
              </a:rPr>
              <a:t>Ciclo di programmazione</a:t>
            </a:r>
          </a:p>
        </p:txBody>
      </p:sp>
      <p:sp>
        <p:nvSpPr>
          <p:cNvPr id="71" name="TextBox 70">
            <a:extLst>
              <a:ext uri="{FF2B5EF4-FFF2-40B4-BE49-F238E27FC236}">
                <a16:creationId xmlns:a16="http://schemas.microsoft.com/office/drawing/2014/main" id="{2E37BD62-D0E3-4DA2-BF5D-02383EA0C6F6}"/>
              </a:ext>
            </a:extLst>
          </p:cNvPr>
          <p:cNvSpPr txBox="1"/>
          <p:nvPr/>
        </p:nvSpPr>
        <p:spPr>
          <a:xfrm>
            <a:off x="3631605" y="2013804"/>
            <a:ext cx="1080817" cy="52321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ctr"/>
            <a:r>
              <a:rPr lang="en-US" sz="1100" b="1" dirty="0">
                <a:solidFill>
                  <a:srgbClr val="219965"/>
                </a:solidFill>
                <a:latin typeface="Helvetica" panose="020B0604020202020204" pitchFamily="34" charset="0"/>
                <a:sym typeface="Calibri"/>
              </a:rPr>
              <a:t>RISORSE IMPEGNATE</a:t>
            </a:r>
            <a:endParaRPr kumimoji="0" lang="it-IT" sz="1100" b="1" u="none" strike="noStrike" cap="none" spc="0" normalizeH="0" baseline="0" dirty="0">
              <a:ln>
                <a:noFill/>
              </a:ln>
              <a:solidFill>
                <a:srgbClr val="219965"/>
              </a:solidFill>
              <a:effectLst/>
              <a:uFillTx/>
              <a:latin typeface="Helvetica" panose="020B0604020202020204" pitchFamily="34" charset="0"/>
              <a:sym typeface="Calibri"/>
            </a:endParaRPr>
          </a:p>
        </p:txBody>
      </p:sp>
      <p:sp>
        <p:nvSpPr>
          <p:cNvPr id="81" name="Rectangle 80">
            <a:extLst>
              <a:ext uri="{FF2B5EF4-FFF2-40B4-BE49-F238E27FC236}">
                <a16:creationId xmlns:a16="http://schemas.microsoft.com/office/drawing/2014/main" id="{D1EAFB4A-E7D7-4B3B-B45E-39B18DDD0C82}"/>
              </a:ext>
            </a:extLst>
          </p:cNvPr>
          <p:cNvSpPr/>
          <p:nvPr/>
        </p:nvSpPr>
        <p:spPr>
          <a:xfrm>
            <a:off x="3864076" y="2956936"/>
            <a:ext cx="615874" cy="261610"/>
          </a:xfrm>
          <a:prstGeom prst="rect">
            <a:avLst/>
          </a:prstGeom>
        </p:spPr>
        <p:txBody>
          <a:bodyPr wrap="none" anchor="ctr">
            <a:spAutoFit/>
          </a:bodyPr>
          <a:lstStyle/>
          <a:p>
            <a:pPr algn="ctr"/>
            <a:r>
              <a:rPr lang="en-US" sz="1100" b="1" dirty="0">
                <a:solidFill>
                  <a:srgbClr val="7EC234"/>
                </a:solidFill>
                <a:latin typeface="Helvetica" panose="020B0604020202020204" pitchFamily="34" charset="0"/>
              </a:rPr>
              <a:t>284,33</a:t>
            </a:r>
            <a:endParaRPr lang="en-US" sz="1100" dirty="0">
              <a:solidFill>
                <a:srgbClr val="7EC234"/>
              </a:solidFill>
              <a:latin typeface="Helvetica" panose="020B0604020202020204" pitchFamily="34" charset="0"/>
            </a:endParaRPr>
          </a:p>
        </p:txBody>
      </p:sp>
      <p:sp>
        <p:nvSpPr>
          <p:cNvPr id="82" name="Oval 81">
            <a:extLst>
              <a:ext uri="{FF2B5EF4-FFF2-40B4-BE49-F238E27FC236}">
                <a16:creationId xmlns:a16="http://schemas.microsoft.com/office/drawing/2014/main" id="{FDC480E2-33EF-4499-81F6-0919FC52E345}"/>
              </a:ext>
            </a:extLst>
          </p:cNvPr>
          <p:cNvSpPr/>
          <p:nvPr/>
        </p:nvSpPr>
        <p:spPr>
          <a:xfrm>
            <a:off x="4063906" y="3326010"/>
            <a:ext cx="216214" cy="197322"/>
          </a:xfrm>
          <a:prstGeom prst="ellipse">
            <a:avLst/>
          </a:prstGeom>
          <a:solidFill>
            <a:srgbClr val="7EC23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Rectangle 82">
            <a:extLst>
              <a:ext uri="{FF2B5EF4-FFF2-40B4-BE49-F238E27FC236}">
                <a16:creationId xmlns:a16="http://schemas.microsoft.com/office/drawing/2014/main" id="{6C3176E0-4B69-41CC-B3D1-B58A3FB72B02}"/>
              </a:ext>
            </a:extLst>
          </p:cNvPr>
          <p:cNvSpPr/>
          <p:nvPr/>
        </p:nvSpPr>
        <p:spPr>
          <a:xfrm>
            <a:off x="3864076" y="2570097"/>
            <a:ext cx="615874" cy="261610"/>
          </a:xfrm>
          <a:prstGeom prst="rect">
            <a:avLst/>
          </a:prstGeom>
        </p:spPr>
        <p:txBody>
          <a:bodyPr wrap="none" anchor="ctr">
            <a:spAutoFit/>
          </a:bodyPr>
          <a:lstStyle/>
          <a:p>
            <a:pPr algn="ctr"/>
            <a:r>
              <a:rPr lang="en-US" sz="1100" b="1" dirty="0">
                <a:solidFill>
                  <a:srgbClr val="7EC234"/>
                </a:solidFill>
                <a:latin typeface="Helvetica" panose="020B0604020202020204" pitchFamily="34" charset="0"/>
              </a:rPr>
              <a:t>356,17</a:t>
            </a:r>
            <a:endParaRPr lang="en-US" sz="1100" dirty="0">
              <a:solidFill>
                <a:srgbClr val="7EC234"/>
              </a:solidFill>
              <a:latin typeface="Helvetica" panose="020B0604020202020204" pitchFamily="34" charset="0"/>
            </a:endParaRPr>
          </a:p>
        </p:txBody>
      </p:sp>
      <p:sp>
        <p:nvSpPr>
          <p:cNvPr id="84" name="Rectangle 83">
            <a:extLst>
              <a:ext uri="{FF2B5EF4-FFF2-40B4-BE49-F238E27FC236}">
                <a16:creationId xmlns:a16="http://schemas.microsoft.com/office/drawing/2014/main" id="{9CA0063E-ADF6-4DB5-A20B-DF489C67B517}"/>
              </a:ext>
            </a:extLst>
          </p:cNvPr>
          <p:cNvSpPr/>
          <p:nvPr/>
        </p:nvSpPr>
        <p:spPr>
          <a:xfrm>
            <a:off x="3864076" y="3855667"/>
            <a:ext cx="615874" cy="261610"/>
          </a:xfrm>
          <a:prstGeom prst="rect">
            <a:avLst/>
          </a:prstGeom>
        </p:spPr>
        <p:txBody>
          <a:bodyPr wrap="none" anchor="ctr">
            <a:spAutoFit/>
          </a:bodyPr>
          <a:lstStyle/>
          <a:p>
            <a:pPr algn="ctr"/>
            <a:r>
              <a:rPr lang="en-US" sz="1100" b="1" dirty="0">
                <a:solidFill>
                  <a:schemeClr val="bg1"/>
                </a:solidFill>
                <a:latin typeface="Helvetica" panose="020B0604020202020204" pitchFamily="34" charset="0"/>
              </a:rPr>
              <a:t>640,50</a:t>
            </a:r>
            <a:endParaRPr lang="en-US" sz="1100" dirty="0">
              <a:solidFill>
                <a:schemeClr val="bg1"/>
              </a:solidFill>
              <a:latin typeface="Helvetica" panose="020B0604020202020204" pitchFamily="34" charset="0"/>
            </a:endParaRPr>
          </a:p>
        </p:txBody>
      </p:sp>
      <p:grpSp>
        <p:nvGrpSpPr>
          <p:cNvPr id="89" name="Group 88">
            <a:extLst>
              <a:ext uri="{FF2B5EF4-FFF2-40B4-BE49-F238E27FC236}">
                <a16:creationId xmlns:a16="http://schemas.microsoft.com/office/drawing/2014/main" id="{2E3CE0D5-9EAE-4707-8360-6A7E0C74291D}"/>
              </a:ext>
            </a:extLst>
          </p:cNvPr>
          <p:cNvGrpSpPr/>
          <p:nvPr/>
        </p:nvGrpSpPr>
        <p:grpSpPr>
          <a:xfrm>
            <a:off x="3678852" y="1058436"/>
            <a:ext cx="986323" cy="936295"/>
            <a:chOff x="5494098" y="1058436"/>
            <a:chExt cx="986323" cy="936295"/>
          </a:xfrm>
        </p:grpSpPr>
        <p:sp>
          <p:nvSpPr>
            <p:cNvPr id="90" name="Oval 89">
              <a:extLst>
                <a:ext uri="{FF2B5EF4-FFF2-40B4-BE49-F238E27FC236}">
                  <a16:creationId xmlns:a16="http://schemas.microsoft.com/office/drawing/2014/main" id="{DC0430B6-8731-4D7F-A99C-8918ADF23E82}"/>
                </a:ext>
              </a:extLst>
            </p:cNvPr>
            <p:cNvSpPr/>
            <p:nvPr/>
          </p:nvSpPr>
          <p:spPr>
            <a:xfrm>
              <a:off x="5494098" y="1058436"/>
              <a:ext cx="986323" cy="936295"/>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1" name="Picture 90">
              <a:extLst>
                <a:ext uri="{FF2B5EF4-FFF2-40B4-BE49-F238E27FC236}">
                  <a16:creationId xmlns:a16="http://schemas.microsoft.com/office/drawing/2014/main" id="{DC9150D0-F84D-4988-A0E7-042D82F99456}"/>
                </a:ext>
              </a:extLst>
            </p:cNvPr>
            <p:cNvPicPr>
              <a:picLocks noChangeAspect="1"/>
            </p:cNvPicPr>
            <p:nvPr/>
          </p:nvPicPr>
          <p:blipFill>
            <a:blip r:embed="rId4"/>
            <a:stretch>
              <a:fillRect/>
            </a:stretch>
          </p:blipFill>
          <p:spPr>
            <a:xfrm>
              <a:off x="5734637" y="1273961"/>
              <a:ext cx="505244" cy="505244"/>
            </a:xfrm>
            <a:prstGeom prst="rect">
              <a:avLst/>
            </a:prstGeom>
          </p:spPr>
        </p:pic>
      </p:grpSp>
    </p:spTree>
    <p:extLst>
      <p:ext uri="{BB962C8B-B14F-4D97-AF65-F5344CB8AC3E}">
        <p14:creationId xmlns:p14="http://schemas.microsoft.com/office/powerpoint/2010/main" val="1951019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8C5589A-C72D-4EAA-829F-EEFB29B67020}"/>
              </a:ext>
            </a:extLst>
          </p:cNvPr>
          <p:cNvSpPr txBox="1"/>
          <p:nvPr/>
        </p:nvSpPr>
        <p:spPr>
          <a:xfrm>
            <a:off x="575999" y="3037401"/>
            <a:ext cx="7992000" cy="253702"/>
          </a:xfrm>
          <a:prstGeom prst="round2DiagRect">
            <a:avLst/>
          </a:prstGeom>
          <a:solidFill>
            <a:srgbClr val="219965"/>
          </a:solidFill>
        </p:spPr>
        <p:txBody>
          <a:bodyPr wrap="square" rtlCol="0" anchor="ctr">
            <a:noAutofit/>
          </a:bodyPr>
          <a:lstStyle/>
          <a:p>
            <a:endParaRPr lang="it-IT" sz="1400" b="1" i="1" dirty="0">
              <a:solidFill>
                <a:schemeClr val="bg1">
                  <a:alpha val="93000"/>
                </a:schemeClr>
              </a:solidFill>
              <a:latin typeface="Helvetica" panose="020B0604020202020204" pitchFamily="34" charset="0"/>
            </a:endParaRPr>
          </a:p>
        </p:txBody>
      </p:sp>
      <p:sp>
        <p:nvSpPr>
          <p:cNvPr id="5" name="TextBox 4">
            <a:extLst>
              <a:ext uri="{FF2B5EF4-FFF2-40B4-BE49-F238E27FC236}">
                <a16:creationId xmlns:a16="http://schemas.microsoft.com/office/drawing/2014/main" id="{FF33D4A1-CCDF-48F1-992B-4FCB379635A0}"/>
              </a:ext>
            </a:extLst>
          </p:cNvPr>
          <p:cNvSpPr txBox="1"/>
          <p:nvPr/>
        </p:nvSpPr>
        <p:spPr>
          <a:xfrm>
            <a:off x="576000" y="2360011"/>
            <a:ext cx="7992000" cy="288000"/>
          </a:xfrm>
          <a:prstGeom prst="round2DiagRect">
            <a:avLst/>
          </a:prstGeom>
          <a:solidFill>
            <a:srgbClr val="219965">
              <a:alpha val="30000"/>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6" name="TextBox 5">
            <a:extLst>
              <a:ext uri="{FF2B5EF4-FFF2-40B4-BE49-F238E27FC236}">
                <a16:creationId xmlns:a16="http://schemas.microsoft.com/office/drawing/2014/main" id="{4EAEEA80-A202-4285-BB13-6E61035E6CAB}"/>
              </a:ext>
            </a:extLst>
          </p:cNvPr>
          <p:cNvSpPr txBox="1"/>
          <p:nvPr/>
        </p:nvSpPr>
        <p:spPr>
          <a:xfrm>
            <a:off x="576000" y="1818454"/>
            <a:ext cx="7992000" cy="504000"/>
          </a:xfrm>
          <a:prstGeom prst="round2DiagRect">
            <a:avLst/>
          </a:prstGeom>
          <a:solidFill>
            <a:srgbClr val="219965"/>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2" name="Titolo 1"/>
          <p:cNvSpPr>
            <a:spLocks noGrp="1"/>
          </p:cNvSpPr>
          <p:nvPr>
            <p:ph type="ctrTitle"/>
          </p:nvPr>
        </p:nvSpPr>
        <p:spPr/>
        <p:txBody>
          <a:bodyPr>
            <a:normAutofit/>
          </a:bodyPr>
          <a:lstStyle/>
          <a:p>
            <a:pPr algn="ctr"/>
            <a:r>
              <a:rPr lang="it-IT" dirty="0"/>
              <a:t>Progetti chiusi al 30/6/2021</a:t>
            </a:r>
            <a:endParaRPr lang="it-IT" sz="2800" dirty="0"/>
          </a:p>
        </p:txBody>
      </p:sp>
      <p:sp>
        <p:nvSpPr>
          <p:cNvPr id="3" name="Sottotitolo 2"/>
          <p:cNvSpPr>
            <a:spLocks noGrp="1"/>
          </p:cNvSpPr>
          <p:nvPr>
            <p:ph type="subTitle" idx="1"/>
          </p:nvPr>
        </p:nvSpPr>
        <p:spPr>
          <a:xfrm>
            <a:off x="685800" y="989725"/>
            <a:ext cx="7772400" cy="709421"/>
          </a:xfrm>
        </p:spPr>
        <p:txBody>
          <a:bodyPr/>
          <a:lstStyle/>
          <a:p>
            <a:pPr algn="just"/>
            <a:r>
              <a:rPr lang="it-IT" sz="1600" dirty="0"/>
              <a:t>Progetti per i quali il costo realizzato è concluso e per i quali Regione ha ricevuto i trasferimenti dall’Amministrazione centrale</a:t>
            </a:r>
          </a:p>
        </p:txBody>
      </p:sp>
      <p:graphicFrame>
        <p:nvGraphicFramePr>
          <p:cNvPr id="4" name="Tabella 4">
            <a:extLst>
              <a:ext uri="{FF2B5EF4-FFF2-40B4-BE49-F238E27FC236}">
                <a16:creationId xmlns:a16="http://schemas.microsoft.com/office/drawing/2014/main" id="{E312F14A-CD3E-402D-9569-DE458EA2F410}"/>
              </a:ext>
            </a:extLst>
          </p:cNvPr>
          <p:cNvGraphicFramePr>
            <a:graphicFrameLocks noGrp="1"/>
          </p:cNvGraphicFramePr>
          <p:nvPr>
            <p:extLst>
              <p:ext uri="{D42A27DB-BD31-4B8C-83A1-F6EECF244321}">
                <p14:modId xmlns:p14="http://schemas.microsoft.com/office/powerpoint/2010/main" val="466439706"/>
              </p:ext>
            </p:extLst>
          </p:nvPr>
        </p:nvGraphicFramePr>
        <p:xfrm>
          <a:off x="685799" y="1855840"/>
          <a:ext cx="7772401" cy="1492487"/>
        </p:xfrm>
        <a:graphic>
          <a:graphicData uri="http://schemas.openxmlformats.org/drawingml/2006/table">
            <a:tbl>
              <a:tblPr firstRow="1" bandRow="1">
                <a:tableStyleId>{5C22544A-7EE6-4342-B048-85BDC9FD1C3A}</a:tableStyleId>
              </a:tblPr>
              <a:tblGrid>
                <a:gridCol w="1731937">
                  <a:extLst>
                    <a:ext uri="{9D8B030D-6E8A-4147-A177-3AD203B41FA5}">
                      <a16:colId xmlns:a16="http://schemas.microsoft.com/office/drawing/2014/main" val="176440168"/>
                    </a:ext>
                  </a:extLst>
                </a:gridCol>
                <a:gridCol w="2040334">
                  <a:extLst>
                    <a:ext uri="{9D8B030D-6E8A-4147-A177-3AD203B41FA5}">
                      <a16:colId xmlns:a16="http://schemas.microsoft.com/office/drawing/2014/main" val="4244754932"/>
                    </a:ext>
                  </a:extLst>
                </a:gridCol>
                <a:gridCol w="2000065">
                  <a:extLst>
                    <a:ext uri="{9D8B030D-6E8A-4147-A177-3AD203B41FA5}">
                      <a16:colId xmlns:a16="http://schemas.microsoft.com/office/drawing/2014/main" val="1164902069"/>
                    </a:ext>
                  </a:extLst>
                </a:gridCol>
                <a:gridCol w="2000065">
                  <a:extLst>
                    <a:ext uri="{9D8B030D-6E8A-4147-A177-3AD203B41FA5}">
                      <a16:colId xmlns:a16="http://schemas.microsoft.com/office/drawing/2014/main" val="3883234673"/>
                    </a:ext>
                  </a:extLst>
                </a:gridCol>
              </a:tblGrid>
              <a:tr h="370840">
                <a:tc>
                  <a:txBody>
                    <a:bodyPr/>
                    <a:lstStyle/>
                    <a:p>
                      <a:pPr algn="ctr"/>
                      <a:r>
                        <a:rPr lang="it-IT" sz="1200" dirty="0">
                          <a:latin typeface="Helvetica" panose="020B0604020202020204" pitchFamily="34" charset="0"/>
                        </a:rPr>
                        <a:t>Ciclo di programmazione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it-IT" sz="1200" dirty="0">
                          <a:latin typeface="Helvetica" panose="020B0604020202020204" pitchFamily="34" charset="0"/>
                        </a:rPr>
                        <a:t>Interventi complessivi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it-IT" sz="1200" dirty="0">
                          <a:latin typeface="Helvetica" panose="020B0604020202020204" pitchFamily="34" charset="0"/>
                        </a:rPr>
                        <a:t>Di cui interventi chiusi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it-IT" sz="1200" dirty="0">
                          <a:latin typeface="Helvetica" panose="020B0604020202020204" pitchFamily="34" charset="0"/>
                        </a:rPr>
                        <a:t>Risorse FSC sui progetti chiusi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9689477"/>
                  </a:ext>
                </a:extLst>
              </a:tr>
              <a:tr h="390127">
                <a:tc>
                  <a:txBody>
                    <a:bodyPr/>
                    <a:lstStyle/>
                    <a:p>
                      <a:r>
                        <a:rPr lang="it-IT" sz="1200" b="1" dirty="0">
                          <a:latin typeface="Helvetica" panose="020B0604020202020204" pitchFamily="34" charset="0"/>
                        </a:rPr>
                        <a:t>2000-2006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it-IT" sz="1200" dirty="0">
                          <a:latin typeface="Helvetica" panose="020B0604020202020204" pitchFamily="34" charset="0"/>
                        </a:rPr>
                        <a:t>481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it-IT" sz="1200" dirty="0">
                          <a:latin typeface="Helvetica" panose="020B0604020202020204" pitchFamily="34" charset="0"/>
                        </a:rPr>
                        <a:t>473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it-IT" sz="1200" dirty="0">
                          <a:solidFill>
                            <a:schemeClr val="tx1"/>
                          </a:solidFill>
                          <a:latin typeface="Helvetica" panose="020B0604020202020204" pitchFamily="34" charset="0"/>
                        </a:rPr>
                        <a:t>334,58</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53747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b="1" dirty="0">
                          <a:latin typeface="Helvetica" panose="020B0604020202020204" pitchFamily="34" charset="0"/>
                        </a:rPr>
                        <a:t>2007-2013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200" dirty="0">
                          <a:latin typeface="Helvetica" panose="020B0604020202020204" pitchFamily="34" charset="0"/>
                        </a:rPr>
                        <a:t>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200" dirty="0">
                          <a:latin typeface="Helvetica" panose="020B0604020202020204" pitchFamily="34" charset="0"/>
                        </a:rPr>
                        <a:t>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200" dirty="0">
                          <a:solidFill>
                            <a:schemeClr val="tx1"/>
                          </a:solidFill>
                          <a:latin typeface="Helvetica" panose="020B0604020202020204" pitchFamily="34" charset="0"/>
                        </a:rPr>
                        <a:t>284,33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0945559"/>
                  </a:ext>
                </a:extLst>
              </a:tr>
              <a:tr h="370840">
                <a:tc>
                  <a:txBody>
                    <a:bodyPr/>
                    <a:lstStyle/>
                    <a:p>
                      <a:r>
                        <a:rPr lang="it-IT" sz="1200" b="1" dirty="0">
                          <a:solidFill>
                            <a:schemeClr val="bg1"/>
                          </a:solidFill>
                          <a:latin typeface="Helvetica" panose="020B0604020202020204" pitchFamily="34" charset="0"/>
                        </a:rPr>
                        <a:t>Totale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200" b="1" dirty="0">
                          <a:solidFill>
                            <a:schemeClr val="bg1"/>
                          </a:solidFill>
                          <a:latin typeface="Helvetica" panose="020B0604020202020204" pitchFamily="34" charset="0"/>
                        </a:rPr>
                        <a:t>501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200" b="1" dirty="0">
                          <a:solidFill>
                            <a:schemeClr val="bg1"/>
                          </a:solidFill>
                          <a:latin typeface="Helvetica" panose="020B0604020202020204" pitchFamily="34" charset="0"/>
                        </a:rPr>
                        <a:t>493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200" b="1" dirty="0">
                          <a:solidFill>
                            <a:schemeClr val="bg1"/>
                          </a:solidFill>
                          <a:latin typeface="Helvetica" panose="020B0604020202020204" pitchFamily="34" charset="0"/>
                        </a:rPr>
                        <a:t>618,91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0449895"/>
                  </a:ext>
                </a:extLst>
              </a:tr>
            </a:tbl>
          </a:graphicData>
        </a:graphic>
      </p:graphicFrame>
      <p:sp>
        <p:nvSpPr>
          <p:cNvPr id="7" name="TextBox 6">
            <a:extLst>
              <a:ext uri="{FF2B5EF4-FFF2-40B4-BE49-F238E27FC236}">
                <a16:creationId xmlns:a16="http://schemas.microsoft.com/office/drawing/2014/main" id="{92012106-EFB6-4856-8817-917B57D297E5}"/>
              </a:ext>
            </a:extLst>
          </p:cNvPr>
          <p:cNvSpPr txBox="1"/>
          <p:nvPr/>
        </p:nvSpPr>
        <p:spPr>
          <a:xfrm>
            <a:off x="576000" y="2692178"/>
            <a:ext cx="7992000" cy="288000"/>
          </a:xfrm>
          <a:prstGeom prst="round2DiagRect">
            <a:avLst/>
          </a:prstGeom>
          <a:solidFill>
            <a:srgbClr val="219965">
              <a:alpha val="30000"/>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Tree>
    <p:extLst>
      <p:ext uri="{BB962C8B-B14F-4D97-AF65-F5344CB8AC3E}">
        <p14:creationId xmlns:p14="http://schemas.microsoft.com/office/powerpoint/2010/main" val="2165849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EEFD977C-3D4A-4747-ABEE-0F9281F63741}"/>
              </a:ext>
            </a:extLst>
          </p:cNvPr>
          <p:cNvSpPr txBox="1"/>
          <p:nvPr/>
        </p:nvSpPr>
        <p:spPr>
          <a:xfrm>
            <a:off x="576000" y="2519410"/>
            <a:ext cx="7992000" cy="261135"/>
          </a:xfrm>
          <a:prstGeom prst="round2DiagRect">
            <a:avLst/>
          </a:prstGeom>
          <a:solidFill>
            <a:srgbClr val="219965"/>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2" name="Titolo 1"/>
          <p:cNvSpPr>
            <a:spLocks noGrp="1"/>
          </p:cNvSpPr>
          <p:nvPr>
            <p:ph type="ctrTitle"/>
          </p:nvPr>
        </p:nvSpPr>
        <p:spPr/>
        <p:txBody>
          <a:bodyPr>
            <a:normAutofit/>
          </a:bodyPr>
          <a:lstStyle/>
          <a:p>
            <a:pPr algn="ctr"/>
            <a:r>
              <a:rPr lang="it-IT" dirty="0"/>
              <a:t>Progetti aperti al 30/6/2021</a:t>
            </a:r>
            <a:endParaRPr lang="it-IT" sz="2800" dirty="0"/>
          </a:p>
        </p:txBody>
      </p:sp>
      <p:sp>
        <p:nvSpPr>
          <p:cNvPr id="3" name="Sottotitolo 2"/>
          <p:cNvSpPr>
            <a:spLocks noGrp="1"/>
          </p:cNvSpPr>
          <p:nvPr>
            <p:ph type="subTitle" idx="1"/>
          </p:nvPr>
        </p:nvSpPr>
        <p:spPr>
          <a:xfrm>
            <a:off x="685800" y="989726"/>
            <a:ext cx="7772400" cy="367126"/>
          </a:xfrm>
        </p:spPr>
        <p:txBody>
          <a:bodyPr/>
          <a:lstStyle/>
          <a:p>
            <a:pPr algn="just"/>
            <a:r>
              <a:rPr lang="it-IT" sz="1600" dirty="0"/>
              <a:t>Valore del FSC dopo la chiusura parziale</a:t>
            </a:r>
          </a:p>
        </p:txBody>
      </p:sp>
      <p:sp>
        <p:nvSpPr>
          <p:cNvPr id="10" name="TextBox 9">
            <a:extLst>
              <a:ext uri="{FF2B5EF4-FFF2-40B4-BE49-F238E27FC236}">
                <a16:creationId xmlns:a16="http://schemas.microsoft.com/office/drawing/2014/main" id="{D2622283-F275-46B9-ACC2-83D9B9363062}"/>
              </a:ext>
            </a:extLst>
          </p:cNvPr>
          <p:cNvSpPr txBox="1"/>
          <p:nvPr/>
        </p:nvSpPr>
        <p:spPr>
          <a:xfrm>
            <a:off x="576000" y="1862685"/>
            <a:ext cx="7992000" cy="288000"/>
          </a:xfrm>
          <a:prstGeom prst="round2DiagRect">
            <a:avLst/>
          </a:prstGeom>
          <a:solidFill>
            <a:srgbClr val="219965">
              <a:alpha val="30000"/>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11" name="TextBox 10">
            <a:extLst>
              <a:ext uri="{FF2B5EF4-FFF2-40B4-BE49-F238E27FC236}">
                <a16:creationId xmlns:a16="http://schemas.microsoft.com/office/drawing/2014/main" id="{3EA922B6-20AC-484F-96EB-4BC3A573A334}"/>
              </a:ext>
            </a:extLst>
          </p:cNvPr>
          <p:cNvSpPr txBox="1"/>
          <p:nvPr/>
        </p:nvSpPr>
        <p:spPr>
          <a:xfrm>
            <a:off x="576000" y="1390869"/>
            <a:ext cx="7992000" cy="432000"/>
          </a:xfrm>
          <a:prstGeom prst="round2DiagRect">
            <a:avLst/>
          </a:prstGeom>
          <a:solidFill>
            <a:srgbClr val="219965"/>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graphicFrame>
        <p:nvGraphicFramePr>
          <p:cNvPr id="12" name="Tabella 4">
            <a:extLst>
              <a:ext uri="{FF2B5EF4-FFF2-40B4-BE49-F238E27FC236}">
                <a16:creationId xmlns:a16="http://schemas.microsoft.com/office/drawing/2014/main" id="{A4B812F4-6947-437F-9439-131486EED598}"/>
              </a:ext>
            </a:extLst>
          </p:cNvPr>
          <p:cNvGraphicFramePr>
            <a:graphicFrameLocks noGrp="1"/>
          </p:cNvGraphicFramePr>
          <p:nvPr>
            <p:extLst>
              <p:ext uri="{D42A27DB-BD31-4B8C-83A1-F6EECF244321}">
                <p14:modId xmlns:p14="http://schemas.microsoft.com/office/powerpoint/2010/main" val="4136427956"/>
              </p:ext>
            </p:extLst>
          </p:nvPr>
        </p:nvGraphicFramePr>
        <p:xfrm>
          <a:off x="685799" y="1428255"/>
          <a:ext cx="7721222" cy="1406127"/>
        </p:xfrm>
        <a:graphic>
          <a:graphicData uri="http://schemas.openxmlformats.org/drawingml/2006/table">
            <a:tbl>
              <a:tblPr firstRow="1" bandRow="1">
                <a:tableStyleId>{5C22544A-7EE6-4342-B048-85BDC9FD1C3A}</a:tableStyleId>
              </a:tblPr>
              <a:tblGrid>
                <a:gridCol w="2332958">
                  <a:extLst>
                    <a:ext uri="{9D8B030D-6E8A-4147-A177-3AD203B41FA5}">
                      <a16:colId xmlns:a16="http://schemas.microsoft.com/office/drawing/2014/main" val="176440168"/>
                    </a:ext>
                  </a:extLst>
                </a:gridCol>
                <a:gridCol w="2694132">
                  <a:extLst>
                    <a:ext uri="{9D8B030D-6E8A-4147-A177-3AD203B41FA5}">
                      <a16:colId xmlns:a16="http://schemas.microsoft.com/office/drawing/2014/main" val="1164902069"/>
                    </a:ext>
                  </a:extLst>
                </a:gridCol>
                <a:gridCol w="2694132">
                  <a:extLst>
                    <a:ext uri="{9D8B030D-6E8A-4147-A177-3AD203B41FA5}">
                      <a16:colId xmlns:a16="http://schemas.microsoft.com/office/drawing/2014/main" val="3883234673"/>
                    </a:ext>
                  </a:extLst>
                </a:gridCol>
              </a:tblGrid>
              <a:tr h="370840">
                <a:tc>
                  <a:txBody>
                    <a:bodyPr/>
                    <a:lstStyle/>
                    <a:p>
                      <a:pPr algn="ctr"/>
                      <a:r>
                        <a:rPr lang="it-IT" sz="1200" dirty="0">
                          <a:latin typeface="Helvetica" panose="020B0604020202020204" pitchFamily="34" charset="0"/>
                        </a:rPr>
                        <a:t>Ciclo di programmazione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it-IT" sz="1200" dirty="0">
                          <a:latin typeface="Helvetica" panose="020B0604020202020204" pitchFamily="34" charset="0"/>
                        </a:rPr>
                        <a:t>Interventi aperti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it-IT" sz="1200" dirty="0">
                          <a:latin typeface="Helvetica" panose="020B0604020202020204" pitchFamily="34" charset="0"/>
                        </a:rPr>
                        <a:t>Risorse residue (in 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9689477"/>
                  </a:ext>
                </a:extLst>
              </a:tr>
              <a:tr h="390127">
                <a:tc>
                  <a:txBody>
                    <a:bodyPr/>
                    <a:lstStyle/>
                    <a:p>
                      <a:r>
                        <a:rPr lang="it-IT" sz="1200" b="1" dirty="0">
                          <a:latin typeface="Helvetica" panose="020B0604020202020204" pitchFamily="34" charset="0"/>
                        </a:rPr>
                        <a:t>2000-2006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it-IT" sz="1200" dirty="0">
                          <a:latin typeface="Helvetica" panose="020B0604020202020204" pitchFamily="34" charset="0"/>
                        </a:rPr>
                        <a:t>8*</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it-IT" sz="1200" dirty="0">
                          <a:solidFill>
                            <a:schemeClr val="tx1"/>
                          </a:solidFill>
                          <a:latin typeface="Helvetica" panose="020B0604020202020204" pitchFamily="34" charset="0"/>
                        </a:rPr>
                        <a:t>21,90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53747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b="1" dirty="0">
                          <a:latin typeface="Helvetica" panose="020B0604020202020204" pitchFamily="34" charset="0"/>
                        </a:rPr>
                        <a:t>2014-2020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200" dirty="0">
                          <a:latin typeface="Helvetica" panose="020B0604020202020204" pitchFamily="34" charset="0"/>
                        </a:rPr>
                        <a:t>63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200" dirty="0">
                          <a:solidFill>
                            <a:schemeClr val="tx1"/>
                          </a:solidFill>
                          <a:latin typeface="Helvetica" panose="020B0604020202020204" pitchFamily="34" charset="0"/>
                        </a:rPr>
                        <a:t>192,46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0945559"/>
                  </a:ext>
                </a:extLst>
              </a:tr>
              <a:tr h="370840">
                <a:tc>
                  <a:txBody>
                    <a:bodyPr/>
                    <a:lstStyle/>
                    <a:p>
                      <a:pPr algn="ctr"/>
                      <a:r>
                        <a:rPr lang="it-IT" sz="1200" b="1" dirty="0">
                          <a:solidFill>
                            <a:schemeClr val="bg1"/>
                          </a:solidFill>
                          <a:latin typeface="Helvetica" panose="020B0604020202020204" pitchFamily="34" charset="0"/>
                        </a:rPr>
                        <a:t>Totale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200" b="1" dirty="0">
                          <a:solidFill>
                            <a:schemeClr val="bg1"/>
                          </a:solidFill>
                          <a:latin typeface="Helvetica" panose="020B0604020202020204" pitchFamily="34" charset="0"/>
                        </a:rPr>
                        <a:t>71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200" b="1" dirty="0">
                          <a:solidFill>
                            <a:schemeClr val="bg1"/>
                          </a:solidFill>
                          <a:latin typeface="Helvetica" panose="020B0604020202020204" pitchFamily="34" charset="0"/>
                        </a:rPr>
                        <a:t>214,36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0449895"/>
                  </a:ext>
                </a:extLst>
              </a:tr>
            </a:tbl>
          </a:graphicData>
        </a:graphic>
      </p:graphicFrame>
      <p:sp>
        <p:nvSpPr>
          <p:cNvPr id="13" name="TextBox 12">
            <a:extLst>
              <a:ext uri="{FF2B5EF4-FFF2-40B4-BE49-F238E27FC236}">
                <a16:creationId xmlns:a16="http://schemas.microsoft.com/office/drawing/2014/main" id="{08EAB848-60AD-440C-ACAB-030278F37F28}"/>
              </a:ext>
            </a:extLst>
          </p:cNvPr>
          <p:cNvSpPr txBox="1"/>
          <p:nvPr/>
        </p:nvSpPr>
        <p:spPr>
          <a:xfrm>
            <a:off x="582927" y="2195026"/>
            <a:ext cx="7992000" cy="288000"/>
          </a:xfrm>
          <a:prstGeom prst="round2DiagRect">
            <a:avLst/>
          </a:prstGeom>
          <a:solidFill>
            <a:srgbClr val="219965">
              <a:alpha val="30000"/>
            </a:srgbClr>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9" name="Rectangle 8">
            <a:extLst>
              <a:ext uri="{FF2B5EF4-FFF2-40B4-BE49-F238E27FC236}">
                <a16:creationId xmlns:a16="http://schemas.microsoft.com/office/drawing/2014/main" id="{52075BEB-332F-40D0-861A-F065590C2541}"/>
              </a:ext>
            </a:extLst>
          </p:cNvPr>
          <p:cNvSpPr/>
          <p:nvPr/>
        </p:nvSpPr>
        <p:spPr>
          <a:xfrm>
            <a:off x="2274663" y="3629394"/>
            <a:ext cx="1177868" cy="461665"/>
          </a:xfrm>
          <a:prstGeom prst="rect">
            <a:avLst/>
          </a:prstGeom>
        </p:spPr>
        <p:txBody>
          <a:bodyPr wrap="square">
            <a:sp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219965"/>
                </a:solidFill>
                <a:effectLst/>
                <a:uLnTx/>
                <a:uFillTx/>
                <a:latin typeface="Helvetica" panose="020B0604020202020204" pitchFamily="34" charset="0"/>
                <a:ea typeface="+mn-ea"/>
                <a:cs typeface="Arial" panose="020B0604020202020204" pitchFamily="34" charset="0"/>
              </a:rPr>
              <a:t>71 interventi aperti</a:t>
            </a:r>
            <a:endParaRPr kumimoji="0" lang="it-IT" sz="1200" b="1" i="0" u="none" strike="noStrike" kern="1200" cap="none" spc="0" normalizeH="0" baseline="0" noProof="0" dirty="0">
              <a:ln>
                <a:noFill/>
              </a:ln>
              <a:solidFill>
                <a:srgbClr val="219965"/>
              </a:solidFill>
              <a:effectLst/>
              <a:uLnTx/>
              <a:uFillTx/>
              <a:latin typeface="Helvetica" panose="020B0604020202020204" pitchFamily="34" charset="0"/>
              <a:cs typeface="Arial" panose="020B0604020202020204" pitchFamily="34" charset="0"/>
            </a:endParaRPr>
          </a:p>
        </p:txBody>
      </p:sp>
      <p:sp>
        <p:nvSpPr>
          <p:cNvPr id="20" name="Arrow: Pentagon 19">
            <a:extLst>
              <a:ext uri="{FF2B5EF4-FFF2-40B4-BE49-F238E27FC236}">
                <a16:creationId xmlns:a16="http://schemas.microsoft.com/office/drawing/2014/main" id="{28BD3E45-C158-4112-AD13-3953DBA89B5C}"/>
              </a:ext>
            </a:extLst>
          </p:cNvPr>
          <p:cNvSpPr/>
          <p:nvPr/>
        </p:nvSpPr>
        <p:spPr>
          <a:xfrm>
            <a:off x="576000" y="3477988"/>
            <a:ext cx="1573289" cy="764477"/>
          </a:xfrm>
          <a:prstGeom prst="homePlate">
            <a:avLst>
              <a:gd name="adj" fmla="val 32865"/>
            </a:avLst>
          </a:prstGeom>
          <a:solidFill>
            <a:srgbClr val="219965"/>
          </a:solidFill>
          <a:ln w="19050">
            <a:solidFill>
              <a:srgbClr val="219965"/>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Calibri" panose="020F0502020204030204"/>
                <a:ea typeface="+mn-ea"/>
                <a:cs typeface="+mn-cs"/>
              </a:rPr>
              <a:t>Avanzamento interventi</a:t>
            </a:r>
            <a:endParaRPr kumimoji="0" lang="it-IT" sz="11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7D711744-0A91-4688-BF87-1772E698B91E}"/>
              </a:ext>
            </a:extLst>
          </p:cNvPr>
          <p:cNvGrpSpPr>
            <a:grpSpLocks noChangeAspect="1"/>
          </p:cNvGrpSpPr>
          <p:nvPr/>
        </p:nvGrpSpPr>
        <p:grpSpPr>
          <a:xfrm>
            <a:off x="3647239" y="3226795"/>
            <a:ext cx="4789496" cy="1198304"/>
            <a:chOff x="3166073" y="2994844"/>
            <a:chExt cx="5063527" cy="1266865"/>
          </a:xfrm>
        </p:grpSpPr>
        <p:sp>
          <p:nvSpPr>
            <p:cNvPr id="43" name="Oval 4">
              <a:extLst>
                <a:ext uri="{FF2B5EF4-FFF2-40B4-BE49-F238E27FC236}">
                  <a16:creationId xmlns:a16="http://schemas.microsoft.com/office/drawing/2014/main" id="{A3B4BA5F-81CE-4D7F-AC2F-7AEE3A89279A}"/>
                </a:ext>
              </a:extLst>
            </p:cNvPr>
            <p:cNvSpPr/>
            <p:nvPr/>
          </p:nvSpPr>
          <p:spPr>
            <a:xfrm>
              <a:off x="3166073" y="2995126"/>
              <a:ext cx="1266018" cy="1266583"/>
            </a:xfrm>
            <a:prstGeom prst="ellipse">
              <a:avLst/>
            </a:prstGeom>
            <a:ln w="139700">
              <a:solidFill>
                <a:srgbClr val="BCE0D0"/>
              </a:solidFill>
              <a:miter/>
            </a:ln>
          </p:spPr>
          <p:txBody>
            <a:bodyPr tIns="34290" bIns="34290" anchor="ctr"/>
            <a:lstStyle/>
            <a:p>
              <a:pPr marL="0" marR="0" lvl="0" indent="0" algn="ctr" defTabSz="685800" rtl="0" eaLnBrk="1" fontAlgn="base" latinLnBrk="0" hangingPunct="1">
                <a:lnSpc>
                  <a:spcPct val="100000"/>
                </a:lnSpc>
                <a:spcBef>
                  <a:spcPct val="0"/>
                </a:spcBef>
                <a:spcAft>
                  <a:spcPct val="0"/>
                </a:spcAft>
                <a:buClrTx/>
                <a:buSzTx/>
                <a:buFontTx/>
                <a:buNone/>
                <a:tabLst/>
                <a:defRPr sz="3600">
                  <a:solidFill>
                    <a:srgbClr val="FFFFFF"/>
                  </a:solidFill>
                </a:defRPr>
              </a:pPr>
              <a:endParaRPr kumimoji="0" sz="1350" b="0" i="0" u="none" strike="noStrike" kern="1200" cap="none" spc="0" normalizeH="0" baseline="0" noProof="0">
                <a:ln>
                  <a:noFill/>
                </a:ln>
                <a:solidFill>
                  <a:srgbClr val="FFFFFF"/>
                </a:solidFill>
                <a:effectLst/>
                <a:uLnTx/>
                <a:uFillTx/>
                <a:latin typeface="Helvetica"/>
                <a:ea typeface="+mn-ea"/>
                <a:cs typeface="Helvetica"/>
              </a:endParaRPr>
            </a:p>
          </p:txBody>
        </p:sp>
        <p:sp>
          <p:nvSpPr>
            <p:cNvPr id="44" name="Oval 6">
              <a:extLst>
                <a:ext uri="{FF2B5EF4-FFF2-40B4-BE49-F238E27FC236}">
                  <a16:creationId xmlns:a16="http://schemas.microsoft.com/office/drawing/2014/main" id="{3A103B2D-E906-45DE-BB03-5129D10B839F}"/>
                </a:ext>
              </a:extLst>
            </p:cNvPr>
            <p:cNvSpPr/>
            <p:nvPr/>
          </p:nvSpPr>
          <p:spPr>
            <a:xfrm>
              <a:off x="4431460" y="2995126"/>
              <a:ext cx="1266018" cy="1266583"/>
            </a:xfrm>
            <a:prstGeom prst="ellipse">
              <a:avLst/>
            </a:prstGeom>
            <a:ln w="139700">
              <a:solidFill>
                <a:srgbClr val="BCE0D0"/>
              </a:solidFill>
              <a:miter/>
            </a:ln>
          </p:spPr>
          <p:txBody>
            <a:bodyPr tIns="34290" bIns="34290" anchor="ctr"/>
            <a:lstStyle/>
            <a:p>
              <a:pPr marL="0" marR="0" lvl="0" indent="0" algn="ctr" defTabSz="685800" rtl="0" eaLnBrk="1" fontAlgn="base" latinLnBrk="0" hangingPunct="1">
                <a:lnSpc>
                  <a:spcPct val="100000"/>
                </a:lnSpc>
                <a:spcBef>
                  <a:spcPct val="0"/>
                </a:spcBef>
                <a:spcAft>
                  <a:spcPct val="0"/>
                </a:spcAft>
                <a:buClrTx/>
                <a:buSzTx/>
                <a:buFontTx/>
                <a:buNone/>
                <a:tabLst/>
                <a:defRPr sz="3600">
                  <a:solidFill>
                    <a:srgbClr val="FFFFFF"/>
                  </a:solidFill>
                </a:defRPr>
              </a:pPr>
              <a:endParaRPr kumimoji="0" sz="1350" b="0" i="0" u="none" strike="noStrike" kern="1200" cap="none" spc="0" normalizeH="0" baseline="0" noProof="0">
                <a:ln>
                  <a:noFill/>
                </a:ln>
                <a:solidFill>
                  <a:srgbClr val="FFFFFF"/>
                </a:solidFill>
                <a:effectLst/>
                <a:uLnTx/>
                <a:uFillTx/>
                <a:latin typeface="Helvetica"/>
                <a:ea typeface="+mn-ea"/>
                <a:cs typeface="Helvetica"/>
              </a:endParaRPr>
            </a:p>
          </p:txBody>
        </p:sp>
        <p:sp>
          <p:nvSpPr>
            <p:cNvPr id="45" name="Oval 8">
              <a:extLst>
                <a:ext uri="{FF2B5EF4-FFF2-40B4-BE49-F238E27FC236}">
                  <a16:creationId xmlns:a16="http://schemas.microsoft.com/office/drawing/2014/main" id="{9098704C-99E8-44CC-8D8F-813F5386B5AD}"/>
                </a:ext>
              </a:extLst>
            </p:cNvPr>
            <p:cNvSpPr/>
            <p:nvPr/>
          </p:nvSpPr>
          <p:spPr>
            <a:xfrm>
              <a:off x="5697564" y="2995126"/>
              <a:ext cx="1266018" cy="1266583"/>
            </a:xfrm>
            <a:prstGeom prst="ellipse">
              <a:avLst/>
            </a:prstGeom>
            <a:ln w="139700">
              <a:solidFill>
                <a:srgbClr val="BCE0D0"/>
              </a:solidFill>
              <a:miter/>
            </a:ln>
          </p:spPr>
          <p:txBody>
            <a:bodyPr tIns="34290" bIns="34290" anchor="ctr"/>
            <a:lstStyle/>
            <a:p>
              <a:pPr marL="0" marR="0" lvl="0" indent="0" algn="ctr" defTabSz="685800" rtl="0" eaLnBrk="1" fontAlgn="base" latinLnBrk="0" hangingPunct="1">
                <a:lnSpc>
                  <a:spcPct val="100000"/>
                </a:lnSpc>
                <a:spcBef>
                  <a:spcPct val="0"/>
                </a:spcBef>
                <a:spcAft>
                  <a:spcPct val="0"/>
                </a:spcAft>
                <a:buClrTx/>
                <a:buSzTx/>
                <a:buFontTx/>
                <a:buNone/>
                <a:tabLst/>
                <a:defRPr sz="3600">
                  <a:solidFill>
                    <a:srgbClr val="FFFFFF"/>
                  </a:solidFill>
                </a:defRPr>
              </a:pPr>
              <a:endParaRPr kumimoji="0" sz="1350" b="0" i="0" u="none" strike="noStrike" kern="1200" cap="none" spc="0" normalizeH="0" baseline="0" noProof="0">
                <a:ln>
                  <a:noFill/>
                </a:ln>
                <a:solidFill>
                  <a:srgbClr val="FFFFFF"/>
                </a:solidFill>
                <a:effectLst/>
                <a:uLnTx/>
                <a:uFillTx/>
                <a:latin typeface="Helvetica"/>
                <a:ea typeface="+mn-ea"/>
                <a:cs typeface="Helvetica"/>
              </a:endParaRPr>
            </a:p>
          </p:txBody>
        </p:sp>
        <p:sp>
          <p:nvSpPr>
            <p:cNvPr id="46" name="Oval 10">
              <a:extLst>
                <a:ext uri="{FF2B5EF4-FFF2-40B4-BE49-F238E27FC236}">
                  <a16:creationId xmlns:a16="http://schemas.microsoft.com/office/drawing/2014/main" id="{5FE643DB-F88E-4FD5-B8DB-CD8AFC3EA13C}"/>
                </a:ext>
              </a:extLst>
            </p:cNvPr>
            <p:cNvSpPr/>
            <p:nvPr/>
          </p:nvSpPr>
          <p:spPr>
            <a:xfrm>
              <a:off x="6963582" y="2995126"/>
              <a:ext cx="1266018" cy="1266583"/>
            </a:xfrm>
            <a:prstGeom prst="ellipse">
              <a:avLst/>
            </a:prstGeom>
            <a:ln w="139700">
              <a:solidFill>
                <a:srgbClr val="BCE0D0"/>
              </a:solidFill>
              <a:miter/>
            </a:ln>
          </p:spPr>
          <p:txBody>
            <a:bodyPr tIns="34290" bIns="34290" anchor="ctr"/>
            <a:lstStyle/>
            <a:p>
              <a:pPr marL="0" marR="0" lvl="0" indent="0" algn="ctr" defTabSz="685800" rtl="0" eaLnBrk="1" fontAlgn="base" latinLnBrk="0" hangingPunct="1">
                <a:lnSpc>
                  <a:spcPct val="100000"/>
                </a:lnSpc>
                <a:spcBef>
                  <a:spcPct val="0"/>
                </a:spcBef>
                <a:spcAft>
                  <a:spcPct val="0"/>
                </a:spcAft>
                <a:buClrTx/>
                <a:buSzTx/>
                <a:buFontTx/>
                <a:buNone/>
                <a:tabLst/>
                <a:defRPr sz="3600">
                  <a:solidFill>
                    <a:srgbClr val="FFFFFF"/>
                  </a:solidFill>
                </a:defRPr>
              </a:pPr>
              <a:endParaRPr kumimoji="0" sz="1350" b="0" i="0" u="none" strike="noStrike" kern="1200" cap="none" spc="0" normalizeH="0" baseline="0" noProof="0" dirty="0">
                <a:ln>
                  <a:noFill/>
                </a:ln>
                <a:solidFill>
                  <a:srgbClr val="FFFFFF"/>
                </a:solidFill>
                <a:effectLst/>
                <a:uLnTx/>
                <a:uFillTx/>
                <a:latin typeface="Helvetica"/>
                <a:ea typeface="+mn-ea"/>
                <a:cs typeface="Helvetica"/>
              </a:endParaRPr>
            </a:p>
          </p:txBody>
        </p:sp>
        <p:sp>
          <p:nvSpPr>
            <p:cNvPr id="47" name="Arc 5">
              <a:extLst>
                <a:ext uri="{FF2B5EF4-FFF2-40B4-BE49-F238E27FC236}">
                  <a16:creationId xmlns:a16="http://schemas.microsoft.com/office/drawing/2014/main" id="{3F07B019-61A3-450D-9C8E-EC852A415C6E}"/>
                </a:ext>
              </a:extLst>
            </p:cNvPr>
            <p:cNvSpPr/>
            <p:nvPr/>
          </p:nvSpPr>
          <p:spPr>
            <a:xfrm>
              <a:off x="3166765" y="2994844"/>
              <a:ext cx="1264696" cy="6326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ln w="139700" cap="rnd">
              <a:solidFill>
                <a:srgbClr val="219965"/>
              </a:solidFill>
              <a:miter/>
            </a:ln>
          </p:spPr>
          <p:txBody>
            <a:bodyPr tIns="34290" bIns="34290" anchor="ctr"/>
            <a:lstStyle/>
            <a:p>
              <a:pPr marL="0" marR="0" lvl="0" indent="0" algn="ctr" defTabSz="685800" rtl="0" eaLnBrk="1" fontAlgn="base" latinLnBrk="0" hangingPunct="1">
                <a:lnSpc>
                  <a:spcPct val="100000"/>
                </a:lnSpc>
                <a:spcBef>
                  <a:spcPct val="0"/>
                </a:spcBef>
                <a:spcAft>
                  <a:spcPct val="0"/>
                </a:spcAft>
                <a:buClrTx/>
                <a:buSzTx/>
                <a:buFontTx/>
                <a:buNone/>
                <a:tabLst/>
                <a:defRPr sz="3600">
                  <a:solidFill>
                    <a:srgbClr val="000000"/>
                  </a:solidFill>
                </a:defRPr>
              </a:pPr>
              <a:endParaRPr kumimoji="0" sz="1350" b="0" i="0" u="none" strike="noStrike" kern="1200" cap="none" spc="0" normalizeH="0" baseline="0" noProof="0">
                <a:ln>
                  <a:noFill/>
                </a:ln>
                <a:solidFill>
                  <a:srgbClr val="000000"/>
                </a:solidFill>
                <a:effectLst/>
                <a:uLnTx/>
                <a:uFillTx/>
                <a:latin typeface="Helvetica"/>
                <a:ea typeface="+mn-ea"/>
                <a:cs typeface="Helvetica"/>
              </a:endParaRPr>
            </a:p>
          </p:txBody>
        </p:sp>
        <p:sp>
          <p:nvSpPr>
            <p:cNvPr id="48" name="Arc 7">
              <a:extLst>
                <a:ext uri="{FF2B5EF4-FFF2-40B4-BE49-F238E27FC236}">
                  <a16:creationId xmlns:a16="http://schemas.microsoft.com/office/drawing/2014/main" id="{1ABF24E2-0434-4CD2-A9DC-CBE3737638A5}"/>
                </a:ext>
              </a:extLst>
            </p:cNvPr>
            <p:cNvSpPr/>
            <p:nvPr/>
          </p:nvSpPr>
          <p:spPr>
            <a:xfrm rot="10800000">
              <a:off x="4432722" y="3622148"/>
              <a:ext cx="1264696" cy="6326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ln w="139700" cap="rnd">
              <a:solidFill>
                <a:srgbClr val="219965"/>
              </a:solidFill>
              <a:miter/>
            </a:ln>
          </p:spPr>
          <p:txBody>
            <a:bodyPr tIns="34290" bIns="34290" anchor="ctr"/>
            <a:lstStyle/>
            <a:p>
              <a:pPr marL="0" marR="0" lvl="0" indent="0" algn="ctr" defTabSz="685800" rtl="0" eaLnBrk="1" fontAlgn="base" latinLnBrk="0" hangingPunct="1">
                <a:lnSpc>
                  <a:spcPct val="100000"/>
                </a:lnSpc>
                <a:spcBef>
                  <a:spcPct val="0"/>
                </a:spcBef>
                <a:spcAft>
                  <a:spcPct val="0"/>
                </a:spcAft>
                <a:buClrTx/>
                <a:buSzTx/>
                <a:buFontTx/>
                <a:buNone/>
                <a:tabLst/>
                <a:defRPr sz="3600">
                  <a:solidFill>
                    <a:srgbClr val="000000"/>
                  </a:solidFill>
                </a:defRPr>
              </a:pPr>
              <a:endParaRPr kumimoji="0" sz="1350" b="0" i="0" u="none" strike="noStrike" kern="1200" cap="none" spc="0" normalizeH="0" baseline="0" noProof="0">
                <a:ln>
                  <a:noFill/>
                </a:ln>
                <a:solidFill>
                  <a:srgbClr val="000000"/>
                </a:solidFill>
                <a:effectLst/>
                <a:uLnTx/>
                <a:uFillTx/>
                <a:latin typeface="Helvetica"/>
                <a:ea typeface="+mn-ea"/>
                <a:cs typeface="Helvetica"/>
              </a:endParaRPr>
            </a:p>
          </p:txBody>
        </p:sp>
        <p:sp>
          <p:nvSpPr>
            <p:cNvPr id="49" name="Arc 9">
              <a:extLst>
                <a:ext uri="{FF2B5EF4-FFF2-40B4-BE49-F238E27FC236}">
                  <a16:creationId xmlns:a16="http://schemas.microsoft.com/office/drawing/2014/main" id="{49821710-8064-4B59-97F4-44CEA9DFD711}"/>
                </a:ext>
              </a:extLst>
            </p:cNvPr>
            <p:cNvSpPr/>
            <p:nvPr/>
          </p:nvSpPr>
          <p:spPr>
            <a:xfrm>
              <a:off x="5698256" y="3002287"/>
              <a:ext cx="1264696" cy="6326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ln w="139700" cap="rnd">
              <a:solidFill>
                <a:srgbClr val="219965"/>
              </a:solidFill>
              <a:miter/>
            </a:ln>
          </p:spPr>
          <p:txBody>
            <a:bodyPr tIns="34290" bIns="34290" anchor="ctr"/>
            <a:lstStyle/>
            <a:p>
              <a:pPr marL="0" marR="0" lvl="0" indent="0" algn="ctr" defTabSz="685800" rtl="0" eaLnBrk="1" fontAlgn="base" latinLnBrk="0" hangingPunct="1">
                <a:lnSpc>
                  <a:spcPct val="100000"/>
                </a:lnSpc>
                <a:spcBef>
                  <a:spcPct val="0"/>
                </a:spcBef>
                <a:spcAft>
                  <a:spcPct val="0"/>
                </a:spcAft>
                <a:buClrTx/>
                <a:buSzTx/>
                <a:buFontTx/>
                <a:buNone/>
                <a:tabLst/>
                <a:defRPr sz="3600">
                  <a:solidFill>
                    <a:srgbClr val="000000"/>
                  </a:solidFill>
                </a:defRPr>
              </a:pPr>
              <a:endParaRPr kumimoji="0" sz="1350" b="0" i="0" u="none" strike="noStrike" kern="1200" cap="none" spc="0" normalizeH="0" baseline="0" noProof="0">
                <a:ln>
                  <a:noFill/>
                </a:ln>
                <a:solidFill>
                  <a:srgbClr val="000000"/>
                </a:solidFill>
                <a:effectLst/>
                <a:uLnTx/>
                <a:uFillTx/>
                <a:latin typeface="Helvetica"/>
                <a:ea typeface="+mn-ea"/>
                <a:cs typeface="Helvetica"/>
              </a:endParaRPr>
            </a:p>
          </p:txBody>
        </p:sp>
        <p:sp>
          <p:nvSpPr>
            <p:cNvPr id="50" name="Arc 11">
              <a:extLst>
                <a:ext uri="{FF2B5EF4-FFF2-40B4-BE49-F238E27FC236}">
                  <a16:creationId xmlns:a16="http://schemas.microsoft.com/office/drawing/2014/main" id="{3FACF9F2-8E78-4019-8FCA-7091CEF002A8}"/>
                </a:ext>
              </a:extLst>
            </p:cNvPr>
            <p:cNvSpPr/>
            <p:nvPr/>
          </p:nvSpPr>
          <p:spPr>
            <a:xfrm rot="10800000">
              <a:off x="6964213" y="3622145"/>
              <a:ext cx="1264696" cy="6326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ln w="139700" cap="rnd">
              <a:solidFill>
                <a:srgbClr val="219965"/>
              </a:solidFill>
              <a:miter/>
            </a:ln>
          </p:spPr>
          <p:txBody>
            <a:bodyPr tIns="34290" bIns="34290" anchor="ctr"/>
            <a:lstStyle/>
            <a:p>
              <a:pPr marL="0" marR="0" lvl="0" indent="0" algn="ctr" defTabSz="685800" rtl="0" eaLnBrk="1" fontAlgn="base" latinLnBrk="0" hangingPunct="1">
                <a:lnSpc>
                  <a:spcPct val="100000"/>
                </a:lnSpc>
                <a:spcBef>
                  <a:spcPct val="0"/>
                </a:spcBef>
                <a:spcAft>
                  <a:spcPct val="0"/>
                </a:spcAft>
                <a:buClrTx/>
                <a:buSzTx/>
                <a:buFontTx/>
                <a:buNone/>
                <a:tabLst/>
                <a:defRPr sz="3600">
                  <a:solidFill>
                    <a:srgbClr val="000000"/>
                  </a:solidFill>
                </a:defRPr>
              </a:pPr>
              <a:endParaRPr kumimoji="0" sz="1350" b="0" i="0" u="none" strike="noStrike" kern="1200" cap="none" spc="0" normalizeH="0" baseline="0" noProof="0">
                <a:ln>
                  <a:noFill/>
                </a:ln>
                <a:solidFill>
                  <a:srgbClr val="000000"/>
                </a:solidFill>
                <a:effectLst/>
                <a:uLnTx/>
                <a:uFillTx/>
                <a:latin typeface="Helvetica"/>
                <a:ea typeface="+mn-ea"/>
                <a:cs typeface="Helvetica"/>
              </a:endParaRPr>
            </a:p>
          </p:txBody>
        </p:sp>
        <p:sp>
          <p:nvSpPr>
            <p:cNvPr id="54" name="Rectangle 53">
              <a:extLst>
                <a:ext uri="{FF2B5EF4-FFF2-40B4-BE49-F238E27FC236}">
                  <a16:creationId xmlns:a16="http://schemas.microsoft.com/office/drawing/2014/main" id="{11F1E392-FAAF-47DD-860F-015385149E75}"/>
                </a:ext>
              </a:extLst>
            </p:cNvPr>
            <p:cNvSpPr/>
            <p:nvPr/>
          </p:nvSpPr>
          <p:spPr>
            <a:xfrm>
              <a:off x="3233565" y="3230218"/>
              <a:ext cx="1131096" cy="600164"/>
            </a:xfrm>
            <a:prstGeom prst="rect">
              <a:avLst/>
            </a:prstGeom>
          </p:spPr>
          <p:txBody>
            <a:bodyPr wrap="square" lIns="0" rIns="0">
              <a:sp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it-IT" sz="1100" b="1" u="none" strike="noStrike" kern="1200" cap="none" spc="0" normalizeH="0" baseline="0" noProof="0" dirty="0">
                  <a:ln>
                    <a:noFill/>
                  </a:ln>
                  <a:solidFill>
                    <a:srgbClr val="219965"/>
                  </a:solidFill>
                  <a:effectLst/>
                  <a:uLnTx/>
                  <a:uFillTx/>
                  <a:latin typeface="Helvetica" panose="020B0604020202020204" pitchFamily="34" charset="0"/>
                  <a:cs typeface="Arial" panose="020B0604020202020204" pitchFamily="34" charset="0"/>
                </a:rPr>
                <a:t>22</a:t>
              </a:r>
            </a:p>
            <a:p>
              <a:pPr marL="0" marR="0" lvl="0" indent="0" algn="ctr" defTabSz="914400" rtl="0" eaLnBrk="1" fontAlgn="ctr" latinLnBrk="0" hangingPunct="1">
                <a:lnSpc>
                  <a:spcPct val="100000"/>
                </a:lnSpc>
                <a:spcBef>
                  <a:spcPct val="0"/>
                </a:spcBef>
                <a:spcAft>
                  <a:spcPct val="0"/>
                </a:spcAft>
                <a:buClrTx/>
                <a:buSzTx/>
                <a:buFontTx/>
                <a:buNone/>
                <a:tabLst/>
                <a:defRPr/>
              </a:pPr>
              <a:r>
                <a:rPr kumimoji="0" lang="it-IT" sz="1100" b="1" u="none" strike="noStrike" kern="1200" cap="none" spc="0" normalizeH="0" baseline="0" noProof="0" dirty="0">
                  <a:ln>
                    <a:noFill/>
                  </a:ln>
                  <a:solidFill>
                    <a:srgbClr val="219965"/>
                  </a:solidFill>
                  <a:effectLst/>
                  <a:uLnTx/>
                  <a:uFillTx/>
                  <a:latin typeface="Helvetica" panose="020B0604020202020204" pitchFamily="34" charset="0"/>
                  <a:cs typeface="Arial" panose="020B0604020202020204" pitchFamily="34" charset="0"/>
                </a:rPr>
                <a:t> </a:t>
              </a:r>
              <a:r>
                <a:rPr kumimoji="0" lang="it-IT" sz="1100" u="none" strike="noStrike" kern="1200" cap="none" spc="0" normalizeH="0" baseline="0" noProof="0" dirty="0">
                  <a:ln>
                    <a:noFill/>
                  </a:ln>
                  <a:solidFill>
                    <a:srgbClr val="219965"/>
                  </a:solidFill>
                  <a:effectLst/>
                  <a:uLnTx/>
                  <a:uFillTx/>
                  <a:latin typeface="Helvetica" panose="020B0604020202020204" pitchFamily="34" charset="0"/>
                  <a:cs typeface="Arial" panose="020B0604020202020204" pitchFamily="34" charset="0"/>
                </a:rPr>
                <a:t>Conclusi i lavori/in collaudo</a:t>
              </a:r>
            </a:p>
          </p:txBody>
        </p:sp>
        <p:sp>
          <p:nvSpPr>
            <p:cNvPr id="58" name="Rectangle: Rounded Corners 57">
              <a:extLst>
                <a:ext uri="{FF2B5EF4-FFF2-40B4-BE49-F238E27FC236}">
                  <a16:creationId xmlns:a16="http://schemas.microsoft.com/office/drawing/2014/main" id="{B10AFEF6-92E3-4347-A2D5-42EDD04FF04B}"/>
                </a:ext>
              </a:extLst>
            </p:cNvPr>
            <p:cNvSpPr/>
            <p:nvPr/>
          </p:nvSpPr>
          <p:spPr>
            <a:xfrm>
              <a:off x="3366112" y="3775373"/>
              <a:ext cx="872922" cy="289441"/>
            </a:xfrm>
            <a:prstGeom prst="roundRect">
              <a:avLst/>
            </a:prstGeom>
            <a:noFill/>
          </p:spPr>
          <p:txBody>
            <a:bodyPr wrap="none">
              <a:sp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it-IT" sz="1100" b="1" i="1" u="none" strike="noStrike" kern="1200" cap="none" spc="0" normalizeH="0" baseline="0" noProof="0" dirty="0">
                  <a:ln>
                    <a:noFill/>
                  </a:ln>
                  <a:effectLst/>
                  <a:uLnTx/>
                  <a:uFillTx/>
                  <a:latin typeface="Helvetica" panose="020B0604020202020204" pitchFamily="34" charset="0"/>
                  <a:cs typeface="Arial" panose="020B0604020202020204" pitchFamily="34" charset="0"/>
                </a:rPr>
                <a:t> </a:t>
              </a:r>
              <a:r>
                <a:rPr lang="it-IT" sz="1100" b="1" i="1" dirty="0">
                  <a:latin typeface="Helvetica" panose="020B0604020202020204" pitchFamily="34" charset="0"/>
                  <a:cs typeface="Arial" panose="020B0604020202020204" pitchFamily="34" charset="0"/>
                </a:rPr>
                <a:t>22,27 M€ </a:t>
              </a:r>
              <a:endParaRPr kumimoji="0" lang="it-IT" sz="1100" b="1" i="1" u="none" strike="noStrike" kern="1200" cap="none" spc="0" normalizeH="0" baseline="0" noProof="0" dirty="0">
                <a:ln>
                  <a:noFill/>
                </a:ln>
                <a:effectLst/>
                <a:uLnTx/>
                <a:uFillTx/>
                <a:latin typeface="Helvetica"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CB0A1873-CCD2-4E12-A55A-656BB0C72891}"/>
                </a:ext>
              </a:extLst>
            </p:cNvPr>
            <p:cNvSpPr/>
            <p:nvPr/>
          </p:nvSpPr>
          <p:spPr>
            <a:xfrm>
              <a:off x="4498921" y="3230218"/>
              <a:ext cx="1131096" cy="430887"/>
            </a:xfrm>
            <a:prstGeom prst="rect">
              <a:avLst/>
            </a:prstGeom>
          </p:spPr>
          <p:txBody>
            <a:bodyPr wrap="square" lIns="0" rIns="0">
              <a:sp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it-IT" sz="1100" b="1" u="none" strike="noStrike" kern="1200" cap="none" spc="0" normalizeH="0" baseline="0" noProof="0" dirty="0">
                  <a:ln>
                    <a:noFill/>
                  </a:ln>
                  <a:solidFill>
                    <a:srgbClr val="219965"/>
                  </a:solidFill>
                  <a:effectLst/>
                  <a:uLnTx/>
                  <a:uFillTx/>
                  <a:latin typeface="Helvetica" panose="020B0604020202020204" pitchFamily="34" charset="0"/>
                  <a:cs typeface="Arial" panose="020B0604020202020204" pitchFamily="34" charset="0"/>
                </a:rPr>
                <a:t>21</a:t>
              </a:r>
            </a:p>
            <a:p>
              <a:pPr marL="0" marR="0" lvl="0" indent="0" algn="ctr" defTabSz="914400" rtl="0" eaLnBrk="1" fontAlgn="ctr" latinLnBrk="0" hangingPunct="1">
                <a:lnSpc>
                  <a:spcPct val="100000"/>
                </a:lnSpc>
                <a:spcBef>
                  <a:spcPct val="0"/>
                </a:spcBef>
                <a:spcAft>
                  <a:spcPct val="0"/>
                </a:spcAft>
                <a:buClrTx/>
                <a:buSzTx/>
                <a:buFontTx/>
                <a:buNone/>
                <a:tabLst/>
                <a:defRPr/>
              </a:pPr>
              <a:r>
                <a:rPr kumimoji="0" lang="it-IT" sz="1100" b="1" u="none" strike="noStrike" kern="1200" cap="none" spc="0" normalizeH="0" baseline="0" noProof="0" dirty="0">
                  <a:ln>
                    <a:noFill/>
                  </a:ln>
                  <a:solidFill>
                    <a:srgbClr val="219965"/>
                  </a:solidFill>
                  <a:effectLst/>
                  <a:uLnTx/>
                  <a:uFillTx/>
                  <a:latin typeface="Helvetica" panose="020B0604020202020204" pitchFamily="34" charset="0"/>
                  <a:cs typeface="Arial" panose="020B0604020202020204" pitchFamily="34" charset="0"/>
                </a:rPr>
                <a:t> </a:t>
              </a:r>
              <a:r>
                <a:rPr kumimoji="0" lang="it-IT" sz="1100" u="none" strike="noStrike" kern="1200" cap="none" spc="0" normalizeH="0" baseline="0" noProof="0" dirty="0">
                  <a:ln>
                    <a:noFill/>
                  </a:ln>
                  <a:solidFill>
                    <a:srgbClr val="219965"/>
                  </a:solidFill>
                  <a:effectLst/>
                  <a:uLnTx/>
                  <a:uFillTx/>
                  <a:latin typeface="Helvetica" panose="020B0604020202020204" pitchFamily="34" charset="0"/>
                  <a:cs typeface="Arial" panose="020B0604020202020204" pitchFamily="34" charset="0"/>
                </a:rPr>
                <a:t>In corso</a:t>
              </a:r>
            </a:p>
          </p:txBody>
        </p:sp>
        <p:sp>
          <p:nvSpPr>
            <p:cNvPr id="63" name="Rectangle: Rounded Corners 62">
              <a:extLst>
                <a:ext uri="{FF2B5EF4-FFF2-40B4-BE49-F238E27FC236}">
                  <a16:creationId xmlns:a16="http://schemas.microsoft.com/office/drawing/2014/main" id="{12AD2666-B13F-4C52-9C57-92F7EEC2F0B0}"/>
                </a:ext>
              </a:extLst>
            </p:cNvPr>
            <p:cNvSpPr/>
            <p:nvPr/>
          </p:nvSpPr>
          <p:spPr>
            <a:xfrm>
              <a:off x="4628009" y="3775373"/>
              <a:ext cx="872922" cy="289441"/>
            </a:xfrm>
            <a:prstGeom prst="roundRect">
              <a:avLst/>
            </a:prstGeom>
            <a:noFill/>
          </p:spPr>
          <p:txBody>
            <a:bodyPr wrap="none">
              <a:sp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it-IT" sz="1100" b="1" i="1" u="none" strike="noStrike" kern="1200" cap="none" spc="0" normalizeH="0" baseline="0" noProof="0" dirty="0">
                  <a:ln>
                    <a:noFill/>
                  </a:ln>
                  <a:effectLst/>
                  <a:uLnTx/>
                  <a:uFillTx/>
                  <a:latin typeface="Helvetica" panose="020B0604020202020204" pitchFamily="34" charset="0"/>
                  <a:cs typeface="Arial" panose="020B0604020202020204" pitchFamily="34" charset="0"/>
                </a:rPr>
                <a:t> </a:t>
              </a:r>
              <a:r>
                <a:rPr lang="it-IT" sz="1100" b="1" i="1" dirty="0">
                  <a:latin typeface="Helvetica" panose="020B0604020202020204" pitchFamily="34" charset="0"/>
                  <a:cs typeface="Arial" panose="020B0604020202020204" pitchFamily="34" charset="0"/>
                </a:rPr>
                <a:t>37,36 M€ </a:t>
              </a:r>
              <a:endParaRPr kumimoji="0" lang="it-IT" sz="1100" b="1" i="1" u="none" strike="noStrike" kern="1200" cap="none" spc="0" normalizeH="0" baseline="0" noProof="0" dirty="0">
                <a:ln>
                  <a:noFill/>
                </a:ln>
                <a:effectLst/>
                <a:uLnTx/>
                <a:uFillTx/>
                <a:latin typeface="Helvetica"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51A4FBC6-C161-4643-B432-840316DD601B}"/>
                </a:ext>
              </a:extLst>
            </p:cNvPr>
            <p:cNvSpPr/>
            <p:nvPr/>
          </p:nvSpPr>
          <p:spPr>
            <a:xfrm>
              <a:off x="5765056" y="3230218"/>
              <a:ext cx="1131096" cy="430887"/>
            </a:xfrm>
            <a:prstGeom prst="rect">
              <a:avLst/>
            </a:prstGeom>
          </p:spPr>
          <p:txBody>
            <a:bodyPr wrap="square" lIns="0" rIns="0">
              <a:sp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it-IT" sz="1100" b="1" u="none" strike="noStrike" kern="1200" cap="none" spc="0" normalizeH="0" baseline="0" noProof="0" dirty="0">
                  <a:ln>
                    <a:noFill/>
                  </a:ln>
                  <a:solidFill>
                    <a:srgbClr val="219965"/>
                  </a:solidFill>
                  <a:effectLst/>
                  <a:uLnTx/>
                  <a:uFillTx/>
                  <a:latin typeface="Helvetica" panose="020B0604020202020204" pitchFamily="34" charset="0"/>
                  <a:cs typeface="Arial" panose="020B0604020202020204" pitchFamily="34" charset="0"/>
                </a:rPr>
                <a:t>26</a:t>
              </a:r>
            </a:p>
            <a:p>
              <a:pPr marL="0" marR="0" lvl="0" indent="0" algn="ctr" defTabSz="914400" rtl="0" eaLnBrk="1" fontAlgn="ctr" latinLnBrk="0" hangingPunct="1">
                <a:lnSpc>
                  <a:spcPct val="100000"/>
                </a:lnSpc>
                <a:spcBef>
                  <a:spcPct val="0"/>
                </a:spcBef>
                <a:spcAft>
                  <a:spcPct val="0"/>
                </a:spcAft>
                <a:buClrTx/>
                <a:buSzTx/>
                <a:buFontTx/>
                <a:buNone/>
                <a:tabLst/>
                <a:defRPr/>
              </a:pPr>
              <a:r>
                <a:rPr kumimoji="0" lang="it-IT" sz="1100" b="1" u="none" strike="noStrike" kern="1200" cap="none" spc="0" normalizeH="0" baseline="0" noProof="0" dirty="0">
                  <a:ln>
                    <a:noFill/>
                  </a:ln>
                  <a:solidFill>
                    <a:srgbClr val="219965"/>
                  </a:solidFill>
                  <a:effectLst/>
                  <a:uLnTx/>
                  <a:uFillTx/>
                  <a:latin typeface="Helvetica" panose="020B0604020202020204" pitchFamily="34" charset="0"/>
                  <a:cs typeface="Arial" panose="020B0604020202020204" pitchFamily="34" charset="0"/>
                </a:rPr>
                <a:t> </a:t>
              </a:r>
              <a:r>
                <a:rPr kumimoji="0" lang="it-IT" sz="1100" u="none" strike="noStrike" kern="1200" cap="none" spc="0" normalizeH="0" baseline="0" noProof="0" dirty="0">
                  <a:ln>
                    <a:noFill/>
                  </a:ln>
                  <a:solidFill>
                    <a:srgbClr val="219965"/>
                  </a:solidFill>
                  <a:effectLst/>
                  <a:uLnTx/>
                  <a:uFillTx/>
                  <a:latin typeface="Helvetica" panose="020B0604020202020204" pitchFamily="34" charset="0"/>
                  <a:cs typeface="Arial" panose="020B0604020202020204" pitchFamily="34" charset="0"/>
                </a:rPr>
                <a:t>In progettazione</a:t>
              </a:r>
            </a:p>
          </p:txBody>
        </p:sp>
        <p:sp>
          <p:nvSpPr>
            <p:cNvPr id="65" name="Rectangle: Rounded Corners 64">
              <a:extLst>
                <a:ext uri="{FF2B5EF4-FFF2-40B4-BE49-F238E27FC236}">
                  <a16:creationId xmlns:a16="http://schemas.microsoft.com/office/drawing/2014/main" id="{9DE33511-371D-4CA8-BDDA-2BAB21A4DBCB}"/>
                </a:ext>
              </a:extLst>
            </p:cNvPr>
            <p:cNvSpPr/>
            <p:nvPr/>
          </p:nvSpPr>
          <p:spPr>
            <a:xfrm>
              <a:off x="5853731" y="3775373"/>
              <a:ext cx="953748" cy="289441"/>
            </a:xfrm>
            <a:prstGeom prst="roundRect">
              <a:avLst/>
            </a:prstGeom>
            <a:noFill/>
          </p:spPr>
          <p:txBody>
            <a:bodyPr wrap="none">
              <a:sp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it-IT" sz="1100" b="1" i="1" u="none" strike="noStrike" kern="1200" cap="none" spc="0" normalizeH="0" baseline="0" noProof="0" dirty="0">
                  <a:ln>
                    <a:noFill/>
                  </a:ln>
                  <a:effectLst/>
                  <a:uLnTx/>
                  <a:uFillTx/>
                  <a:latin typeface="Helvetica" panose="020B0604020202020204" pitchFamily="34" charset="0"/>
                  <a:cs typeface="Arial" panose="020B0604020202020204" pitchFamily="34" charset="0"/>
                </a:rPr>
                <a:t> 151,27</a:t>
              </a:r>
              <a:r>
                <a:rPr lang="it-IT" sz="1100" b="1" i="1" dirty="0">
                  <a:latin typeface="Helvetica" panose="020B0604020202020204" pitchFamily="34" charset="0"/>
                  <a:cs typeface="Arial" panose="020B0604020202020204" pitchFamily="34" charset="0"/>
                </a:rPr>
                <a:t> M€ </a:t>
              </a:r>
              <a:endParaRPr kumimoji="0" lang="it-IT" sz="1100" b="1" i="1" u="none" strike="noStrike" kern="1200" cap="none" spc="0" normalizeH="0" baseline="0" noProof="0" dirty="0">
                <a:ln>
                  <a:noFill/>
                </a:ln>
                <a:effectLst/>
                <a:uLnTx/>
                <a:uFillTx/>
                <a:latin typeface="Helvetica"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ACA9E797-4DBC-4BA1-9EE5-52EC81271432}"/>
                </a:ext>
              </a:extLst>
            </p:cNvPr>
            <p:cNvSpPr/>
            <p:nvPr/>
          </p:nvSpPr>
          <p:spPr>
            <a:xfrm>
              <a:off x="7031043" y="3230218"/>
              <a:ext cx="1131096" cy="430887"/>
            </a:xfrm>
            <a:prstGeom prst="rect">
              <a:avLst/>
            </a:prstGeom>
          </p:spPr>
          <p:txBody>
            <a:bodyPr wrap="square" lIns="0" rIns="0">
              <a:sp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it-IT" sz="1100" b="1" u="none" strike="noStrike" kern="1200" cap="none" spc="0" normalizeH="0" baseline="0" noProof="0" dirty="0">
                  <a:ln>
                    <a:noFill/>
                  </a:ln>
                  <a:solidFill>
                    <a:srgbClr val="219965"/>
                  </a:solidFill>
                  <a:effectLst/>
                  <a:uLnTx/>
                  <a:uFillTx/>
                  <a:latin typeface="Helvetica" panose="020B0604020202020204" pitchFamily="34" charset="0"/>
                  <a:cs typeface="Arial" panose="020B0604020202020204" pitchFamily="34" charset="0"/>
                </a:rPr>
                <a:t>2</a:t>
              </a:r>
            </a:p>
            <a:p>
              <a:pPr marL="0" marR="0" lvl="0" indent="0" algn="ctr" defTabSz="914400" rtl="0" eaLnBrk="1" fontAlgn="ctr" latinLnBrk="0" hangingPunct="1">
                <a:lnSpc>
                  <a:spcPct val="100000"/>
                </a:lnSpc>
                <a:spcBef>
                  <a:spcPct val="0"/>
                </a:spcBef>
                <a:spcAft>
                  <a:spcPct val="0"/>
                </a:spcAft>
                <a:buClrTx/>
                <a:buSzTx/>
                <a:buFontTx/>
                <a:buNone/>
                <a:tabLst/>
                <a:defRPr/>
              </a:pPr>
              <a:r>
                <a:rPr kumimoji="0" lang="it-IT" sz="1100" b="1" u="none" strike="noStrike" kern="1200" cap="none" spc="0" normalizeH="0" baseline="0" noProof="0" dirty="0">
                  <a:ln>
                    <a:noFill/>
                  </a:ln>
                  <a:solidFill>
                    <a:srgbClr val="219965"/>
                  </a:solidFill>
                  <a:effectLst/>
                  <a:uLnTx/>
                  <a:uFillTx/>
                  <a:latin typeface="Helvetica" panose="020B0604020202020204" pitchFamily="34" charset="0"/>
                  <a:cs typeface="Arial" panose="020B0604020202020204" pitchFamily="34" charset="0"/>
                </a:rPr>
                <a:t> </a:t>
              </a:r>
              <a:r>
                <a:rPr kumimoji="0" lang="it-IT" sz="1100" u="none" strike="noStrike" kern="1200" cap="none" spc="0" normalizeH="0" baseline="0" noProof="0" dirty="0">
                  <a:ln>
                    <a:noFill/>
                  </a:ln>
                  <a:solidFill>
                    <a:srgbClr val="219965"/>
                  </a:solidFill>
                  <a:effectLst/>
                  <a:uLnTx/>
                  <a:uFillTx/>
                  <a:latin typeface="Helvetica" panose="020B0604020202020204" pitchFamily="34" charset="0"/>
                  <a:cs typeface="Arial" panose="020B0604020202020204" pitchFamily="34" charset="0"/>
                </a:rPr>
                <a:t>Da avviare</a:t>
              </a:r>
            </a:p>
          </p:txBody>
        </p:sp>
        <p:sp>
          <p:nvSpPr>
            <p:cNvPr id="67" name="Rectangle: Rounded Corners 66">
              <a:extLst>
                <a:ext uri="{FF2B5EF4-FFF2-40B4-BE49-F238E27FC236}">
                  <a16:creationId xmlns:a16="http://schemas.microsoft.com/office/drawing/2014/main" id="{716CEE8E-D844-4052-B7C7-7DC3776C2010}"/>
                </a:ext>
              </a:extLst>
            </p:cNvPr>
            <p:cNvSpPr/>
            <p:nvPr/>
          </p:nvSpPr>
          <p:spPr>
            <a:xfrm>
              <a:off x="7237614" y="3775373"/>
              <a:ext cx="717955" cy="289441"/>
            </a:xfrm>
            <a:prstGeom prst="roundRect">
              <a:avLst/>
            </a:prstGeom>
            <a:noFill/>
          </p:spPr>
          <p:txBody>
            <a:bodyPr wrap="none">
              <a:sp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it-IT" sz="1100" b="1" i="1" u="none" strike="noStrike" kern="1200" cap="none" spc="0" normalizeH="0" baseline="0" noProof="0" dirty="0">
                  <a:ln>
                    <a:noFill/>
                  </a:ln>
                  <a:effectLst/>
                  <a:uLnTx/>
                  <a:uFillTx/>
                  <a:latin typeface="Helvetica" panose="020B0604020202020204" pitchFamily="34" charset="0"/>
                  <a:cs typeface="Arial" panose="020B0604020202020204" pitchFamily="34" charset="0"/>
                </a:rPr>
                <a:t> 3,2 </a:t>
              </a:r>
              <a:r>
                <a:rPr lang="it-IT" sz="1100" b="1" i="1" dirty="0">
                  <a:latin typeface="Helvetica" panose="020B0604020202020204" pitchFamily="34" charset="0"/>
                  <a:cs typeface="Arial" panose="020B0604020202020204" pitchFamily="34" charset="0"/>
                </a:rPr>
                <a:t>M€ </a:t>
              </a:r>
              <a:endParaRPr kumimoji="0" lang="it-IT" sz="1100" b="1" i="1" u="none" strike="noStrike" kern="1200" cap="none" spc="0" normalizeH="0" baseline="0" noProof="0" dirty="0">
                <a:ln>
                  <a:noFill/>
                </a:ln>
                <a:effectLst/>
                <a:uLnTx/>
                <a:uFillTx/>
                <a:latin typeface="Helvetica" panose="020B0604020202020204" pitchFamily="34" charset="0"/>
                <a:cs typeface="Arial" panose="020B0604020202020204" pitchFamily="34" charset="0"/>
              </a:endParaRPr>
            </a:p>
          </p:txBody>
        </p:sp>
      </p:grpSp>
      <p:sp>
        <p:nvSpPr>
          <p:cNvPr id="68" name="CasellaDiTesto 4">
            <a:extLst>
              <a:ext uri="{FF2B5EF4-FFF2-40B4-BE49-F238E27FC236}">
                <a16:creationId xmlns:a16="http://schemas.microsoft.com/office/drawing/2014/main" id="{1D4DBC53-F96F-424F-9C32-AB67E9D1D290}"/>
              </a:ext>
            </a:extLst>
          </p:cNvPr>
          <p:cNvSpPr txBox="1"/>
          <p:nvPr/>
        </p:nvSpPr>
        <p:spPr>
          <a:xfrm>
            <a:off x="524820" y="2780545"/>
            <a:ext cx="7772400" cy="276999"/>
          </a:xfrm>
          <a:prstGeom prst="rect">
            <a:avLst/>
          </a:prstGeom>
          <a:noFill/>
        </p:spPr>
        <p:txBody>
          <a:bodyPr wrap="square" rtlCol="0">
            <a:spAutoFit/>
          </a:bodyPr>
          <a:lstStyle/>
          <a:p>
            <a:r>
              <a:rPr lang="it-IT" sz="1100" dirty="0">
                <a:latin typeface="Helvetica" panose="020B0604020202020204" pitchFamily="34" charset="0"/>
              </a:rPr>
              <a:t>* </a:t>
            </a:r>
            <a:r>
              <a:rPr lang="it-IT" sz="1200" i="1" dirty="0">
                <a:latin typeface="+mj-lt"/>
              </a:rPr>
              <a:t>Per 4 di questi sono già state erogate tutte le quote FSC </a:t>
            </a:r>
          </a:p>
        </p:txBody>
      </p:sp>
      <p:sp>
        <p:nvSpPr>
          <p:cNvPr id="69" name="CasellaDiTesto 4">
            <a:extLst>
              <a:ext uri="{FF2B5EF4-FFF2-40B4-BE49-F238E27FC236}">
                <a16:creationId xmlns:a16="http://schemas.microsoft.com/office/drawing/2014/main" id="{63BDF252-27A1-4630-8EA5-CC74E36D216B}"/>
              </a:ext>
            </a:extLst>
          </p:cNvPr>
          <p:cNvSpPr txBox="1"/>
          <p:nvPr/>
        </p:nvSpPr>
        <p:spPr>
          <a:xfrm>
            <a:off x="576000" y="4498286"/>
            <a:ext cx="7992000" cy="276999"/>
          </a:xfrm>
          <a:prstGeom prst="rect">
            <a:avLst/>
          </a:prstGeom>
          <a:noFill/>
        </p:spPr>
        <p:txBody>
          <a:bodyPr wrap="square" rtlCol="0">
            <a:spAutoFit/>
          </a:bodyPr>
          <a:lstStyle/>
          <a:p>
            <a:r>
              <a:rPr lang="it-IT" sz="1200" i="1" dirty="0"/>
              <a:t>N.B. nell’ambito dei 214,36 M€ sono presenti 0,260M€ di economie a valere su un progetto concluso del FSC 2000-2006</a:t>
            </a:r>
            <a:endParaRPr lang="it-IT" sz="1200" i="1" dirty="0">
              <a:latin typeface="Helvetica" panose="020B0604020202020204" pitchFamily="34" charset="0"/>
            </a:endParaRPr>
          </a:p>
        </p:txBody>
      </p:sp>
    </p:spTree>
    <p:extLst>
      <p:ext uri="{BB962C8B-B14F-4D97-AF65-F5344CB8AC3E}">
        <p14:creationId xmlns:p14="http://schemas.microsoft.com/office/powerpoint/2010/main" val="1857911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76210EC-E9FC-4D05-BB82-AA6AD49CE462}"/>
              </a:ext>
            </a:extLst>
          </p:cNvPr>
          <p:cNvSpPr txBox="1"/>
          <p:nvPr/>
        </p:nvSpPr>
        <p:spPr>
          <a:xfrm>
            <a:off x="576000" y="3629738"/>
            <a:ext cx="7992000" cy="261135"/>
          </a:xfrm>
          <a:prstGeom prst="round2DiagRect">
            <a:avLst/>
          </a:prstGeom>
          <a:solidFill>
            <a:srgbClr val="219965"/>
          </a:solidFill>
        </p:spPr>
        <p:txBody>
          <a:bodyPr wrap="square" rtlCol="0" anchor="ctr">
            <a:noAutofit/>
          </a:bodyPr>
          <a:lstStyle/>
          <a:p>
            <a:endParaRPr lang="it-IT" sz="1100" b="1" i="1" dirty="0">
              <a:solidFill>
                <a:schemeClr val="tx1">
                  <a:alpha val="93000"/>
                </a:schemeClr>
              </a:solidFill>
              <a:latin typeface="Helvetica" panose="020B0604020202020204" pitchFamily="34" charset="0"/>
            </a:endParaRPr>
          </a:p>
        </p:txBody>
      </p:sp>
      <p:sp>
        <p:nvSpPr>
          <p:cNvPr id="8" name="TextBox 7">
            <a:extLst>
              <a:ext uri="{FF2B5EF4-FFF2-40B4-BE49-F238E27FC236}">
                <a16:creationId xmlns:a16="http://schemas.microsoft.com/office/drawing/2014/main" id="{A24B0B6E-B4D9-4AEF-A668-695677ECC4F1}"/>
              </a:ext>
            </a:extLst>
          </p:cNvPr>
          <p:cNvSpPr txBox="1"/>
          <p:nvPr/>
        </p:nvSpPr>
        <p:spPr>
          <a:xfrm>
            <a:off x="576000" y="2142545"/>
            <a:ext cx="7992000" cy="453600"/>
          </a:xfrm>
          <a:prstGeom prst="round2DiagRect">
            <a:avLst/>
          </a:prstGeom>
          <a:solidFill>
            <a:srgbClr val="219965">
              <a:alpha val="30000"/>
            </a:srgbClr>
          </a:solidFill>
        </p:spPr>
        <p:txBody>
          <a:bodyPr wrap="square" rtlCol="0" anchor="ctr">
            <a:noAutofit/>
          </a:bodyPr>
          <a:lstStyle/>
          <a:p>
            <a:endParaRPr lang="it-IT" sz="1200" b="1" i="1" dirty="0">
              <a:solidFill>
                <a:schemeClr val="tx1">
                  <a:alpha val="93000"/>
                </a:schemeClr>
              </a:solidFill>
              <a:latin typeface="Helvetica" panose="020B0604020202020204" pitchFamily="34" charset="0"/>
            </a:endParaRPr>
          </a:p>
        </p:txBody>
      </p:sp>
      <p:sp>
        <p:nvSpPr>
          <p:cNvPr id="9" name="TextBox 8">
            <a:extLst>
              <a:ext uri="{FF2B5EF4-FFF2-40B4-BE49-F238E27FC236}">
                <a16:creationId xmlns:a16="http://schemas.microsoft.com/office/drawing/2014/main" id="{7F638F10-1B2B-4C1B-A2F4-1B22AC00635D}"/>
              </a:ext>
            </a:extLst>
          </p:cNvPr>
          <p:cNvSpPr txBox="1"/>
          <p:nvPr/>
        </p:nvSpPr>
        <p:spPr>
          <a:xfrm>
            <a:off x="576000" y="1670731"/>
            <a:ext cx="7992000" cy="432000"/>
          </a:xfrm>
          <a:prstGeom prst="round2DiagRect">
            <a:avLst/>
          </a:prstGeom>
          <a:solidFill>
            <a:srgbClr val="219965"/>
          </a:solidFill>
        </p:spPr>
        <p:txBody>
          <a:bodyPr wrap="square" rtlCol="0" anchor="ctr">
            <a:noAutofit/>
          </a:bodyPr>
          <a:lstStyle/>
          <a:p>
            <a:endParaRPr lang="it-IT" sz="1200" b="1" i="1" dirty="0">
              <a:solidFill>
                <a:schemeClr val="tx1">
                  <a:alpha val="93000"/>
                </a:schemeClr>
              </a:solidFill>
              <a:latin typeface="Helvetica" panose="020B0604020202020204" pitchFamily="34" charset="0"/>
            </a:endParaRPr>
          </a:p>
        </p:txBody>
      </p:sp>
      <p:sp>
        <p:nvSpPr>
          <p:cNvPr id="2" name="Titolo 1"/>
          <p:cNvSpPr>
            <a:spLocks noGrp="1"/>
          </p:cNvSpPr>
          <p:nvPr>
            <p:ph type="ctrTitle"/>
          </p:nvPr>
        </p:nvSpPr>
        <p:spPr/>
        <p:txBody>
          <a:bodyPr>
            <a:normAutofit/>
          </a:bodyPr>
          <a:lstStyle/>
          <a:p>
            <a:pPr algn="ctr"/>
            <a:r>
              <a:rPr lang="it-IT" dirty="0"/>
              <a:t>Economie</a:t>
            </a:r>
            <a:endParaRPr lang="it-IT" sz="2800" dirty="0"/>
          </a:p>
        </p:txBody>
      </p:sp>
      <p:sp>
        <p:nvSpPr>
          <p:cNvPr id="3" name="Sottotitolo 2"/>
          <p:cNvSpPr>
            <a:spLocks noGrp="1"/>
          </p:cNvSpPr>
          <p:nvPr>
            <p:ph type="subTitle" idx="1"/>
          </p:nvPr>
        </p:nvSpPr>
        <p:spPr>
          <a:xfrm>
            <a:off x="685800" y="989725"/>
            <a:ext cx="7772400" cy="561984"/>
          </a:xfrm>
        </p:spPr>
        <p:txBody>
          <a:bodyPr/>
          <a:lstStyle/>
          <a:p>
            <a:pPr algn="just"/>
            <a:r>
              <a:rPr lang="it-IT" sz="1600" dirty="0"/>
              <a:t>A seguito della conclusione di 9 interventi, ci sono 1,73 M€ da riprogrammare a valere sull’Area tematica Capacità amministrativa.</a:t>
            </a:r>
          </a:p>
          <a:p>
            <a:pPr algn="just"/>
            <a:endParaRPr lang="it-IT" sz="1600" dirty="0"/>
          </a:p>
        </p:txBody>
      </p:sp>
      <p:graphicFrame>
        <p:nvGraphicFramePr>
          <p:cNvPr id="6" name="Tabella 6">
            <a:extLst>
              <a:ext uri="{FF2B5EF4-FFF2-40B4-BE49-F238E27FC236}">
                <a16:creationId xmlns:a16="http://schemas.microsoft.com/office/drawing/2014/main" id="{3B63682E-C0CA-42DB-BA8F-64CC8219311F}"/>
              </a:ext>
            </a:extLst>
          </p:cNvPr>
          <p:cNvGraphicFramePr>
            <a:graphicFrameLocks noGrp="1"/>
          </p:cNvGraphicFramePr>
          <p:nvPr>
            <p:extLst>
              <p:ext uri="{D42A27DB-BD31-4B8C-83A1-F6EECF244321}">
                <p14:modId xmlns:p14="http://schemas.microsoft.com/office/powerpoint/2010/main" val="661387711"/>
              </p:ext>
            </p:extLst>
          </p:nvPr>
        </p:nvGraphicFramePr>
        <p:xfrm>
          <a:off x="685800" y="1665585"/>
          <a:ext cx="7772400" cy="2246067"/>
        </p:xfrm>
        <a:graphic>
          <a:graphicData uri="http://schemas.openxmlformats.org/drawingml/2006/table">
            <a:tbl>
              <a:tblPr firstRow="1" bandRow="1">
                <a:tableStyleId>{5C22544A-7EE6-4342-B048-85BDC9FD1C3A}</a:tableStyleId>
              </a:tblPr>
              <a:tblGrid>
                <a:gridCol w="1654791">
                  <a:extLst>
                    <a:ext uri="{9D8B030D-6E8A-4147-A177-3AD203B41FA5}">
                      <a16:colId xmlns:a16="http://schemas.microsoft.com/office/drawing/2014/main" val="3892761126"/>
                    </a:ext>
                  </a:extLst>
                </a:gridCol>
                <a:gridCol w="1487606">
                  <a:extLst>
                    <a:ext uri="{9D8B030D-6E8A-4147-A177-3AD203B41FA5}">
                      <a16:colId xmlns:a16="http://schemas.microsoft.com/office/drawing/2014/main" val="1071952601"/>
                    </a:ext>
                  </a:extLst>
                </a:gridCol>
                <a:gridCol w="2686903">
                  <a:extLst>
                    <a:ext uri="{9D8B030D-6E8A-4147-A177-3AD203B41FA5}">
                      <a16:colId xmlns:a16="http://schemas.microsoft.com/office/drawing/2014/main" val="1353122908"/>
                    </a:ext>
                  </a:extLst>
                </a:gridCol>
                <a:gridCol w="1943100">
                  <a:extLst>
                    <a:ext uri="{9D8B030D-6E8A-4147-A177-3AD203B41FA5}">
                      <a16:colId xmlns:a16="http://schemas.microsoft.com/office/drawing/2014/main" val="3037043971"/>
                    </a:ext>
                  </a:extLst>
                </a:gridCol>
              </a:tblGrid>
              <a:tr h="478482">
                <a:tc>
                  <a:txBody>
                    <a:bodyPr/>
                    <a:lstStyle/>
                    <a:p>
                      <a:pPr algn="ctr"/>
                      <a:r>
                        <a:rPr lang="it-IT" sz="1200" dirty="0">
                          <a:latin typeface="Helvetica" panose="020B0604020202020204" pitchFamily="34" charset="0"/>
                          <a:cs typeface="Helvetica" panose="020B0604020202020204" pitchFamily="34" charset="0"/>
                        </a:rPr>
                        <a:t>Programmazione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it-IT" sz="1200" dirty="0">
                          <a:latin typeface="Helvetica" panose="020B0604020202020204" pitchFamily="34" charset="0"/>
                          <a:cs typeface="Helvetica" panose="020B0604020202020204" pitchFamily="34" charset="0"/>
                        </a:rPr>
                        <a:t>N. interventi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it-IT" sz="1200" dirty="0">
                          <a:latin typeface="Helvetica" panose="020B0604020202020204" pitchFamily="34" charset="0"/>
                          <a:cs typeface="Helvetica" panose="020B0604020202020204" pitchFamily="34" charset="0"/>
                        </a:rPr>
                        <a:t>Area tematica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it-IT" sz="1200" dirty="0">
                          <a:latin typeface="Helvetica" panose="020B0604020202020204" pitchFamily="34" charset="0"/>
                          <a:cs typeface="Helvetica" panose="020B0604020202020204" pitchFamily="34" charset="0"/>
                        </a:rPr>
                        <a:t>Economie (in 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674210"/>
                  </a:ext>
                </a:extLst>
              </a:tr>
              <a:tr h="478482">
                <a:tc>
                  <a:txBody>
                    <a:bodyPr/>
                    <a:lstStyle/>
                    <a:p>
                      <a:pPr algn="ctr"/>
                      <a:r>
                        <a:rPr lang="it-IT" sz="1200" dirty="0">
                          <a:latin typeface="Helvetica" panose="020B0604020202020204" pitchFamily="34" charset="0"/>
                          <a:cs typeface="Helvetica" panose="020B0604020202020204" pitchFamily="34" charset="0"/>
                        </a:rPr>
                        <a:t>2000-2006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it-IT" sz="1200" dirty="0">
                          <a:latin typeface="Helvetica" panose="020B0604020202020204" pitchFamily="34" charset="0"/>
                          <a:cs typeface="Helvetica" panose="020B0604020202020204" pitchFamily="34" charset="0"/>
                        </a:rPr>
                        <a:t>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it-IT" sz="1200" dirty="0">
                          <a:latin typeface="Helvetica" panose="020B0604020202020204" pitchFamily="34" charset="0"/>
                          <a:cs typeface="Helvetica" panose="020B0604020202020204" pitchFamily="34" charset="0"/>
                        </a:rPr>
                        <a:t>Trasporti e mobilità</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it-IT" sz="1200" dirty="0">
                          <a:latin typeface="Helvetica" panose="020B0604020202020204" pitchFamily="34" charset="0"/>
                          <a:cs typeface="Helvetica" panose="020B0604020202020204" pitchFamily="34" charset="0"/>
                        </a:rPr>
                        <a:t>0,26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7185108"/>
                  </a:ext>
                </a:extLst>
              </a:tr>
              <a:tr h="478482">
                <a:tc>
                  <a:txBody>
                    <a:bodyPr/>
                    <a:lstStyle/>
                    <a:p>
                      <a:pPr algn="ctr"/>
                      <a:r>
                        <a:rPr lang="it-IT" sz="1200" dirty="0">
                          <a:latin typeface="Helvetica" panose="020B0604020202020204" pitchFamily="34" charset="0"/>
                          <a:cs typeface="Helvetica" panose="020B0604020202020204" pitchFamily="34" charset="0"/>
                        </a:rPr>
                        <a:t>2014-2020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200" dirty="0">
                          <a:latin typeface="Helvetica" panose="020B0604020202020204" pitchFamily="34" charset="0"/>
                          <a:cs typeface="Helvetica" panose="020B0604020202020204" pitchFamily="34" charset="0"/>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dirty="0">
                          <a:latin typeface="Helvetica" panose="020B0604020202020204" pitchFamily="34" charset="0"/>
                          <a:cs typeface="Helvetica" panose="020B0604020202020204" pitchFamily="34" charset="0"/>
                        </a:rPr>
                        <a:t>Trasporti e mobilità</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200" dirty="0">
                          <a:latin typeface="Helvetica" panose="020B0604020202020204" pitchFamily="34" charset="0"/>
                          <a:cs typeface="Helvetica" panose="020B0604020202020204" pitchFamily="34" charset="0"/>
                        </a:rPr>
                        <a:t>1,45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0540632"/>
                  </a:ext>
                </a:extLst>
              </a:tr>
              <a:tr h="478482">
                <a:tc>
                  <a:txBody>
                    <a:bodyPr/>
                    <a:lstStyle/>
                    <a:p>
                      <a:pPr algn="ctr"/>
                      <a:r>
                        <a:rPr lang="it-IT" sz="1200" dirty="0">
                          <a:latin typeface="Helvetica" panose="020B0604020202020204" pitchFamily="34" charset="0"/>
                          <a:cs typeface="Helvetica" panose="020B0604020202020204" pitchFamily="34" charset="0"/>
                        </a:rPr>
                        <a:t>2014-2020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200" dirty="0">
                          <a:latin typeface="Helvetica" panose="020B0604020202020204" pitchFamily="34" charset="0"/>
                          <a:cs typeface="Helvetica" panose="020B0604020202020204"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200" dirty="0">
                          <a:latin typeface="Helvetica" panose="020B0604020202020204" pitchFamily="34" charset="0"/>
                          <a:cs typeface="Helvetica" panose="020B0604020202020204" pitchFamily="34" charset="0"/>
                        </a:rPr>
                        <a:t>Ambiente e adattamento climatico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200" dirty="0">
                          <a:latin typeface="Helvetica" panose="020B0604020202020204" pitchFamily="34" charset="0"/>
                          <a:cs typeface="Helvetica" panose="020B0604020202020204" pitchFamily="34" charset="0"/>
                        </a:rPr>
                        <a:t>0,02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512902"/>
                  </a:ext>
                </a:extLst>
              </a:tr>
              <a:tr h="332139">
                <a:tc>
                  <a:txBody>
                    <a:bodyPr/>
                    <a:lstStyle/>
                    <a:p>
                      <a:pPr algn="ctr"/>
                      <a:r>
                        <a:rPr lang="it-IT" sz="1200" b="1" dirty="0">
                          <a:solidFill>
                            <a:schemeClr val="bg1"/>
                          </a:solidFill>
                          <a:latin typeface="Helvetica" panose="020B0604020202020204" pitchFamily="34" charset="0"/>
                          <a:cs typeface="Helvetica" panose="020B0604020202020204" pitchFamily="34" charset="0"/>
                        </a:rPr>
                        <a:t>Totale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200" b="1" dirty="0">
                          <a:solidFill>
                            <a:schemeClr val="bg1"/>
                          </a:solidFill>
                          <a:latin typeface="Helvetica" panose="020B0604020202020204" pitchFamily="34" charset="0"/>
                          <a:cs typeface="Helvetica" panose="020B0604020202020204" pitchFamily="34" charset="0"/>
                        </a:rPr>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it-IT" sz="1200" b="1" dirty="0">
                        <a:solidFill>
                          <a:schemeClr val="bg1"/>
                        </a:solidFill>
                        <a:latin typeface="Helvetica" panose="020B0604020202020204" pitchFamily="34" charset="0"/>
                        <a:cs typeface="Helvetica"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200" b="1" dirty="0">
                          <a:solidFill>
                            <a:schemeClr val="bg1"/>
                          </a:solidFill>
                          <a:latin typeface="Helvetica" panose="020B0604020202020204" pitchFamily="34" charset="0"/>
                          <a:cs typeface="Helvetica" panose="020B0604020202020204" pitchFamily="34" charset="0"/>
                        </a:rPr>
                        <a:t>1,73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7913512"/>
                  </a:ext>
                </a:extLst>
              </a:tr>
            </a:tbl>
          </a:graphicData>
        </a:graphic>
      </p:graphicFrame>
      <p:sp>
        <p:nvSpPr>
          <p:cNvPr id="12" name="TextBox 11">
            <a:extLst>
              <a:ext uri="{FF2B5EF4-FFF2-40B4-BE49-F238E27FC236}">
                <a16:creationId xmlns:a16="http://schemas.microsoft.com/office/drawing/2014/main" id="{7F5888B5-A8FB-4C7F-A43A-920E39AD7CF2}"/>
              </a:ext>
            </a:extLst>
          </p:cNvPr>
          <p:cNvSpPr txBox="1"/>
          <p:nvPr/>
        </p:nvSpPr>
        <p:spPr>
          <a:xfrm>
            <a:off x="576000" y="2637220"/>
            <a:ext cx="7992000" cy="453600"/>
          </a:xfrm>
          <a:prstGeom prst="round2DiagRect">
            <a:avLst/>
          </a:prstGeom>
          <a:solidFill>
            <a:srgbClr val="219965">
              <a:alpha val="30000"/>
            </a:srgbClr>
          </a:solidFill>
        </p:spPr>
        <p:txBody>
          <a:bodyPr wrap="square" rtlCol="0" anchor="ctr">
            <a:noAutofit/>
          </a:bodyPr>
          <a:lstStyle/>
          <a:p>
            <a:endParaRPr lang="it-IT" sz="1200" b="1" i="1" dirty="0">
              <a:solidFill>
                <a:schemeClr val="tx1">
                  <a:alpha val="93000"/>
                </a:schemeClr>
              </a:solidFill>
              <a:latin typeface="Helvetica" panose="020B0604020202020204" pitchFamily="34" charset="0"/>
            </a:endParaRPr>
          </a:p>
        </p:txBody>
      </p:sp>
      <p:sp>
        <p:nvSpPr>
          <p:cNvPr id="13" name="TextBox 12">
            <a:extLst>
              <a:ext uri="{FF2B5EF4-FFF2-40B4-BE49-F238E27FC236}">
                <a16:creationId xmlns:a16="http://schemas.microsoft.com/office/drawing/2014/main" id="{785731AD-A429-495D-ADB4-8F36798E3D46}"/>
              </a:ext>
            </a:extLst>
          </p:cNvPr>
          <p:cNvSpPr txBox="1"/>
          <p:nvPr/>
        </p:nvSpPr>
        <p:spPr>
          <a:xfrm>
            <a:off x="576000" y="3131895"/>
            <a:ext cx="7992000" cy="453600"/>
          </a:xfrm>
          <a:prstGeom prst="round2DiagRect">
            <a:avLst/>
          </a:prstGeom>
          <a:solidFill>
            <a:srgbClr val="219965">
              <a:alpha val="30000"/>
            </a:srgbClr>
          </a:solidFill>
        </p:spPr>
        <p:txBody>
          <a:bodyPr wrap="square" rtlCol="0" anchor="ctr">
            <a:noAutofit/>
          </a:bodyPr>
          <a:lstStyle/>
          <a:p>
            <a:endParaRPr lang="it-IT" sz="1200" b="1" i="1" dirty="0">
              <a:solidFill>
                <a:schemeClr val="tx1">
                  <a:alpha val="93000"/>
                </a:schemeClr>
              </a:solidFill>
              <a:latin typeface="Helvetica" panose="020B0604020202020204" pitchFamily="34" charset="0"/>
            </a:endParaRPr>
          </a:p>
        </p:txBody>
      </p:sp>
    </p:spTree>
    <p:extLst>
      <p:ext uri="{BB962C8B-B14F-4D97-AF65-F5344CB8AC3E}">
        <p14:creationId xmlns:p14="http://schemas.microsoft.com/office/powerpoint/2010/main" val="3478328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pPr algn="ctr"/>
            <a:r>
              <a:rPr lang="it-IT" dirty="0"/>
              <a:t>Progetti esemplari</a:t>
            </a:r>
            <a:br>
              <a:rPr lang="it-IT" dirty="0"/>
            </a:br>
            <a:r>
              <a:rPr lang="it-IT" sz="1300" dirty="0"/>
              <a:t>2000-2006</a:t>
            </a:r>
          </a:p>
        </p:txBody>
      </p:sp>
      <p:pic>
        <p:nvPicPr>
          <p:cNvPr id="5" name="Immagine 4" descr="DSC_0739">
            <a:extLst>
              <a:ext uri="{FF2B5EF4-FFF2-40B4-BE49-F238E27FC236}">
                <a16:creationId xmlns:a16="http://schemas.microsoft.com/office/drawing/2014/main" id="{E41D20F0-ED5E-4A2B-A2CF-BE848E9B35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2710" y="1106129"/>
            <a:ext cx="3089564" cy="3188779"/>
          </a:xfrm>
          <a:prstGeom prst="rect">
            <a:avLst/>
          </a:prstGeom>
          <a:noFill/>
          <a:ln>
            <a:noFill/>
          </a:ln>
        </p:spPr>
      </p:pic>
      <p:sp>
        <p:nvSpPr>
          <p:cNvPr id="7" name="Sottotitolo 2">
            <a:extLst>
              <a:ext uri="{FF2B5EF4-FFF2-40B4-BE49-F238E27FC236}">
                <a16:creationId xmlns:a16="http://schemas.microsoft.com/office/drawing/2014/main" id="{A230DD63-61B8-436B-A021-24290D486D4B}"/>
              </a:ext>
            </a:extLst>
          </p:cNvPr>
          <p:cNvSpPr txBox="1">
            <a:spLocks/>
          </p:cNvSpPr>
          <p:nvPr/>
        </p:nvSpPr>
        <p:spPr>
          <a:xfrm>
            <a:off x="615271" y="1106129"/>
            <a:ext cx="4885841" cy="3452223"/>
          </a:xfrm>
          <a:prstGeom prst="rect">
            <a:avLst/>
          </a:prstGeom>
        </p:spPr>
        <p:txBody>
          <a:bodyPr/>
          <a:lstStyle>
            <a:lvl1pPr marL="0" indent="0" algn="l" defTabSz="457200" rtl="0" eaLnBrk="1" latinLnBrk="0" hangingPunct="1">
              <a:spcBef>
                <a:spcPct val="20000"/>
              </a:spcBef>
              <a:buFont typeface="Arial"/>
              <a:buNone/>
              <a:defRPr sz="1600" kern="1200">
                <a:solidFill>
                  <a:schemeClr val="tx1"/>
                </a:solidFill>
                <a:latin typeface="Helvetica"/>
                <a:ea typeface="+mn-ea"/>
                <a:cs typeface="Helvetic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spcBef>
                <a:spcPts val="0"/>
              </a:spcBef>
              <a:spcAft>
                <a:spcPts val="600"/>
              </a:spcAft>
            </a:pPr>
            <a:r>
              <a:rPr lang="it-IT" sz="1200" b="1" dirty="0">
                <a:solidFill>
                  <a:schemeClr val="tx1"/>
                </a:solidFill>
                <a:effectLst/>
                <a:latin typeface="Helvetica" panose="020B0604020202030204" pitchFamily="34" charset="0"/>
                <a:ea typeface="Calibri" panose="020F0502020204030204" pitchFamily="34" charset="0"/>
              </a:rPr>
              <a:t>Centro di chirurgia sperimentale e didattica presso l’Ospedale di Niguarda</a:t>
            </a:r>
            <a:endParaRPr lang="it-IT" sz="1200" b="1" dirty="0">
              <a:solidFill>
                <a:schemeClr val="tx1"/>
              </a:solidFill>
              <a:latin typeface="Helvetica" panose="020B0604020202030204" pitchFamily="34" charset="0"/>
            </a:endParaRPr>
          </a:p>
          <a:p>
            <a:pPr algn="just">
              <a:spcBef>
                <a:spcPts val="0"/>
              </a:spcBef>
              <a:spcAft>
                <a:spcPts val="600"/>
              </a:spcAft>
            </a:pPr>
            <a:r>
              <a:rPr lang="it-IT" sz="1200" b="0" i="0" dirty="0">
                <a:solidFill>
                  <a:schemeClr val="tx1"/>
                </a:solidFill>
                <a:latin typeface="Helvetica" panose="020B0604020202030204" pitchFamily="34" charset="0"/>
              </a:rPr>
              <a:t>2,8M€ </a:t>
            </a:r>
            <a:r>
              <a:rPr lang="it-IT" sz="1200" b="0" dirty="0">
                <a:solidFill>
                  <a:schemeClr val="tx1"/>
                </a:solidFill>
                <a:latin typeface="Helvetica" panose="020B0604020202030204" pitchFamily="34" charset="0"/>
              </a:rPr>
              <a:t>di FSC e 1,4M€ di risorse dell’Ospedale Niguarda</a:t>
            </a:r>
          </a:p>
          <a:p>
            <a:pPr algn="just">
              <a:spcBef>
                <a:spcPts val="0"/>
              </a:spcBef>
              <a:spcAft>
                <a:spcPts val="600"/>
              </a:spcAft>
            </a:pPr>
            <a:r>
              <a:rPr lang="it-IT" sz="1200" b="0" dirty="0">
                <a:solidFill>
                  <a:schemeClr val="tx1"/>
                </a:solidFill>
                <a:latin typeface="Helvetica" panose="020B0604020202030204" pitchFamily="34" charset="0"/>
              </a:rPr>
              <a:t>Partecipazione della Fondazione MIAS Academy che ha fornito le attrezzature e l’attività formativa.</a:t>
            </a:r>
          </a:p>
          <a:p>
            <a:pPr algn="just">
              <a:spcBef>
                <a:spcPts val="0"/>
              </a:spcBef>
              <a:spcAft>
                <a:spcPts val="600"/>
              </a:spcAft>
            </a:pPr>
            <a:r>
              <a:rPr lang="it-IT" sz="1200" b="0" dirty="0">
                <a:solidFill>
                  <a:schemeClr val="tx1"/>
                </a:solidFill>
                <a:latin typeface="Helvetica" panose="020B0604020202030204" pitchFamily="34" charset="0"/>
              </a:rPr>
              <a:t>Lavori conclusi a marzo 2012.</a:t>
            </a:r>
          </a:p>
          <a:p>
            <a:pPr algn="just">
              <a:spcBef>
                <a:spcPts val="0"/>
              </a:spcBef>
              <a:spcAft>
                <a:spcPts val="600"/>
              </a:spcAft>
            </a:pPr>
            <a:r>
              <a:rPr lang="it-IT" sz="1200" b="0" dirty="0">
                <a:solidFill>
                  <a:schemeClr val="tx1"/>
                </a:solidFill>
                <a:latin typeface="Helvetica" panose="020B0604020202030204" pitchFamily="34" charset="0"/>
              </a:rPr>
              <a:t>Si tratta di un centro innovativo di alta specializzazione in chirurgia </a:t>
            </a:r>
            <a:r>
              <a:rPr lang="it-IT" sz="1200" b="0" dirty="0" err="1">
                <a:solidFill>
                  <a:schemeClr val="tx1"/>
                </a:solidFill>
                <a:latin typeface="Helvetica" panose="020B0604020202030204" pitchFamily="34" charset="0"/>
              </a:rPr>
              <a:t>videolaparoscopica</a:t>
            </a:r>
            <a:r>
              <a:rPr lang="it-IT" sz="1200" b="0" dirty="0">
                <a:solidFill>
                  <a:schemeClr val="tx1"/>
                </a:solidFill>
                <a:latin typeface="Helvetica" panose="020B0604020202030204" pitchFamily="34" charset="0"/>
              </a:rPr>
              <a:t> e mininvasiva, in grado di rispondere ad esigenze avanzate di ricerca sulle nuove tecnologie chirurgiche e di formazione per i medici.</a:t>
            </a:r>
          </a:p>
          <a:p>
            <a:pPr algn="just">
              <a:spcBef>
                <a:spcPts val="0"/>
              </a:spcBef>
              <a:spcAft>
                <a:spcPts val="600"/>
              </a:spcAft>
            </a:pPr>
            <a:r>
              <a:rPr lang="it-IT" sz="1200" b="0" dirty="0">
                <a:solidFill>
                  <a:schemeClr val="tx1"/>
                </a:solidFill>
                <a:latin typeface="Helvetica" panose="020B0604020202030204" pitchFamily="34" charset="0"/>
              </a:rPr>
              <a:t>Le attività di ricerca e formazione del Centro di Chirurgia Sperimentale e Didattica consentono di elevare la qualità di cura del paziente, creando una sinergia unica tra i vari professionisti della salute: chirurghi, ricercatori, biologi, ingegneri e informatici.</a:t>
            </a:r>
          </a:p>
        </p:txBody>
      </p:sp>
    </p:spTree>
    <p:extLst>
      <p:ext uri="{BB962C8B-B14F-4D97-AF65-F5344CB8AC3E}">
        <p14:creationId xmlns:p14="http://schemas.microsoft.com/office/powerpoint/2010/main" val="1336043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pPr algn="ctr"/>
            <a:r>
              <a:rPr lang="it-IT" dirty="0"/>
              <a:t>Progetti esemplari</a:t>
            </a:r>
            <a:br>
              <a:rPr lang="it-IT" dirty="0"/>
            </a:br>
            <a:r>
              <a:rPr lang="it-IT" sz="1300" dirty="0"/>
              <a:t>2000-2006</a:t>
            </a:r>
          </a:p>
        </p:txBody>
      </p:sp>
      <p:sp>
        <p:nvSpPr>
          <p:cNvPr id="3" name="Sottotitolo 2"/>
          <p:cNvSpPr>
            <a:spLocks noGrp="1"/>
          </p:cNvSpPr>
          <p:nvPr>
            <p:ph type="subTitle" idx="1"/>
          </p:nvPr>
        </p:nvSpPr>
        <p:spPr>
          <a:xfrm>
            <a:off x="685800" y="2320119"/>
            <a:ext cx="7772400" cy="2238233"/>
          </a:xfrm>
        </p:spPr>
        <p:txBody>
          <a:bodyPr/>
          <a:lstStyle/>
          <a:p>
            <a:pPr algn="just"/>
            <a:endParaRPr lang="it-IT" sz="1000" dirty="0"/>
          </a:p>
          <a:p>
            <a:pPr algn="just"/>
            <a:endParaRPr lang="it-IT" sz="1000" dirty="0">
              <a:latin typeface="Helvetica" panose="020B0604020202030204" pitchFamily="34" charset="0"/>
            </a:endParaRPr>
          </a:p>
          <a:p>
            <a:pPr algn="just"/>
            <a:endParaRPr lang="it-IT" sz="1000" dirty="0">
              <a:latin typeface="Helvetica" panose="020B0604020202030204" pitchFamily="34" charset="0"/>
            </a:endParaRPr>
          </a:p>
          <a:p>
            <a:pPr algn="just"/>
            <a:endParaRPr lang="it-IT" sz="1000" dirty="0">
              <a:latin typeface="Helvetica" panose="020B0604020202030204" pitchFamily="34" charset="0"/>
            </a:endParaRPr>
          </a:p>
          <a:p>
            <a:pPr algn="just"/>
            <a:r>
              <a:rPr lang="it-IT" sz="1000" dirty="0">
                <a:latin typeface="Helvetica" panose="020B0604020202030204" pitchFamily="34" charset="0"/>
              </a:rPr>
              <a:t> </a:t>
            </a:r>
          </a:p>
          <a:p>
            <a:pPr algn="just"/>
            <a:endParaRPr lang="it-IT" sz="1000" dirty="0">
              <a:latin typeface="Helvetica" panose="020B0604020202030204" pitchFamily="34" charset="0"/>
            </a:endParaRPr>
          </a:p>
          <a:p>
            <a:pPr algn="just"/>
            <a:endParaRPr lang="it-IT" sz="1000" dirty="0">
              <a:latin typeface="Helvetica" panose="020B0604020202030204" pitchFamily="34" charset="0"/>
            </a:endParaRPr>
          </a:p>
          <a:p>
            <a:pPr algn="just"/>
            <a:endParaRPr lang="it-IT" sz="1600" dirty="0"/>
          </a:p>
        </p:txBody>
      </p:sp>
      <p:pic>
        <p:nvPicPr>
          <p:cNvPr id="5" name="Immagine 4">
            <a:extLst>
              <a:ext uri="{FF2B5EF4-FFF2-40B4-BE49-F238E27FC236}">
                <a16:creationId xmlns:a16="http://schemas.microsoft.com/office/drawing/2014/main" id="{E9BBE39E-470E-4EF2-8379-1B93F46257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992" y="1245615"/>
            <a:ext cx="3426510" cy="2993172"/>
          </a:xfrm>
          <a:prstGeom prst="rect">
            <a:avLst/>
          </a:prstGeom>
          <a:noFill/>
          <a:ln>
            <a:noFill/>
          </a:ln>
        </p:spPr>
      </p:pic>
      <p:sp>
        <p:nvSpPr>
          <p:cNvPr id="6" name="Sottotitolo 2">
            <a:extLst>
              <a:ext uri="{FF2B5EF4-FFF2-40B4-BE49-F238E27FC236}">
                <a16:creationId xmlns:a16="http://schemas.microsoft.com/office/drawing/2014/main" id="{891F9BA0-E119-42E2-9CBD-155BDC7FBDAA}"/>
              </a:ext>
            </a:extLst>
          </p:cNvPr>
          <p:cNvSpPr txBox="1">
            <a:spLocks/>
          </p:cNvSpPr>
          <p:nvPr/>
        </p:nvSpPr>
        <p:spPr>
          <a:xfrm>
            <a:off x="4112311" y="1245614"/>
            <a:ext cx="4540698" cy="2993173"/>
          </a:xfrm>
          <a:prstGeom prst="rect">
            <a:avLst/>
          </a:prstGeom>
        </p:spPr>
        <p:txBody>
          <a:bodyPr/>
          <a:lstStyle>
            <a:lvl1pPr marL="0" indent="0" algn="l" defTabSz="457200" rtl="0" eaLnBrk="1" latinLnBrk="0" hangingPunct="1">
              <a:spcBef>
                <a:spcPct val="20000"/>
              </a:spcBef>
              <a:buFont typeface="Arial"/>
              <a:buNone/>
              <a:defRPr sz="1600" kern="1200">
                <a:solidFill>
                  <a:schemeClr val="tx1"/>
                </a:solidFill>
                <a:latin typeface="Helvetica"/>
                <a:ea typeface="+mn-ea"/>
                <a:cs typeface="Helvetic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spcBef>
                <a:spcPts val="0"/>
              </a:spcBef>
              <a:spcAft>
                <a:spcPts val="600"/>
              </a:spcAft>
            </a:pPr>
            <a:r>
              <a:rPr lang="it-IT" sz="1200" b="1" dirty="0">
                <a:solidFill>
                  <a:schemeClr val="tx1"/>
                </a:solidFill>
                <a:effectLst/>
                <a:latin typeface="Helvetica" panose="020B0604020202030204" pitchFamily="34" charset="0"/>
                <a:ea typeface="Calibri" panose="020F0502020204030204" pitchFamily="34" charset="0"/>
              </a:rPr>
              <a:t>Ampliamento Istituto professionale per i servizi alberghieri e della ristorazione di San Pellegrino Terme</a:t>
            </a:r>
          </a:p>
          <a:p>
            <a:pPr algn="just">
              <a:spcBef>
                <a:spcPts val="0"/>
              </a:spcBef>
              <a:spcAft>
                <a:spcPts val="600"/>
              </a:spcAft>
            </a:pPr>
            <a:r>
              <a:rPr lang="it-IT" sz="1200" dirty="0">
                <a:solidFill>
                  <a:schemeClr val="tx1"/>
                </a:solidFill>
                <a:effectLst/>
                <a:latin typeface="Helvetica" panose="020B0604020202030204" pitchFamily="34" charset="0"/>
                <a:ea typeface="Calibri" panose="020F0502020204030204" pitchFamily="34" charset="0"/>
              </a:rPr>
              <a:t>1,5M di FSC</a:t>
            </a:r>
          </a:p>
          <a:p>
            <a:pPr algn="just">
              <a:spcBef>
                <a:spcPts val="0"/>
              </a:spcBef>
              <a:spcAft>
                <a:spcPts val="600"/>
              </a:spcAft>
            </a:pPr>
            <a:r>
              <a:rPr lang="it-IT" sz="1200" dirty="0">
                <a:solidFill>
                  <a:schemeClr val="tx1"/>
                </a:solidFill>
                <a:effectLst/>
                <a:latin typeface="Helvetica" panose="020B0604020202030204" pitchFamily="34" charset="0"/>
                <a:ea typeface="Calibri" panose="020F0502020204030204" pitchFamily="34" charset="0"/>
              </a:rPr>
              <a:t>L’edificio è di proprietà del Comune di San Pellegrino Terme costruito nel 1971 e dato in uso alla Provincia di Bergamo. </a:t>
            </a:r>
          </a:p>
          <a:p>
            <a:pPr algn="just">
              <a:spcBef>
                <a:spcPts val="0"/>
              </a:spcBef>
              <a:spcAft>
                <a:spcPts val="600"/>
              </a:spcAft>
            </a:pPr>
            <a:r>
              <a:rPr lang="it-IT" sz="1200" dirty="0">
                <a:solidFill>
                  <a:schemeClr val="tx1"/>
                </a:solidFill>
                <a:effectLst/>
                <a:latin typeface="Helvetica" panose="020B0604020202030204" pitchFamily="34" charset="0"/>
                <a:ea typeface="Calibri" panose="020F0502020204030204" pitchFamily="34" charset="0"/>
              </a:rPr>
              <a:t>Obiettivi:</a:t>
            </a:r>
          </a:p>
          <a:p>
            <a:pPr marL="171450" indent="-171450" algn="just">
              <a:spcBef>
                <a:spcPts val="0"/>
              </a:spcBef>
              <a:spcAft>
                <a:spcPts val="600"/>
              </a:spcAft>
              <a:buBlip>
                <a:blip r:embed="rId3"/>
              </a:buBlip>
            </a:pPr>
            <a:r>
              <a:rPr lang="it-IT" sz="1200" dirty="0">
                <a:solidFill>
                  <a:schemeClr val="tx1"/>
                </a:solidFill>
                <a:effectLst/>
                <a:latin typeface="Helvetica" panose="020B0604020202030204" pitchFamily="34" charset="0"/>
                <a:ea typeface="Calibri" panose="020F0502020204030204" pitchFamily="34" charset="0"/>
              </a:rPr>
              <a:t>una risposta rapida ai bisogni di formazione nel settore turistico-alberghiero</a:t>
            </a:r>
          </a:p>
          <a:p>
            <a:pPr marL="171450" indent="-171450" algn="just">
              <a:spcBef>
                <a:spcPts val="0"/>
              </a:spcBef>
              <a:spcAft>
                <a:spcPts val="600"/>
              </a:spcAft>
              <a:buBlip>
                <a:blip r:embed="rId3"/>
              </a:buBlip>
            </a:pPr>
            <a:r>
              <a:rPr lang="it-IT" sz="1200" dirty="0">
                <a:solidFill>
                  <a:schemeClr val="tx1"/>
                </a:solidFill>
                <a:effectLst/>
                <a:latin typeface="Helvetica" panose="020B0604020202030204" pitchFamily="34" charset="0"/>
                <a:ea typeface="Calibri" panose="020F0502020204030204" pitchFamily="34" charset="0"/>
              </a:rPr>
              <a:t>una chiave di accesso sicura per l’industria dell’ospitalità</a:t>
            </a:r>
          </a:p>
          <a:p>
            <a:pPr marL="171450" indent="-171450" algn="just">
              <a:spcBef>
                <a:spcPts val="0"/>
              </a:spcBef>
              <a:spcAft>
                <a:spcPts val="600"/>
              </a:spcAft>
              <a:buBlip>
                <a:blip r:embed="rId3"/>
              </a:buBlip>
            </a:pPr>
            <a:r>
              <a:rPr lang="it-IT" sz="1200" dirty="0">
                <a:solidFill>
                  <a:schemeClr val="tx1"/>
                </a:solidFill>
                <a:effectLst/>
                <a:latin typeface="Helvetica" panose="020B0604020202030204" pitchFamily="34" charset="0"/>
                <a:ea typeface="Calibri" panose="020F0502020204030204" pitchFamily="34" charset="0"/>
              </a:rPr>
              <a:t>una formazione professionale flessibile ed elastica rispetto alle nuove richieste del mercato</a:t>
            </a:r>
          </a:p>
        </p:txBody>
      </p:sp>
    </p:spTree>
    <p:extLst>
      <p:ext uri="{BB962C8B-B14F-4D97-AF65-F5344CB8AC3E}">
        <p14:creationId xmlns:p14="http://schemas.microsoft.com/office/powerpoint/2010/main" val="2101966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pPr algn="ctr"/>
            <a:r>
              <a:rPr lang="it-IT" dirty="0"/>
              <a:t>Progetti esemplari</a:t>
            </a:r>
            <a:br>
              <a:rPr lang="it-IT" dirty="0"/>
            </a:br>
            <a:r>
              <a:rPr lang="it-IT" sz="1300" dirty="0"/>
              <a:t>2007-2013</a:t>
            </a:r>
          </a:p>
        </p:txBody>
      </p:sp>
      <p:pic>
        <p:nvPicPr>
          <p:cNvPr id="5" name="Immagine 4">
            <a:extLst>
              <a:ext uri="{FF2B5EF4-FFF2-40B4-BE49-F238E27FC236}">
                <a16:creationId xmlns:a16="http://schemas.microsoft.com/office/drawing/2014/main" id="{E86F445B-7666-4F44-919F-70A5E1ADAB63}"/>
              </a:ext>
            </a:extLst>
          </p:cNvPr>
          <p:cNvPicPr>
            <a:picLocks noChangeAspect="1"/>
          </p:cNvPicPr>
          <p:nvPr/>
        </p:nvPicPr>
        <p:blipFill>
          <a:blip r:embed="rId2"/>
          <a:srcRect/>
          <a:stretch>
            <a:fillRect/>
          </a:stretch>
        </p:blipFill>
        <p:spPr bwMode="auto">
          <a:xfrm>
            <a:off x="5784274" y="989723"/>
            <a:ext cx="2984070" cy="3644621"/>
          </a:xfrm>
          <a:prstGeom prst="rect">
            <a:avLst/>
          </a:prstGeom>
          <a:noFill/>
          <a:ln w="9525">
            <a:noFill/>
            <a:miter lim="800000"/>
            <a:headEnd/>
            <a:tailEnd/>
          </a:ln>
        </p:spPr>
      </p:pic>
      <p:sp>
        <p:nvSpPr>
          <p:cNvPr id="6" name="Sottotitolo 2">
            <a:extLst>
              <a:ext uri="{FF2B5EF4-FFF2-40B4-BE49-F238E27FC236}">
                <a16:creationId xmlns:a16="http://schemas.microsoft.com/office/drawing/2014/main" id="{E0C363B3-6A2B-4FA6-82AC-363EF6A5E60F}"/>
              </a:ext>
            </a:extLst>
          </p:cNvPr>
          <p:cNvSpPr txBox="1">
            <a:spLocks/>
          </p:cNvSpPr>
          <p:nvPr/>
        </p:nvSpPr>
        <p:spPr>
          <a:xfrm>
            <a:off x="375657" y="979975"/>
            <a:ext cx="5333364" cy="3654369"/>
          </a:xfrm>
          <a:prstGeom prst="rect">
            <a:avLst/>
          </a:prstGeom>
        </p:spPr>
        <p:txBody>
          <a:bodyPr/>
          <a:lstStyle>
            <a:lvl1pPr marL="0" indent="0" algn="l" defTabSz="457200" rtl="0" eaLnBrk="1" latinLnBrk="0" hangingPunct="1">
              <a:spcBef>
                <a:spcPct val="20000"/>
              </a:spcBef>
              <a:buFont typeface="Arial"/>
              <a:buNone/>
              <a:defRPr sz="1600" kern="1200">
                <a:solidFill>
                  <a:schemeClr val="tx1"/>
                </a:solidFill>
                <a:latin typeface="Helvetica"/>
                <a:ea typeface="+mn-ea"/>
                <a:cs typeface="Helvetic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spcBef>
                <a:spcPts val="0"/>
              </a:spcBef>
              <a:spcAft>
                <a:spcPts val="600"/>
              </a:spcAft>
            </a:pPr>
            <a:r>
              <a:rPr lang="it-IT" sz="1200" b="1" dirty="0">
                <a:solidFill>
                  <a:schemeClr val="tx1"/>
                </a:solidFill>
                <a:effectLst/>
                <a:latin typeface="Helvetica" panose="020B0604020202030204" pitchFamily="34" charset="0"/>
                <a:ea typeface="Calibri" panose="020F0502020204030204" pitchFamily="34" charset="0"/>
              </a:rPr>
              <a:t>Sperimentazione del Numero Unico Europeo dell’Emergenza NUE 112</a:t>
            </a:r>
          </a:p>
          <a:p>
            <a:pPr algn="just">
              <a:spcBef>
                <a:spcPts val="0"/>
              </a:spcBef>
              <a:spcAft>
                <a:spcPts val="600"/>
              </a:spcAft>
            </a:pPr>
            <a:r>
              <a:rPr lang="it-IT" sz="1200" b="0" i="0" dirty="0">
                <a:solidFill>
                  <a:schemeClr val="tx1"/>
                </a:solidFill>
                <a:effectLst/>
                <a:latin typeface="Helvetica" panose="020B0604020202030204" pitchFamily="34" charset="0"/>
              </a:rPr>
              <a:t>1,4</a:t>
            </a:r>
            <a:r>
              <a:rPr lang="it-IT" sz="1200" b="0" dirty="0">
                <a:solidFill>
                  <a:schemeClr val="tx1"/>
                </a:solidFill>
                <a:latin typeface="Helvetica" panose="020B0604020202030204" pitchFamily="34" charset="0"/>
              </a:rPr>
              <a:t>M di FSC + 0,380M AREU (Agenzia regionale emergenze urgenze)</a:t>
            </a:r>
          </a:p>
          <a:p>
            <a:pPr algn="just">
              <a:spcBef>
                <a:spcPts val="0"/>
              </a:spcBef>
              <a:spcAft>
                <a:spcPts val="600"/>
              </a:spcAft>
            </a:pPr>
            <a:r>
              <a:rPr lang="it-IT" sz="1200" b="0" dirty="0">
                <a:solidFill>
                  <a:schemeClr val="tx1"/>
                </a:solidFill>
                <a:latin typeface="Helvetica" panose="020B0604020202030204" pitchFamily="34" charset="0"/>
              </a:rPr>
              <a:t>Sperimentazione svolta da giugno a dicembre 2010</a:t>
            </a:r>
          </a:p>
          <a:p>
            <a:pPr algn="just">
              <a:spcBef>
                <a:spcPts val="0"/>
              </a:spcBef>
              <a:spcAft>
                <a:spcPts val="600"/>
              </a:spcAft>
            </a:pPr>
            <a:r>
              <a:rPr lang="it-IT" sz="1200" b="1" dirty="0">
                <a:solidFill>
                  <a:schemeClr val="tx1"/>
                </a:solidFill>
                <a:latin typeface="Helvetica" panose="020B0604020202030204" pitchFamily="34" charset="0"/>
              </a:rPr>
              <a:t>Accordo di Programma Quadro Interregionale </a:t>
            </a:r>
            <a:r>
              <a:rPr lang="it-IT" sz="1200" b="0" dirty="0">
                <a:solidFill>
                  <a:schemeClr val="tx1"/>
                </a:solidFill>
                <a:latin typeface="Helvetica" panose="020B0604020202030204" pitchFamily="34" charset="0"/>
              </a:rPr>
              <a:t>sottoscritto il 19 maggio 2010 con Regione Emilia Romagna e Sicilia, il MISE e il Ministero della Salute.</a:t>
            </a:r>
          </a:p>
          <a:p>
            <a:pPr algn="just">
              <a:spcBef>
                <a:spcPts val="0"/>
              </a:spcBef>
              <a:spcAft>
                <a:spcPts val="600"/>
              </a:spcAft>
            </a:pPr>
            <a:r>
              <a:rPr lang="it-IT" sz="1200" b="0" dirty="0">
                <a:solidFill>
                  <a:schemeClr val="tx1"/>
                </a:solidFill>
                <a:latin typeface="Helvetica" panose="020B0604020202030204" pitchFamily="34" charset="0"/>
              </a:rPr>
              <a:t>Il call center è stato realizzato presso la </a:t>
            </a:r>
            <a:r>
              <a:rPr lang="it-IT" sz="1200" b="1" dirty="0">
                <a:solidFill>
                  <a:schemeClr val="tx1"/>
                </a:solidFill>
                <a:latin typeface="Helvetica" panose="020B0604020202030204" pitchFamily="34" charset="0"/>
              </a:rPr>
              <a:t>centrale 118 di Varese</a:t>
            </a:r>
            <a:r>
              <a:rPr lang="it-IT" sz="1200" b="0" dirty="0">
                <a:solidFill>
                  <a:schemeClr val="tx1"/>
                </a:solidFill>
                <a:latin typeface="Helvetica" panose="020B0604020202030204" pitchFamily="34" charset="0"/>
              </a:rPr>
              <a:t>, individuata tra le altre centrali della Lombardia, in ragione delle sue caratteristiche dimensionali, organizzative e territoriali. NUE 112 garantisce all’utenza:</a:t>
            </a:r>
          </a:p>
          <a:p>
            <a:pPr marL="171450" indent="-171450" algn="just">
              <a:spcBef>
                <a:spcPts val="0"/>
              </a:spcBef>
              <a:spcAft>
                <a:spcPts val="600"/>
              </a:spcAft>
              <a:buBlip>
                <a:blip r:embed="rId3"/>
              </a:buBlip>
            </a:pPr>
            <a:r>
              <a:rPr lang="it-IT" sz="1200" b="0" dirty="0">
                <a:solidFill>
                  <a:schemeClr val="tx1"/>
                </a:solidFill>
                <a:latin typeface="Helvetica" panose="020B0604020202030204" pitchFamily="34" charset="0"/>
              </a:rPr>
              <a:t>un numero unico di chiamata per una risposta coordinata e integrata tra le varie Forze alle chiamate di emergenza/soccorso effettuate da qualunque cittadino da telefono fisso o mobile</a:t>
            </a:r>
          </a:p>
          <a:p>
            <a:pPr marL="171450" indent="-171450" algn="just">
              <a:spcBef>
                <a:spcPts val="0"/>
              </a:spcBef>
              <a:spcAft>
                <a:spcPts val="600"/>
              </a:spcAft>
              <a:buBlip>
                <a:blip r:embed="rId3"/>
              </a:buBlip>
            </a:pPr>
            <a:r>
              <a:rPr lang="it-IT" sz="1200" b="0" dirty="0">
                <a:solidFill>
                  <a:schemeClr val="tx1"/>
                </a:solidFill>
                <a:latin typeface="Helvetica" panose="020B0604020202030204" pitchFamily="34" charset="0"/>
              </a:rPr>
              <a:t>la funzionalità di localizzazione e identificazione del chiamante sia  da telefonia fissa che mobile</a:t>
            </a:r>
          </a:p>
          <a:p>
            <a:pPr marL="171450" indent="-171450" algn="just">
              <a:spcBef>
                <a:spcPts val="0"/>
              </a:spcBef>
              <a:spcAft>
                <a:spcPts val="600"/>
              </a:spcAft>
              <a:buBlip>
                <a:blip r:embed="rId3"/>
              </a:buBlip>
            </a:pPr>
            <a:r>
              <a:rPr lang="it-IT" sz="1200" b="0" dirty="0">
                <a:solidFill>
                  <a:schemeClr val="tx1"/>
                </a:solidFill>
                <a:latin typeface="Helvetica" panose="020B0604020202030204" pitchFamily="34" charset="0"/>
              </a:rPr>
              <a:t>la risposta in diverse lingue</a:t>
            </a:r>
          </a:p>
          <a:p>
            <a:pPr marL="171450" indent="-171450" algn="just">
              <a:spcBef>
                <a:spcPts val="0"/>
              </a:spcBef>
              <a:spcAft>
                <a:spcPts val="600"/>
              </a:spcAft>
              <a:buBlip>
                <a:blip r:embed="rId3"/>
              </a:buBlip>
            </a:pPr>
            <a:r>
              <a:rPr lang="it-IT" sz="1200" b="0" dirty="0">
                <a:solidFill>
                  <a:schemeClr val="tx1"/>
                </a:solidFill>
                <a:latin typeface="Helvetica" panose="020B0604020202030204" pitchFamily="34" charset="0"/>
              </a:rPr>
              <a:t>l’accesso ai diversamente abili</a:t>
            </a:r>
          </a:p>
        </p:txBody>
      </p:sp>
    </p:spTree>
    <p:extLst>
      <p:ext uri="{BB962C8B-B14F-4D97-AF65-F5344CB8AC3E}">
        <p14:creationId xmlns:p14="http://schemas.microsoft.com/office/powerpoint/2010/main" val="1532978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pPr algn="ctr"/>
            <a:r>
              <a:rPr lang="it-IT" dirty="0"/>
              <a:t>Progetti esemplari</a:t>
            </a:r>
            <a:br>
              <a:rPr lang="it-IT" dirty="0"/>
            </a:br>
            <a:r>
              <a:rPr lang="it-IT" sz="1300" dirty="0"/>
              <a:t>2007-2013</a:t>
            </a:r>
          </a:p>
        </p:txBody>
      </p:sp>
      <p:sp>
        <p:nvSpPr>
          <p:cNvPr id="3" name="Sottotitolo 2"/>
          <p:cNvSpPr>
            <a:spLocks noGrp="1"/>
          </p:cNvSpPr>
          <p:nvPr>
            <p:ph type="subTitle" idx="1"/>
          </p:nvPr>
        </p:nvSpPr>
        <p:spPr>
          <a:xfrm>
            <a:off x="685800" y="2320119"/>
            <a:ext cx="7772400" cy="2238233"/>
          </a:xfrm>
        </p:spPr>
        <p:txBody>
          <a:bodyPr/>
          <a:lstStyle/>
          <a:p>
            <a:pPr algn="just"/>
            <a:endParaRPr lang="it-IT" sz="1000" dirty="0"/>
          </a:p>
          <a:p>
            <a:pPr algn="just"/>
            <a:endParaRPr lang="it-IT" sz="1000" dirty="0">
              <a:latin typeface="Helvetica" panose="020B0604020202030204" pitchFamily="34" charset="0"/>
            </a:endParaRPr>
          </a:p>
          <a:p>
            <a:pPr algn="just"/>
            <a:endParaRPr lang="it-IT" sz="1000" dirty="0">
              <a:latin typeface="Helvetica" panose="020B0604020202030204" pitchFamily="34" charset="0"/>
            </a:endParaRPr>
          </a:p>
          <a:p>
            <a:pPr algn="just"/>
            <a:endParaRPr lang="it-IT" sz="1000" dirty="0">
              <a:latin typeface="Helvetica" panose="020B0604020202030204" pitchFamily="34" charset="0"/>
            </a:endParaRPr>
          </a:p>
          <a:p>
            <a:pPr algn="just"/>
            <a:r>
              <a:rPr lang="it-IT" sz="1000" dirty="0">
                <a:latin typeface="Helvetica" panose="020B0604020202030204" pitchFamily="34" charset="0"/>
              </a:rPr>
              <a:t> </a:t>
            </a:r>
          </a:p>
          <a:p>
            <a:pPr algn="just"/>
            <a:endParaRPr lang="it-IT" sz="1000" dirty="0">
              <a:latin typeface="Helvetica" panose="020B0604020202030204" pitchFamily="34" charset="0"/>
            </a:endParaRPr>
          </a:p>
          <a:p>
            <a:pPr algn="just"/>
            <a:endParaRPr lang="it-IT" sz="1000" dirty="0">
              <a:latin typeface="Helvetica" panose="020B0604020202030204" pitchFamily="34" charset="0"/>
            </a:endParaRPr>
          </a:p>
          <a:p>
            <a:pPr algn="just"/>
            <a:endParaRPr lang="it-IT" sz="1600" dirty="0"/>
          </a:p>
        </p:txBody>
      </p:sp>
      <p:pic>
        <p:nvPicPr>
          <p:cNvPr id="5" name="Immagine 4">
            <a:extLst>
              <a:ext uri="{FF2B5EF4-FFF2-40B4-BE49-F238E27FC236}">
                <a16:creationId xmlns:a16="http://schemas.microsoft.com/office/drawing/2014/main" id="{AAEE7889-015D-4A9C-A28B-F92F62A49A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112" y="2944091"/>
            <a:ext cx="3761108" cy="1614261"/>
          </a:xfrm>
          <a:prstGeom prst="rect">
            <a:avLst/>
          </a:prstGeom>
          <a:noFill/>
          <a:ln>
            <a:noFill/>
          </a:ln>
        </p:spPr>
      </p:pic>
      <p:pic>
        <p:nvPicPr>
          <p:cNvPr id="6" name="Immagine 5">
            <a:extLst>
              <a:ext uri="{FF2B5EF4-FFF2-40B4-BE49-F238E27FC236}">
                <a16:creationId xmlns:a16="http://schemas.microsoft.com/office/drawing/2014/main" id="{F6CEF20B-2E34-47F5-A6B9-91B8691214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111" y="1163781"/>
            <a:ext cx="3761109" cy="1588245"/>
          </a:xfrm>
          <a:prstGeom prst="rect">
            <a:avLst/>
          </a:prstGeom>
          <a:noFill/>
          <a:ln>
            <a:noFill/>
          </a:ln>
        </p:spPr>
      </p:pic>
      <p:sp>
        <p:nvSpPr>
          <p:cNvPr id="9" name="Sottotitolo 2">
            <a:extLst>
              <a:ext uri="{FF2B5EF4-FFF2-40B4-BE49-F238E27FC236}">
                <a16:creationId xmlns:a16="http://schemas.microsoft.com/office/drawing/2014/main" id="{9272A283-4933-4148-9401-EF7207B0C4A4}"/>
              </a:ext>
            </a:extLst>
          </p:cNvPr>
          <p:cNvSpPr txBox="1">
            <a:spLocks/>
          </p:cNvSpPr>
          <p:nvPr/>
        </p:nvSpPr>
        <p:spPr>
          <a:xfrm>
            <a:off x="4446909" y="1106324"/>
            <a:ext cx="4453251" cy="2993173"/>
          </a:xfrm>
          <a:prstGeom prst="rect">
            <a:avLst/>
          </a:prstGeom>
        </p:spPr>
        <p:txBody>
          <a:bodyPr/>
          <a:lstStyle>
            <a:lvl1pPr marL="0" indent="0" algn="l" defTabSz="457200" rtl="0" eaLnBrk="1" latinLnBrk="0" hangingPunct="1">
              <a:spcBef>
                <a:spcPct val="20000"/>
              </a:spcBef>
              <a:buFont typeface="Arial"/>
              <a:buNone/>
              <a:defRPr sz="1600" kern="1200">
                <a:solidFill>
                  <a:schemeClr val="tx1"/>
                </a:solidFill>
                <a:latin typeface="Helvetica"/>
                <a:ea typeface="+mn-ea"/>
                <a:cs typeface="Helvetic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spcBef>
                <a:spcPts val="0"/>
              </a:spcBef>
              <a:spcAft>
                <a:spcPts val="600"/>
              </a:spcAft>
            </a:pPr>
            <a:r>
              <a:rPr lang="it-IT" sz="1200" b="1" i="1" dirty="0">
                <a:solidFill>
                  <a:schemeClr val="tx1"/>
                </a:solidFill>
                <a:latin typeface="Helvetica" panose="020B0604020202030204" pitchFamily="34" charset="0"/>
              </a:rPr>
              <a:t>Polo per la formazione ed il lavoro nel settore aeronautico, logistica e trasporti in Comune di Somma Lombardo (Va</a:t>
            </a:r>
            <a:r>
              <a:rPr lang="it-IT" sz="1200" b="1" dirty="0">
                <a:solidFill>
                  <a:schemeClr val="tx1"/>
                </a:solidFill>
                <a:latin typeface="Helvetica" panose="020B0604020202030204" pitchFamily="34" charset="0"/>
              </a:rPr>
              <a:t>)</a:t>
            </a:r>
          </a:p>
          <a:p>
            <a:pPr algn="just">
              <a:spcBef>
                <a:spcPts val="0"/>
              </a:spcBef>
              <a:spcAft>
                <a:spcPts val="600"/>
              </a:spcAft>
            </a:pPr>
            <a:r>
              <a:rPr lang="it-IT" sz="1200" b="0" dirty="0">
                <a:solidFill>
                  <a:schemeClr val="tx1"/>
                </a:solidFill>
                <a:latin typeface="Helvetica" panose="020B0604020202030204" pitchFamily="34" charset="0"/>
              </a:rPr>
              <a:t>3,8 M di FSC</a:t>
            </a:r>
          </a:p>
          <a:p>
            <a:pPr algn="just">
              <a:spcBef>
                <a:spcPts val="0"/>
              </a:spcBef>
              <a:spcAft>
                <a:spcPts val="600"/>
              </a:spcAft>
            </a:pPr>
            <a:r>
              <a:rPr lang="it-IT" sz="1200" b="0" dirty="0">
                <a:solidFill>
                  <a:schemeClr val="tx1"/>
                </a:solidFill>
                <a:latin typeface="Helvetica" panose="020B0604020202030204" pitchFamily="34" charset="0"/>
              </a:rPr>
              <a:t>Concluso nel 2014</a:t>
            </a:r>
          </a:p>
          <a:p>
            <a:pPr algn="just">
              <a:spcBef>
                <a:spcPts val="0"/>
              </a:spcBef>
              <a:spcAft>
                <a:spcPts val="600"/>
              </a:spcAft>
            </a:pPr>
            <a:r>
              <a:rPr lang="it-IT" sz="1200" b="1" dirty="0">
                <a:solidFill>
                  <a:schemeClr val="tx1"/>
                </a:solidFill>
                <a:latin typeface="Helvetica" panose="020B0604020202030204" pitchFamily="34" charset="0"/>
              </a:rPr>
              <a:t>Accordo di Programma  </a:t>
            </a:r>
            <a:r>
              <a:rPr lang="it-IT" sz="1200" b="0" dirty="0">
                <a:solidFill>
                  <a:schemeClr val="tx1"/>
                </a:solidFill>
                <a:latin typeface="Helvetica" panose="020B0604020202030204" pitchFamily="34" charset="0"/>
              </a:rPr>
              <a:t>del 2010 con il Comune, coinvolgendo gli Enti di formazione, Politecnico, SEA, ASLAM, Lufthansa.</a:t>
            </a:r>
          </a:p>
          <a:p>
            <a:pPr algn="just">
              <a:spcBef>
                <a:spcPts val="0"/>
              </a:spcBef>
              <a:spcAft>
                <a:spcPts val="600"/>
              </a:spcAft>
            </a:pPr>
            <a:endParaRPr lang="it-IT" sz="1200" b="0" dirty="0">
              <a:solidFill>
                <a:schemeClr val="tx1"/>
              </a:solidFill>
              <a:latin typeface="Helvetica" panose="020B0604020202030204" pitchFamily="34" charset="0"/>
            </a:endParaRPr>
          </a:p>
          <a:p>
            <a:pPr algn="just">
              <a:spcBef>
                <a:spcPts val="0"/>
              </a:spcBef>
              <a:spcAft>
                <a:spcPts val="600"/>
              </a:spcAft>
            </a:pPr>
            <a:r>
              <a:rPr lang="it-IT" sz="1200" b="0" dirty="0">
                <a:solidFill>
                  <a:schemeClr val="tx1"/>
                </a:solidFill>
                <a:latin typeface="Helvetica" panose="020B0604020202030204" pitchFamily="34" charset="0"/>
              </a:rPr>
              <a:t>Recupero funzionale e ampliamento di un edificio adibito a scuola, completo di aule, laboratori di informatica, linguistici, tecnici, tecnologico meccanici, uffici.</a:t>
            </a:r>
          </a:p>
          <a:p>
            <a:pPr algn="just">
              <a:spcBef>
                <a:spcPts val="0"/>
              </a:spcBef>
              <a:spcAft>
                <a:spcPts val="600"/>
              </a:spcAft>
            </a:pPr>
            <a:r>
              <a:rPr lang="it-IT" sz="1200" b="0" dirty="0">
                <a:solidFill>
                  <a:schemeClr val="tx1"/>
                </a:solidFill>
                <a:latin typeface="Helvetica" panose="020B0604020202030204" pitchFamily="34" charset="0"/>
              </a:rPr>
              <a:t>Sorge tra il Terminal T1 ed il Terminal T2 dell'aeroporto Malpensa.</a:t>
            </a:r>
          </a:p>
          <a:p>
            <a:pPr algn="just">
              <a:spcBef>
                <a:spcPts val="0"/>
              </a:spcBef>
              <a:spcAft>
                <a:spcPts val="600"/>
              </a:spcAft>
            </a:pPr>
            <a:r>
              <a:rPr lang="it-IT" sz="1200" b="0" dirty="0">
                <a:solidFill>
                  <a:schemeClr val="tx1"/>
                </a:solidFill>
                <a:latin typeface="Helvetica" panose="020B0604020202030204" pitchFamily="34" charset="0"/>
              </a:rPr>
              <a:t>Intervento finalizzato allo svolgimento di percorsi di formazione superiore per tecnico aeronautico e corsi triennali per operatore meccanico.</a:t>
            </a:r>
          </a:p>
        </p:txBody>
      </p:sp>
      <p:sp>
        <p:nvSpPr>
          <p:cNvPr id="7" name="Freccia a sinistra 7">
            <a:extLst>
              <a:ext uri="{FF2B5EF4-FFF2-40B4-BE49-F238E27FC236}">
                <a16:creationId xmlns:a16="http://schemas.microsoft.com/office/drawing/2014/main" id="{9612FF9F-4E9E-474F-AC5B-02296897960B}"/>
              </a:ext>
            </a:extLst>
          </p:cNvPr>
          <p:cNvSpPr/>
          <p:nvPr/>
        </p:nvSpPr>
        <p:spPr>
          <a:xfrm>
            <a:off x="1989999" y="2040399"/>
            <a:ext cx="723331" cy="200049"/>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2203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ctr"/>
            <a:r>
              <a:rPr lang="it-IT" dirty="0"/>
              <a:t>Agenda</a:t>
            </a:r>
          </a:p>
        </p:txBody>
      </p:sp>
      <p:grpSp>
        <p:nvGrpSpPr>
          <p:cNvPr id="3" name="Group 2">
            <a:extLst>
              <a:ext uri="{FF2B5EF4-FFF2-40B4-BE49-F238E27FC236}">
                <a16:creationId xmlns:a16="http://schemas.microsoft.com/office/drawing/2014/main" id="{505C31F6-765C-46DC-8D03-C4020115F8B6}"/>
              </a:ext>
            </a:extLst>
          </p:cNvPr>
          <p:cNvGrpSpPr/>
          <p:nvPr/>
        </p:nvGrpSpPr>
        <p:grpSpPr>
          <a:xfrm>
            <a:off x="722217" y="1088269"/>
            <a:ext cx="7699566" cy="381184"/>
            <a:chOff x="722217" y="1088269"/>
            <a:chExt cx="7699566" cy="381184"/>
          </a:xfrm>
        </p:grpSpPr>
        <p:sp>
          <p:nvSpPr>
            <p:cNvPr id="163" name="Rectangle 162">
              <a:extLst>
                <a:ext uri="{FF2B5EF4-FFF2-40B4-BE49-F238E27FC236}">
                  <a16:creationId xmlns:a16="http://schemas.microsoft.com/office/drawing/2014/main" id="{68FBFE44-DEE3-438C-B3C5-EA5EE9AA9A1D}"/>
                </a:ext>
              </a:extLst>
            </p:cNvPr>
            <p:cNvSpPr>
              <a:spLocks/>
            </p:cNvSpPr>
            <p:nvPr/>
          </p:nvSpPr>
          <p:spPr>
            <a:xfrm>
              <a:off x="884179" y="1134861"/>
              <a:ext cx="7416000" cy="288000"/>
            </a:xfrm>
            <a:prstGeom prst="rect">
              <a:avLst/>
            </a:prstGeom>
            <a:solidFill>
              <a:srgbClr val="21996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0800" rIns="432000" bIns="101330" numCol="1" spcCol="1270" anchor="ctr" anchorCtr="0">
              <a:noAutofit/>
            </a:bodyPr>
            <a:lstStyle/>
            <a:p>
              <a:pPr marL="0" lvl="1">
                <a:defRPr/>
              </a:pPr>
              <a:r>
                <a:rPr lang="it-IT" sz="1400" b="1" kern="1200" dirty="0">
                  <a:solidFill>
                    <a:schemeClr val="bg1"/>
                  </a:solidFill>
                  <a:latin typeface="Helvetica" panose="020B0604020202020204" pitchFamily="34" charset="0"/>
                  <a:cs typeface="Calibri" panose="020F0502020204030204" pitchFamily="34" charset="0"/>
                  <a:sym typeface="Helvetica Light"/>
                </a:rPr>
                <a:t>Approvazione dell’</a:t>
              </a:r>
              <a:r>
                <a:rPr lang="it-IT" sz="1400" b="1" kern="1200" dirty="0" err="1">
                  <a:solidFill>
                    <a:schemeClr val="bg1"/>
                  </a:solidFill>
                  <a:latin typeface="Helvetica" panose="020B0604020202020204" pitchFamily="34" charset="0"/>
                  <a:cs typeface="Calibri" panose="020F0502020204030204" pitchFamily="34" charset="0"/>
                  <a:sym typeface="Helvetica Light"/>
                </a:rPr>
                <a:t>OdG</a:t>
              </a:r>
              <a:endParaRPr lang="it-IT" sz="1400" b="1" kern="1200" dirty="0">
                <a:solidFill>
                  <a:schemeClr val="bg1"/>
                </a:solidFill>
                <a:latin typeface="Helvetica" panose="020B0604020202020204" pitchFamily="34" charset="0"/>
                <a:cs typeface="Calibri" panose="020F0502020204030204" pitchFamily="34" charset="0"/>
                <a:sym typeface="Helvetica Light"/>
              </a:endParaRPr>
            </a:p>
          </p:txBody>
        </p:sp>
        <p:sp>
          <p:nvSpPr>
            <p:cNvPr id="164" name="Rectangle 163">
              <a:extLst>
                <a:ext uri="{FF2B5EF4-FFF2-40B4-BE49-F238E27FC236}">
                  <a16:creationId xmlns:a16="http://schemas.microsoft.com/office/drawing/2014/main" id="{A8889EE8-E722-48B2-8D47-C9B64910136D}"/>
                </a:ext>
              </a:extLst>
            </p:cNvPr>
            <p:cNvSpPr/>
            <p:nvPr/>
          </p:nvSpPr>
          <p:spPr>
            <a:xfrm>
              <a:off x="8259079" y="1134861"/>
              <a:ext cx="162704" cy="288000"/>
            </a:xfrm>
            <a:prstGeom prst="rect">
              <a:avLst/>
            </a:prstGeom>
            <a:solidFill>
              <a:srgbClr val="C44747"/>
            </a:solidFill>
            <a:ln>
              <a:solidFill>
                <a:srgbClr val="C4474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6" name="Group 15">
              <a:extLst>
                <a:ext uri="{FF2B5EF4-FFF2-40B4-BE49-F238E27FC236}">
                  <a16:creationId xmlns:a16="http://schemas.microsoft.com/office/drawing/2014/main" id="{5397F760-24C2-4F58-87A6-A41AC8DCD3E6}"/>
                </a:ext>
              </a:extLst>
            </p:cNvPr>
            <p:cNvGrpSpPr/>
            <p:nvPr/>
          </p:nvGrpSpPr>
          <p:grpSpPr>
            <a:xfrm>
              <a:off x="722217" y="1088269"/>
              <a:ext cx="384394" cy="381184"/>
              <a:chOff x="722217" y="1088269"/>
              <a:chExt cx="384394" cy="381184"/>
            </a:xfrm>
          </p:grpSpPr>
          <p:sp>
            <p:nvSpPr>
              <p:cNvPr id="161" name="Oval 160">
                <a:extLst>
                  <a:ext uri="{FF2B5EF4-FFF2-40B4-BE49-F238E27FC236}">
                    <a16:creationId xmlns:a16="http://schemas.microsoft.com/office/drawing/2014/main" id="{54B29DA1-F7E5-4AFD-AD85-A52CE896AE4F}"/>
                  </a:ext>
                </a:extLst>
              </p:cNvPr>
              <p:cNvSpPr/>
              <p:nvPr/>
            </p:nvSpPr>
            <p:spPr>
              <a:xfrm>
                <a:off x="722217" y="1088269"/>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62" name="TextBox 161">
                <a:extLst>
                  <a:ext uri="{FF2B5EF4-FFF2-40B4-BE49-F238E27FC236}">
                    <a16:creationId xmlns:a16="http://schemas.microsoft.com/office/drawing/2014/main" id="{B564E022-C773-406A-926F-65897DABD45C}"/>
                  </a:ext>
                </a:extLst>
              </p:cNvPr>
              <p:cNvSpPr txBox="1"/>
              <p:nvPr/>
            </p:nvSpPr>
            <p:spPr>
              <a:xfrm>
                <a:off x="803311" y="1147565"/>
                <a:ext cx="220312" cy="26259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1</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grpSp>
        <p:nvGrpSpPr>
          <p:cNvPr id="12" name="Group 11">
            <a:extLst>
              <a:ext uri="{FF2B5EF4-FFF2-40B4-BE49-F238E27FC236}">
                <a16:creationId xmlns:a16="http://schemas.microsoft.com/office/drawing/2014/main" id="{B83E73DF-1CCB-4F5A-BF73-CDCF9FBC4B4D}"/>
              </a:ext>
            </a:extLst>
          </p:cNvPr>
          <p:cNvGrpSpPr/>
          <p:nvPr/>
        </p:nvGrpSpPr>
        <p:grpSpPr>
          <a:xfrm>
            <a:off x="722217" y="2491816"/>
            <a:ext cx="7699566" cy="504000"/>
            <a:chOff x="722217" y="2260019"/>
            <a:chExt cx="7699566" cy="504000"/>
          </a:xfrm>
        </p:grpSpPr>
        <p:sp>
          <p:nvSpPr>
            <p:cNvPr id="151" name="Rectangle 150">
              <a:extLst>
                <a:ext uri="{FF2B5EF4-FFF2-40B4-BE49-F238E27FC236}">
                  <a16:creationId xmlns:a16="http://schemas.microsoft.com/office/drawing/2014/main" id="{1A3DB301-D303-4FA2-A37E-E7A458D97BAA}"/>
                </a:ext>
              </a:extLst>
            </p:cNvPr>
            <p:cNvSpPr>
              <a:spLocks/>
            </p:cNvSpPr>
            <p:nvPr/>
          </p:nvSpPr>
          <p:spPr>
            <a:xfrm>
              <a:off x="884179" y="2260019"/>
              <a:ext cx="7416000" cy="504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576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Presentazione e approvazione Relazione chiusura parziale del PSC a giugno 2021 </a:t>
              </a:r>
            </a:p>
          </p:txBody>
        </p:sp>
        <p:sp>
          <p:nvSpPr>
            <p:cNvPr id="152" name="Rectangle 151">
              <a:extLst>
                <a:ext uri="{FF2B5EF4-FFF2-40B4-BE49-F238E27FC236}">
                  <a16:creationId xmlns:a16="http://schemas.microsoft.com/office/drawing/2014/main" id="{7B7362EE-9F06-4A72-9C81-89C2B8FF148F}"/>
                </a:ext>
              </a:extLst>
            </p:cNvPr>
            <p:cNvSpPr/>
            <p:nvPr/>
          </p:nvSpPr>
          <p:spPr>
            <a:xfrm>
              <a:off x="8259079" y="2260019"/>
              <a:ext cx="162704" cy="504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9" name="Oval 148">
              <a:extLst>
                <a:ext uri="{FF2B5EF4-FFF2-40B4-BE49-F238E27FC236}">
                  <a16:creationId xmlns:a16="http://schemas.microsoft.com/office/drawing/2014/main" id="{6DC68F57-0BA0-4DCD-8322-9017551D298F}"/>
                </a:ext>
              </a:extLst>
            </p:cNvPr>
            <p:cNvSpPr/>
            <p:nvPr/>
          </p:nvSpPr>
          <p:spPr>
            <a:xfrm>
              <a:off x="722217" y="2321427"/>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50" name="TextBox 149">
              <a:extLst>
                <a:ext uri="{FF2B5EF4-FFF2-40B4-BE49-F238E27FC236}">
                  <a16:creationId xmlns:a16="http://schemas.microsoft.com/office/drawing/2014/main" id="{8566A834-E61C-43EE-926D-40306BA7A33B}"/>
                </a:ext>
              </a:extLst>
            </p:cNvPr>
            <p:cNvSpPr txBox="1"/>
            <p:nvPr/>
          </p:nvSpPr>
          <p:spPr>
            <a:xfrm>
              <a:off x="801413" y="2350019"/>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4</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3" name="Group 12">
            <a:extLst>
              <a:ext uri="{FF2B5EF4-FFF2-40B4-BE49-F238E27FC236}">
                <a16:creationId xmlns:a16="http://schemas.microsoft.com/office/drawing/2014/main" id="{6CC2A005-A84E-4784-B51E-D59343AF5E1D}"/>
              </a:ext>
            </a:extLst>
          </p:cNvPr>
          <p:cNvGrpSpPr/>
          <p:nvPr/>
        </p:nvGrpSpPr>
        <p:grpSpPr>
          <a:xfrm>
            <a:off x="722217" y="3082481"/>
            <a:ext cx="7699566" cy="504000"/>
            <a:chOff x="722217" y="2861246"/>
            <a:chExt cx="7699566" cy="504000"/>
          </a:xfrm>
        </p:grpSpPr>
        <p:sp>
          <p:nvSpPr>
            <p:cNvPr id="139" name="Rectangle 138">
              <a:extLst>
                <a:ext uri="{FF2B5EF4-FFF2-40B4-BE49-F238E27FC236}">
                  <a16:creationId xmlns:a16="http://schemas.microsoft.com/office/drawing/2014/main" id="{B76E6FBC-EF5D-4807-9266-01784CCFDF10}"/>
                </a:ext>
              </a:extLst>
            </p:cNvPr>
            <p:cNvSpPr>
              <a:spLocks/>
            </p:cNvSpPr>
            <p:nvPr/>
          </p:nvSpPr>
          <p:spPr>
            <a:xfrm>
              <a:off x="884179" y="2861246"/>
              <a:ext cx="7416000" cy="504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Informati</a:t>
              </a:r>
              <a:r>
                <a:rPr lang="it-IT" sz="1400" b="1" dirty="0">
                  <a:solidFill>
                    <a:schemeClr val="bg1">
                      <a:lumMod val="50000"/>
                    </a:schemeClr>
                  </a:solidFill>
                  <a:latin typeface="Helvetica" panose="020B0604020202020204" pitchFamily="34" charset="0"/>
                  <a:cs typeface="Calibri" panose="020F0502020204030204" pitchFamily="34" charset="0"/>
                  <a:sym typeface="Helvetica Light"/>
                </a:rPr>
                <a:t>va sulla misura a sostegno degli aeroporti lombardi di interesse nazionale appartenenti alle reti TEN-T</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40" name="Rectangle 139">
              <a:extLst>
                <a:ext uri="{FF2B5EF4-FFF2-40B4-BE49-F238E27FC236}">
                  <a16:creationId xmlns:a16="http://schemas.microsoft.com/office/drawing/2014/main" id="{EB7E263E-38FE-4AA3-AD5A-795616E795C8}"/>
                </a:ext>
              </a:extLst>
            </p:cNvPr>
            <p:cNvSpPr/>
            <p:nvPr/>
          </p:nvSpPr>
          <p:spPr>
            <a:xfrm>
              <a:off x="8259079" y="2861246"/>
              <a:ext cx="162704" cy="504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latin typeface="Helvetica" panose="020B0604020202020204" pitchFamily="34" charset="0"/>
              </a:endParaRPr>
            </a:p>
          </p:txBody>
        </p:sp>
        <p:sp>
          <p:nvSpPr>
            <p:cNvPr id="137" name="Oval 136">
              <a:extLst>
                <a:ext uri="{FF2B5EF4-FFF2-40B4-BE49-F238E27FC236}">
                  <a16:creationId xmlns:a16="http://schemas.microsoft.com/office/drawing/2014/main" id="{9455303A-01F1-4565-A990-21D57BD4636E}"/>
                </a:ext>
              </a:extLst>
            </p:cNvPr>
            <p:cNvSpPr/>
            <p:nvPr/>
          </p:nvSpPr>
          <p:spPr>
            <a:xfrm>
              <a:off x="722217" y="2922654"/>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38" name="TextBox 137">
              <a:extLst>
                <a:ext uri="{FF2B5EF4-FFF2-40B4-BE49-F238E27FC236}">
                  <a16:creationId xmlns:a16="http://schemas.microsoft.com/office/drawing/2014/main" id="{467B80CC-0103-4D69-BE2E-86F5658A63DB}"/>
                </a:ext>
              </a:extLst>
            </p:cNvPr>
            <p:cNvSpPr txBox="1"/>
            <p:nvPr/>
          </p:nvSpPr>
          <p:spPr>
            <a:xfrm>
              <a:off x="801413" y="2951246"/>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5</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4" name="Group 13">
            <a:extLst>
              <a:ext uri="{FF2B5EF4-FFF2-40B4-BE49-F238E27FC236}">
                <a16:creationId xmlns:a16="http://schemas.microsoft.com/office/drawing/2014/main" id="{26E126D8-59DE-49CF-B448-5B416FD5CD47}"/>
              </a:ext>
            </a:extLst>
          </p:cNvPr>
          <p:cNvGrpSpPr/>
          <p:nvPr/>
        </p:nvGrpSpPr>
        <p:grpSpPr>
          <a:xfrm>
            <a:off x="722217" y="3673146"/>
            <a:ext cx="7699566" cy="381184"/>
            <a:chOff x="722217" y="3493177"/>
            <a:chExt cx="7699566" cy="381184"/>
          </a:xfrm>
        </p:grpSpPr>
        <p:sp>
          <p:nvSpPr>
            <p:cNvPr id="122" name="Rectangle 121">
              <a:extLst>
                <a:ext uri="{FF2B5EF4-FFF2-40B4-BE49-F238E27FC236}">
                  <a16:creationId xmlns:a16="http://schemas.microsoft.com/office/drawing/2014/main" id="{C03072E7-3FD1-4DF1-B0CE-9796D8FA5C07}"/>
                </a:ext>
              </a:extLst>
            </p:cNvPr>
            <p:cNvSpPr>
              <a:spLocks/>
            </p:cNvSpPr>
            <p:nvPr/>
          </p:nvSpPr>
          <p:spPr>
            <a:xfrm>
              <a:off x="884179" y="3539769"/>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2" fontAlgn="auto">
                <a:spcAft>
                  <a:spcPts val="0"/>
                </a:spcAft>
                <a:defRPr/>
              </a:pPr>
              <a:r>
                <a:rPr lang="it-IT" sz="1400" b="1" dirty="0">
                  <a:solidFill>
                    <a:schemeClr val="bg1">
                      <a:lumMod val="50000"/>
                    </a:schemeClr>
                  </a:solidFill>
                  <a:latin typeface="Helvetica" panose="020B0604020202020204" pitchFamily="34" charset="0"/>
                  <a:cs typeface="Calibri" panose="020F0502020204030204" pitchFamily="34" charset="0"/>
                  <a:sym typeface="Helvetica Light"/>
                </a:rPr>
                <a:t>Informativa sul Si.Ge.Co. del PSC in corso di approvazione</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23" name="Rectangle 122">
              <a:extLst>
                <a:ext uri="{FF2B5EF4-FFF2-40B4-BE49-F238E27FC236}">
                  <a16:creationId xmlns:a16="http://schemas.microsoft.com/office/drawing/2014/main" id="{C034D542-650C-482C-BC72-ABC5524EB1CD}"/>
                </a:ext>
              </a:extLst>
            </p:cNvPr>
            <p:cNvSpPr/>
            <p:nvPr/>
          </p:nvSpPr>
          <p:spPr>
            <a:xfrm>
              <a:off x="8259079" y="3539769"/>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0" name="Oval 119">
              <a:extLst>
                <a:ext uri="{FF2B5EF4-FFF2-40B4-BE49-F238E27FC236}">
                  <a16:creationId xmlns:a16="http://schemas.microsoft.com/office/drawing/2014/main" id="{DEC3C3EC-583E-4DE9-8C8F-DEFB075FA917}"/>
                </a:ext>
              </a:extLst>
            </p:cNvPr>
            <p:cNvSpPr/>
            <p:nvPr/>
          </p:nvSpPr>
          <p:spPr>
            <a:xfrm>
              <a:off x="722217" y="3493177"/>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39" name="TextBox 38">
              <a:extLst>
                <a:ext uri="{FF2B5EF4-FFF2-40B4-BE49-F238E27FC236}">
                  <a16:creationId xmlns:a16="http://schemas.microsoft.com/office/drawing/2014/main" id="{E1E3F03A-0B49-4504-A6D3-3876DD345F3E}"/>
                </a:ext>
              </a:extLst>
            </p:cNvPr>
            <p:cNvSpPr txBox="1"/>
            <p:nvPr/>
          </p:nvSpPr>
          <p:spPr>
            <a:xfrm>
              <a:off x="801413" y="3521769"/>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6</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5" name="Group 14">
            <a:extLst>
              <a:ext uri="{FF2B5EF4-FFF2-40B4-BE49-F238E27FC236}">
                <a16:creationId xmlns:a16="http://schemas.microsoft.com/office/drawing/2014/main" id="{F8A587D6-38EC-4359-9B8B-2D5F69B1DAB7}"/>
              </a:ext>
            </a:extLst>
          </p:cNvPr>
          <p:cNvGrpSpPr/>
          <p:nvPr/>
        </p:nvGrpSpPr>
        <p:grpSpPr>
          <a:xfrm>
            <a:off x="722217" y="4140995"/>
            <a:ext cx="7699566" cy="381184"/>
            <a:chOff x="722217" y="4094403"/>
            <a:chExt cx="7699566" cy="381184"/>
          </a:xfrm>
        </p:grpSpPr>
        <p:sp>
          <p:nvSpPr>
            <p:cNvPr id="46" name="Rectangle 45">
              <a:extLst>
                <a:ext uri="{FF2B5EF4-FFF2-40B4-BE49-F238E27FC236}">
                  <a16:creationId xmlns:a16="http://schemas.microsoft.com/office/drawing/2014/main" id="{DB0E08C7-6CFD-43C9-8FB9-6F11B43C53C1}"/>
                </a:ext>
              </a:extLst>
            </p:cNvPr>
            <p:cNvSpPr>
              <a:spLocks/>
            </p:cNvSpPr>
            <p:nvPr/>
          </p:nvSpPr>
          <p:spPr>
            <a:xfrm>
              <a:off x="884179" y="4140995"/>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2" fontAlgn="auto">
                <a:spcAft>
                  <a:spcPts val="0"/>
                </a:spcAft>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Varie ed eventuali</a:t>
              </a:r>
            </a:p>
          </p:txBody>
        </p:sp>
        <p:sp>
          <p:nvSpPr>
            <p:cNvPr id="47" name="Rectangle 46">
              <a:extLst>
                <a:ext uri="{FF2B5EF4-FFF2-40B4-BE49-F238E27FC236}">
                  <a16:creationId xmlns:a16="http://schemas.microsoft.com/office/drawing/2014/main" id="{43162097-9B01-44CD-AF43-55802E3832C7}"/>
                </a:ext>
              </a:extLst>
            </p:cNvPr>
            <p:cNvSpPr/>
            <p:nvPr/>
          </p:nvSpPr>
          <p:spPr>
            <a:xfrm>
              <a:off x="8259079" y="4140995"/>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8" name="Oval 47">
              <a:extLst>
                <a:ext uri="{FF2B5EF4-FFF2-40B4-BE49-F238E27FC236}">
                  <a16:creationId xmlns:a16="http://schemas.microsoft.com/office/drawing/2014/main" id="{F7598D24-7C7E-493B-819F-42858DC50DAC}"/>
                </a:ext>
              </a:extLst>
            </p:cNvPr>
            <p:cNvSpPr/>
            <p:nvPr/>
          </p:nvSpPr>
          <p:spPr>
            <a:xfrm>
              <a:off x="722217" y="4094403"/>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49" name="TextBox 48">
              <a:extLst>
                <a:ext uri="{FF2B5EF4-FFF2-40B4-BE49-F238E27FC236}">
                  <a16:creationId xmlns:a16="http://schemas.microsoft.com/office/drawing/2014/main" id="{8AEBE5E9-AE77-431D-975C-3F597AA7BC3C}"/>
                </a:ext>
              </a:extLst>
            </p:cNvPr>
            <p:cNvSpPr txBox="1"/>
            <p:nvPr/>
          </p:nvSpPr>
          <p:spPr>
            <a:xfrm>
              <a:off x="801413" y="4122995"/>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7</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57" name="Group 56">
            <a:extLst>
              <a:ext uri="{FF2B5EF4-FFF2-40B4-BE49-F238E27FC236}">
                <a16:creationId xmlns:a16="http://schemas.microsoft.com/office/drawing/2014/main" id="{88D568F7-04CF-472E-A5E0-CD76652F2CAB}"/>
              </a:ext>
            </a:extLst>
          </p:cNvPr>
          <p:cNvGrpSpPr/>
          <p:nvPr/>
        </p:nvGrpSpPr>
        <p:grpSpPr>
          <a:xfrm>
            <a:off x="722217" y="2023967"/>
            <a:ext cx="7699566" cy="381184"/>
            <a:chOff x="722217" y="1689496"/>
            <a:chExt cx="7699566" cy="381184"/>
          </a:xfrm>
        </p:grpSpPr>
        <p:sp>
          <p:nvSpPr>
            <p:cNvPr id="58" name="Rectangle 57">
              <a:extLst>
                <a:ext uri="{FF2B5EF4-FFF2-40B4-BE49-F238E27FC236}">
                  <a16:creationId xmlns:a16="http://schemas.microsoft.com/office/drawing/2014/main" id="{0E79CC16-56DC-49FB-AA43-84685E5A537F}"/>
                </a:ext>
              </a:extLst>
            </p:cNvPr>
            <p:cNvSpPr>
              <a:spLocks/>
            </p:cNvSpPr>
            <p:nvPr/>
          </p:nvSpPr>
          <p:spPr>
            <a:xfrm>
              <a:off x="884179" y="1736088"/>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Presentazione e approvazione del PSC</a:t>
              </a:r>
            </a:p>
          </p:txBody>
        </p:sp>
        <p:sp>
          <p:nvSpPr>
            <p:cNvPr id="59" name="Rectangle 58">
              <a:extLst>
                <a:ext uri="{FF2B5EF4-FFF2-40B4-BE49-F238E27FC236}">
                  <a16:creationId xmlns:a16="http://schemas.microsoft.com/office/drawing/2014/main" id="{2F1E7F06-A63D-47C0-A82C-026BECE2DF55}"/>
                </a:ext>
              </a:extLst>
            </p:cNvPr>
            <p:cNvSpPr/>
            <p:nvPr/>
          </p:nvSpPr>
          <p:spPr>
            <a:xfrm>
              <a:off x="8259079" y="1736088"/>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0" name="Oval 59">
              <a:extLst>
                <a:ext uri="{FF2B5EF4-FFF2-40B4-BE49-F238E27FC236}">
                  <a16:creationId xmlns:a16="http://schemas.microsoft.com/office/drawing/2014/main" id="{F988B23D-F967-44F6-B5FA-A2487F76788D}"/>
                </a:ext>
              </a:extLst>
            </p:cNvPr>
            <p:cNvSpPr/>
            <p:nvPr/>
          </p:nvSpPr>
          <p:spPr>
            <a:xfrm>
              <a:off x="722217" y="1689496"/>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61" name="TextBox 60">
              <a:extLst>
                <a:ext uri="{FF2B5EF4-FFF2-40B4-BE49-F238E27FC236}">
                  <a16:creationId xmlns:a16="http://schemas.microsoft.com/office/drawing/2014/main" id="{EB207AB7-0F74-4923-A621-D1E3DA4988C1}"/>
                </a:ext>
              </a:extLst>
            </p:cNvPr>
            <p:cNvSpPr txBox="1"/>
            <p:nvPr/>
          </p:nvSpPr>
          <p:spPr>
            <a:xfrm>
              <a:off x="801413" y="1718088"/>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3</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pic>
        <p:nvPicPr>
          <p:cNvPr id="70" name="Picture 6" descr="Focus">
            <a:extLst>
              <a:ext uri="{FF2B5EF4-FFF2-40B4-BE49-F238E27FC236}">
                <a16:creationId xmlns:a16="http://schemas.microsoft.com/office/drawing/2014/main" id="{B0CD103F-13EF-4762-9F6D-779CAD0BD8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406" y="1085059"/>
            <a:ext cx="384394" cy="384394"/>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B7B379EA-DA98-4ADD-84C7-8A33EFC53021}"/>
              </a:ext>
            </a:extLst>
          </p:cNvPr>
          <p:cNvGrpSpPr/>
          <p:nvPr/>
        </p:nvGrpSpPr>
        <p:grpSpPr>
          <a:xfrm>
            <a:off x="722217" y="1556118"/>
            <a:ext cx="7699566" cy="381184"/>
            <a:chOff x="722217" y="1689496"/>
            <a:chExt cx="7699566" cy="381184"/>
          </a:xfrm>
        </p:grpSpPr>
        <p:sp>
          <p:nvSpPr>
            <p:cNvPr id="42" name="Rectangle 41">
              <a:extLst>
                <a:ext uri="{FF2B5EF4-FFF2-40B4-BE49-F238E27FC236}">
                  <a16:creationId xmlns:a16="http://schemas.microsoft.com/office/drawing/2014/main" id="{F27C192A-3070-4A20-9804-B4A22FF8144F}"/>
                </a:ext>
              </a:extLst>
            </p:cNvPr>
            <p:cNvSpPr>
              <a:spLocks/>
            </p:cNvSpPr>
            <p:nvPr/>
          </p:nvSpPr>
          <p:spPr>
            <a:xfrm>
              <a:off x="884179" y="1736088"/>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Approvazione del Regolamento interno del </a:t>
              </a:r>
              <a:r>
                <a:rPr lang="it-IT" sz="1400" b="1" kern="1200" dirty="0" err="1">
                  <a:solidFill>
                    <a:schemeClr val="bg1">
                      <a:lumMod val="50000"/>
                    </a:schemeClr>
                  </a:solidFill>
                  <a:latin typeface="Helvetica" panose="020B0604020202020204" pitchFamily="34" charset="0"/>
                  <a:cs typeface="Calibri" panose="020F0502020204030204" pitchFamily="34" charset="0"/>
                  <a:sym typeface="Helvetica Light"/>
                </a:rPr>
                <a:t>CdS</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43" name="Rectangle 42">
              <a:extLst>
                <a:ext uri="{FF2B5EF4-FFF2-40B4-BE49-F238E27FC236}">
                  <a16:creationId xmlns:a16="http://schemas.microsoft.com/office/drawing/2014/main" id="{D7ECA7BB-6E5B-47EE-9FA1-FB2E5AA0FC5F}"/>
                </a:ext>
              </a:extLst>
            </p:cNvPr>
            <p:cNvSpPr/>
            <p:nvPr/>
          </p:nvSpPr>
          <p:spPr>
            <a:xfrm>
              <a:off x="8259079" y="1736088"/>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4" name="Oval 43">
              <a:extLst>
                <a:ext uri="{FF2B5EF4-FFF2-40B4-BE49-F238E27FC236}">
                  <a16:creationId xmlns:a16="http://schemas.microsoft.com/office/drawing/2014/main" id="{BD99DD91-8393-40D5-9B35-F7405A764700}"/>
                </a:ext>
              </a:extLst>
            </p:cNvPr>
            <p:cNvSpPr/>
            <p:nvPr/>
          </p:nvSpPr>
          <p:spPr>
            <a:xfrm>
              <a:off x="722217" y="1689496"/>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45" name="TextBox 44">
              <a:extLst>
                <a:ext uri="{FF2B5EF4-FFF2-40B4-BE49-F238E27FC236}">
                  <a16:creationId xmlns:a16="http://schemas.microsoft.com/office/drawing/2014/main" id="{57DF279C-BFD1-4284-92BB-4C5BA2F2A3D1}"/>
                </a:ext>
              </a:extLst>
            </p:cNvPr>
            <p:cNvSpPr txBox="1"/>
            <p:nvPr/>
          </p:nvSpPr>
          <p:spPr>
            <a:xfrm>
              <a:off x="801413" y="1718088"/>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2</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spTree>
    <p:extLst>
      <p:ext uri="{BB962C8B-B14F-4D97-AF65-F5344CB8AC3E}">
        <p14:creationId xmlns:p14="http://schemas.microsoft.com/office/powerpoint/2010/main" val="4080255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ctr"/>
            <a:r>
              <a:rPr lang="it-IT" dirty="0"/>
              <a:t>Agenda</a:t>
            </a:r>
          </a:p>
        </p:txBody>
      </p:sp>
      <p:grpSp>
        <p:nvGrpSpPr>
          <p:cNvPr id="17" name="Group 16">
            <a:extLst>
              <a:ext uri="{FF2B5EF4-FFF2-40B4-BE49-F238E27FC236}">
                <a16:creationId xmlns:a16="http://schemas.microsoft.com/office/drawing/2014/main" id="{8A8F8775-17F7-480F-BEEA-E00FEFE1E3E1}"/>
              </a:ext>
            </a:extLst>
          </p:cNvPr>
          <p:cNvGrpSpPr/>
          <p:nvPr/>
        </p:nvGrpSpPr>
        <p:grpSpPr>
          <a:xfrm>
            <a:off x="722217" y="1088269"/>
            <a:ext cx="7699566" cy="381184"/>
            <a:chOff x="722217" y="1088269"/>
            <a:chExt cx="7699566" cy="381184"/>
          </a:xfrm>
        </p:grpSpPr>
        <p:sp>
          <p:nvSpPr>
            <p:cNvPr id="163" name="Rectangle 162">
              <a:extLst>
                <a:ext uri="{FF2B5EF4-FFF2-40B4-BE49-F238E27FC236}">
                  <a16:creationId xmlns:a16="http://schemas.microsoft.com/office/drawing/2014/main" id="{68FBFE44-DEE3-438C-B3C5-EA5EE9AA9A1D}"/>
                </a:ext>
              </a:extLst>
            </p:cNvPr>
            <p:cNvSpPr>
              <a:spLocks/>
            </p:cNvSpPr>
            <p:nvPr/>
          </p:nvSpPr>
          <p:spPr>
            <a:xfrm>
              <a:off x="884179" y="1134861"/>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080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Approvazione dell’</a:t>
              </a:r>
              <a:r>
                <a:rPr lang="it-IT" sz="1400" b="1" kern="1200" dirty="0" err="1">
                  <a:solidFill>
                    <a:schemeClr val="bg1">
                      <a:lumMod val="50000"/>
                    </a:schemeClr>
                  </a:solidFill>
                  <a:latin typeface="Helvetica" panose="020B0604020202020204" pitchFamily="34" charset="0"/>
                  <a:cs typeface="Calibri" panose="020F0502020204030204" pitchFamily="34" charset="0"/>
                  <a:sym typeface="Helvetica Light"/>
                </a:rPr>
                <a:t>OdG</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64" name="Rectangle 163">
              <a:extLst>
                <a:ext uri="{FF2B5EF4-FFF2-40B4-BE49-F238E27FC236}">
                  <a16:creationId xmlns:a16="http://schemas.microsoft.com/office/drawing/2014/main" id="{A8889EE8-E722-48B2-8D47-C9B64910136D}"/>
                </a:ext>
              </a:extLst>
            </p:cNvPr>
            <p:cNvSpPr/>
            <p:nvPr/>
          </p:nvSpPr>
          <p:spPr>
            <a:xfrm>
              <a:off x="8259079" y="1134861"/>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6" name="Group 15">
              <a:extLst>
                <a:ext uri="{FF2B5EF4-FFF2-40B4-BE49-F238E27FC236}">
                  <a16:creationId xmlns:a16="http://schemas.microsoft.com/office/drawing/2014/main" id="{5397F760-24C2-4F58-87A6-A41AC8DCD3E6}"/>
                </a:ext>
              </a:extLst>
            </p:cNvPr>
            <p:cNvGrpSpPr/>
            <p:nvPr/>
          </p:nvGrpSpPr>
          <p:grpSpPr>
            <a:xfrm>
              <a:off x="722217" y="1088269"/>
              <a:ext cx="384394" cy="381184"/>
              <a:chOff x="722217" y="1088269"/>
              <a:chExt cx="384394" cy="381184"/>
            </a:xfrm>
          </p:grpSpPr>
          <p:sp>
            <p:nvSpPr>
              <p:cNvPr id="161" name="Oval 160">
                <a:extLst>
                  <a:ext uri="{FF2B5EF4-FFF2-40B4-BE49-F238E27FC236}">
                    <a16:creationId xmlns:a16="http://schemas.microsoft.com/office/drawing/2014/main" id="{54B29DA1-F7E5-4AFD-AD85-A52CE896AE4F}"/>
                  </a:ext>
                </a:extLst>
              </p:cNvPr>
              <p:cNvSpPr/>
              <p:nvPr/>
            </p:nvSpPr>
            <p:spPr>
              <a:xfrm>
                <a:off x="722217" y="1088269"/>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62" name="TextBox 161">
                <a:extLst>
                  <a:ext uri="{FF2B5EF4-FFF2-40B4-BE49-F238E27FC236}">
                    <a16:creationId xmlns:a16="http://schemas.microsoft.com/office/drawing/2014/main" id="{B564E022-C773-406A-926F-65897DABD45C}"/>
                  </a:ext>
                </a:extLst>
              </p:cNvPr>
              <p:cNvSpPr txBox="1"/>
              <p:nvPr/>
            </p:nvSpPr>
            <p:spPr>
              <a:xfrm>
                <a:off x="803311" y="1147565"/>
                <a:ext cx="220312" cy="26259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1</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grpSp>
        <p:nvGrpSpPr>
          <p:cNvPr id="11" name="Group 10">
            <a:extLst>
              <a:ext uri="{FF2B5EF4-FFF2-40B4-BE49-F238E27FC236}">
                <a16:creationId xmlns:a16="http://schemas.microsoft.com/office/drawing/2014/main" id="{708AB720-4B67-4897-A7D5-ECC7030C023B}"/>
              </a:ext>
            </a:extLst>
          </p:cNvPr>
          <p:cNvGrpSpPr/>
          <p:nvPr/>
        </p:nvGrpSpPr>
        <p:grpSpPr>
          <a:xfrm>
            <a:off x="722217" y="1556118"/>
            <a:ext cx="7699566" cy="381184"/>
            <a:chOff x="722217" y="1689496"/>
            <a:chExt cx="7699566" cy="381184"/>
          </a:xfrm>
        </p:grpSpPr>
        <p:sp>
          <p:nvSpPr>
            <p:cNvPr id="157" name="Rectangle 156">
              <a:extLst>
                <a:ext uri="{FF2B5EF4-FFF2-40B4-BE49-F238E27FC236}">
                  <a16:creationId xmlns:a16="http://schemas.microsoft.com/office/drawing/2014/main" id="{4AD4CE45-756E-4894-844A-455E90EE9658}"/>
                </a:ext>
              </a:extLst>
            </p:cNvPr>
            <p:cNvSpPr>
              <a:spLocks/>
            </p:cNvSpPr>
            <p:nvPr/>
          </p:nvSpPr>
          <p:spPr>
            <a:xfrm>
              <a:off x="884179" y="1736088"/>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Approvazione del Regolamento interno del </a:t>
              </a:r>
              <a:r>
                <a:rPr lang="it-IT" sz="1400" b="1" kern="1200" dirty="0" err="1">
                  <a:solidFill>
                    <a:schemeClr val="bg1">
                      <a:lumMod val="50000"/>
                    </a:schemeClr>
                  </a:solidFill>
                  <a:latin typeface="Helvetica" panose="020B0604020202020204" pitchFamily="34" charset="0"/>
                  <a:cs typeface="Calibri" panose="020F0502020204030204" pitchFamily="34" charset="0"/>
                  <a:sym typeface="Helvetica Light"/>
                </a:rPr>
                <a:t>CdS</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58" name="Rectangle 157">
              <a:extLst>
                <a:ext uri="{FF2B5EF4-FFF2-40B4-BE49-F238E27FC236}">
                  <a16:creationId xmlns:a16="http://schemas.microsoft.com/office/drawing/2014/main" id="{7E0E5A69-E29B-4A17-AE7A-93C16E34B221}"/>
                </a:ext>
              </a:extLst>
            </p:cNvPr>
            <p:cNvSpPr/>
            <p:nvPr/>
          </p:nvSpPr>
          <p:spPr>
            <a:xfrm>
              <a:off x="8259079" y="1736088"/>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5" name="Oval 154">
              <a:extLst>
                <a:ext uri="{FF2B5EF4-FFF2-40B4-BE49-F238E27FC236}">
                  <a16:creationId xmlns:a16="http://schemas.microsoft.com/office/drawing/2014/main" id="{6436DF43-0263-44DE-A762-85494422B015}"/>
                </a:ext>
              </a:extLst>
            </p:cNvPr>
            <p:cNvSpPr/>
            <p:nvPr/>
          </p:nvSpPr>
          <p:spPr>
            <a:xfrm>
              <a:off x="722217" y="1689496"/>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56" name="TextBox 155">
              <a:extLst>
                <a:ext uri="{FF2B5EF4-FFF2-40B4-BE49-F238E27FC236}">
                  <a16:creationId xmlns:a16="http://schemas.microsoft.com/office/drawing/2014/main" id="{D1CD52C5-4F3F-4278-93B7-F10FD08415BE}"/>
                </a:ext>
              </a:extLst>
            </p:cNvPr>
            <p:cNvSpPr txBox="1"/>
            <p:nvPr/>
          </p:nvSpPr>
          <p:spPr>
            <a:xfrm>
              <a:off x="801413" y="1718088"/>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2</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2" name="Group 11">
            <a:extLst>
              <a:ext uri="{FF2B5EF4-FFF2-40B4-BE49-F238E27FC236}">
                <a16:creationId xmlns:a16="http://schemas.microsoft.com/office/drawing/2014/main" id="{B83E73DF-1CCB-4F5A-BF73-CDCF9FBC4B4D}"/>
              </a:ext>
            </a:extLst>
          </p:cNvPr>
          <p:cNvGrpSpPr/>
          <p:nvPr/>
        </p:nvGrpSpPr>
        <p:grpSpPr>
          <a:xfrm>
            <a:off x="722217" y="2491816"/>
            <a:ext cx="7699566" cy="504000"/>
            <a:chOff x="722217" y="2260019"/>
            <a:chExt cx="7699566" cy="504000"/>
          </a:xfrm>
        </p:grpSpPr>
        <p:sp>
          <p:nvSpPr>
            <p:cNvPr id="151" name="Rectangle 150">
              <a:extLst>
                <a:ext uri="{FF2B5EF4-FFF2-40B4-BE49-F238E27FC236}">
                  <a16:creationId xmlns:a16="http://schemas.microsoft.com/office/drawing/2014/main" id="{1A3DB301-D303-4FA2-A37E-E7A458D97BAA}"/>
                </a:ext>
              </a:extLst>
            </p:cNvPr>
            <p:cNvSpPr>
              <a:spLocks/>
            </p:cNvSpPr>
            <p:nvPr/>
          </p:nvSpPr>
          <p:spPr>
            <a:xfrm>
              <a:off x="884179" y="2260019"/>
              <a:ext cx="7416000" cy="504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576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Presentazione e approvazione Relazione chiusura parziale del PSC a giugno 2021 </a:t>
              </a:r>
            </a:p>
          </p:txBody>
        </p:sp>
        <p:sp>
          <p:nvSpPr>
            <p:cNvPr id="152" name="Rectangle 151">
              <a:extLst>
                <a:ext uri="{FF2B5EF4-FFF2-40B4-BE49-F238E27FC236}">
                  <a16:creationId xmlns:a16="http://schemas.microsoft.com/office/drawing/2014/main" id="{7B7362EE-9F06-4A72-9C81-89C2B8FF148F}"/>
                </a:ext>
              </a:extLst>
            </p:cNvPr>
            <p:cNvSpPr/>
            <p:nvPr/>
          </p:nvSpPr>
          <p:spPr>
            <a:xfrm>
              <a:off x="8259079" y="2260019"/>
              <a:ext cx="162704" cy="504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9" name="Oval 148">
              <a:extLst>
                <a:ext uri="{FF2B5EF4-FFF2-40B4-BE49-F238E27FC236}">
                  <a16:creationId xmlns:a16="http://schemas.microsoft.com/office/drawing/2014/main" id="{6DC68F57-0BA0-4DCD-8322-9017551D298F}"/>
                </a:ext>
              </a:extLst>
            </p:cNvPr>
            <p:cNvSpPr/>
            <p:nvPr/>
          </p:nvSpPr>
          <p:spPr>
            <a:xfrm>
              <a:off x="722217" y="2321427"/>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50" name="TextBox 149">
              <a:extLst>
                <a:ext uri="{FF2B5EF4-FFF2-40B4-BE49-F238E27FC236}">
                  <a16:creationId xmlns:a16="http://schemas.microsoft.com/office/drawing/2014/main" id="{8566A834-E61C-43EE-926D-40306BA7A33B}"/>
                </a:ext>
              </a:extLst>
            </p:cNvPr>
            <p:cNvSpPr txBox="1"/>
            <p:nvPr/>
          </p:nvSpPr>
          <p:spPr>
            <a:xfrm>
              <a:off x="801413" y="2350019"/>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4</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3" name="Group 12">
            <a:extLst>
              <a:ext uri="{FF2B5EF4-FFF2-40B4-BE49-F238E27FC236}">
                <a16:creationId xmlns:a16="http://schemas.microsoft.com/office/drawing/2014/main" id="{6CC2A005-A84E-4784-B51E-D59343AF5E1D}"/>
              </a:ext>
            </a:extLst>
          </p:cNvPr>
          <p:cNvGrpSpPr/>
          <p:nvPr/>
        </p:nvGrpSpPr>
        <p:grpSpPr>
          <a:xfrm>
            <a:off x="722217" y="3082481"/>
            <a:ext cx="7699566" cy="504000"/>
            <a:chOff x="722217" y="2861246"/>
            <a:chExt cx="7699566" cy="504000"/>
          </a:xfrm>
        </p:grpSpPr>
        <p:sp>
          <p:nvSpPr>
            <p:cNvPr id="139" name="Rectangle 138">
              <a:extLst>
                <a:ext uri="{FF2B5EF4-FFF2-40B4-BE49-F238E27FC236}">
                  <a16:creationId xmlns:a16="http://schemas.microsoft.com/office/drawing/2014/main" id="{B76E6FBC-EF5D-4807-9266-01784CCFDF10}"/>
                </a:ext>
              </a:extLst>
            </p:cNvPr>
            <p:cNvSpPr>
              <a:spLocks/>
            </p:cNvSpPr>
            <p:nvPr/>
          </p:nvSpPr>
          <p:spPr>
            <a:xfrm>
              <a:off x="884179" y="2861246"/>
              <a:ext cx="7416000" cy="504000"/>
            </a:xfrm>
            <a:prstGeom prst="rect">
              <a:avLst/>
            </a:prstGeom>
            <a:solidFill>
              <a:srgbClr val="21996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solidFill>
                  <a:latin typeface="Helvetica" panose="020B0604020202020204" pitchFamily="34" charset="0"/>
                  <a:cs typeface="Calibri" panose="020F0502020204030204" pitchFamily="34" charset="0"/>
                  <a:sym typeface="Helvetica Light"/>
                </a:rPr>
                <a:t>Informati</a:t>
              </a:r>
              <a:r>
                <a:rPr lang="it-IT" sz="1400" b="1" dirty="0">
                  <a:solidFill>
                    <a:schemeClr val="bg1"/>
                  </a:solidFill>
                  <a:latin typeface="Helvetica" panose="020B0604020202020204" pitchFamily="34" charset="0"/>
                  <a:cs typeface="Calibri" panose="020F0502020204030204" pitchFamily="34" charset="0"/>
                  <a:sym typeface="Helvetica Light"/>
                </a:rPr>
                <a:t>va sulla misura a sostegno degli aeroporti lombardi di interesse nazionale appartenenti alle reti TEN-T</a:t>
              </a:r>
              <a:endParaRPr lang="it-IT" sz="1400" b="1" kern="1200" dirty="0">
                <a:solidFill>
                  <a:schemeClr val="bg1"/>
                </a:solidFill>
                <a:latin typeface="Helvetica" panose="020B0604020202020204" pitchFamily="34" charset="0"/>
                <a:cs typeface="Calibri" panose="020F0502020204030204" pitchFamily="34" charset="0"/>
                <a:sym typeface="Helvetica Light"/>
              </a:endParaRPr>
            </a:p>
          </p:txBody>
        </p:sp>
        <p:sp>
          <p:nvSpPr>
            <p:cNvPr id="140" name="Rectangle 139">
              <a:extLst>
                <a:ext uri="{FF2B5EF4-FFF2-40B4-BE49-F238E27FC236}">
                  <a16:creationId xmlns:a16="http://schemas.microsoft.com/office/drawing/2014/main" id="{EB7E263E-38FE-4AA3-AD5A-795616E795C8}"/>
                </a:ext>
              </a:extLst>
            </p:cNvPr>
            <p:cNvSpPr/>
            <p:nvPr/>
          </p:nvSpPr>
          <p:spPr>
            <a:xfrm>
              <a:off x="8259079" y="2861246"/>
              <a:ext cx="162704" cy="504000"/>
            </a:xfrm>
            <a:prstGeom prst="rect">
              <a:avLst/>
            </a:prstGeom>
            <a:solidFill>
              <a:srgbClr val="C44747"/>
            </a:solidFill>
            <a:ln>
              <a:solidFill>
                <a:srgbClr val="C4474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latin typeface="Helvetica" panose="020B0604020202020204" pitchFamily="34" charset="0"/>
              </a:endParaRPr>
            </a:p>
          </p:txBody>
        </p:sp>
        <p:sp>
          <p:nvSpPr>
            <p:cNvPr id="137" name="Oval 136">
              <a:extLst>
                <a:ext uri="{FF2B5EF4-FFF2-40B4-BE49-F238E27FC236}">
                  <a16:creationId xmlns:a16="http://schemas.microsoft.com/office/drawing/2014/main" id="{9455303A-01F1-4565-A990-21D57BD4636E}"/>
                </a:ext>
              </a:extLst>
            </p:cNvPr>
            <p:cNvSpPr/>
            <p:nvPr/>
          </p:nvSpPr>
          <p:spPr>
            <a:xfrm>
              <a:off x="722217" y="2922654"/>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38" name="TextBox 137">
              <a:extLst>
                <a:ext uri="{FF2B5EF4-FFF2-40B4-BE49-F238E27FC236}">
                  <a16:creationId xmlns:a16="http://schemas.microsoft.com/office/drawing/2014/main" id="{467B80CC-0103-4D69-BE2E-86F5658A63DB}"/>
                </a:ext>
              </a:extLst>
            </p:cNvPr>
            <p:cNvSpPr txBox="1"/>
            <p:nvPr/>
          </p:nvSpPr>
          <p:spPr>
            <a:xfrm>
              <a:off x="801413" y="2951246"/>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5</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4" name="Group 13">
            <a:extLst>
              <a:ext uri="{FF2B5EF4-FFF2-40B4-BE49-F238E27FC236}">
                <a16:creationId xmlns:a16="http://schemas.microsoft.com/office/drawing/2014/main" id="{26E126D8-59DE-49CF-B448-5B416FD5CD47}"/>
              </a:ext>
            </a:extLst>
          </p:cNvPr>
          <p:cNvGrpSpPr/>
          <p:nvPr/>
        </p:nvGrpSpPr>
        <p:grpSpPr>
          <a:xfrm>
            <a:off x="722217" y="3673146"/>
            <a:ext cx="7699566" cy="381184"/>
            <a:chOff x="722217" y="3493177"/>
            <a:chExt cx="7699566" cy="381184"/>
          </a:xfrm>
        </p:grpSpPr>
        <p:sp>
          <p:nvSpPr>
            <p:cNvPr id="122" name="Rectangle 121">
              <a:extLst>
                <a:ext uri="{FF2B5EF4-FFF2-40B4-BE49-F238E27FC236}">
                  <a16:creationId xmlns:a16="http://schemas.microsoft.com/office/drawing/2014/main" id="{C03072E7-3FD1-4DF1-B0CE-9796D8FA5C07}"/>
                </a:ext>
              </a:extLst>
            </p:cNvPr>
            <p:cNvSpPr>
              <a:spLocks/>
            </p:cNvSpPr>
            <p:nvPr/>
          </p:nvSpPr>
          <p:spPr>
            <a:xfrm>
              <a:off x="884179" y="3539769"/>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2" fontAlgn="auto">
                <a:spcAft>
                  <a:spcPts val="0"/>
                </a:spcAft>
                <a:defRPr/>
              </a:pPr>
              <a:r>
                <a:rPr lang="it-IT" sz="1400" b="1" dirty="0">
                  <a:solidFill>
                    <a:schemeClr val="bg1">
                      <a:lumMod val="50000"/>
                    </a:schemeClr>
                  </a:solidFill>
                  <a:latin typeface="Helvetica" panose="020B0604020202020204" pitchFamily="34" charset="0"/>
                  <a:cs typeface="Calibri" panose="020F0502020204030204" pitchFamily="34" charset="0"/>
                  <a:sym typeface="Helvetica Light"/>
                </a:rPr>
                <a:t>Informativa sul Si.Ge.Co. del PSC in corso di approvazione</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23" name="Rectangle 122">
              <a:extLst>
                <a:ext uri="{FF2B5EF4-FFF2-40B4-BE49-F238E27FC236}">
                  <a16:creationId xmlns:a16="http://schemas.microsoft.com/office/drawing/2014/main" id="{C034D542-650C-482C-BC72-ABC5524EB1CD}"/>
                </a:ext>
              </a:extLst>
            </p:cNvPr>
            <p:cNvSpPr/>
            <p:nvPr/>
          </p:nvSpPr>
          <p:spPr>
            <a:xfrm>
              <a:off x="8259079" y="3539769"/>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0" name="Oval 119">
              <a:extLst>
                <a:ext uri="{FF2B5EF4-FFF2-40B4-BE49-F238E27FC236}">
                  <a16:creationId xmlns:a16="http://schemas.microsoft.com/office/drawing/2014/main" id="{DEC3C3EC-583E-4DE9-8C8F-DEFB075FA917}"/>
                </a:ext>
              </a:extLst>
            </p:cNvPr>
            <p:cNvSpPr/>
            <p:nvPr/>
          </p:nvSpPr>
          <p:spPr>
            <a:xfrm>
              <a:off x="722217" y="3493177"/>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39" name="TextBox 38">
              <a:extLst>
                <a:ext uri="{FF2B5EF4-FFF2-40B4-BE49-F238E27FC236}">
                  <a16:creationId xmlns:a16="http://schemas.microsoft.com/office/drawing/2014/main" id="{E1E3F03A-0B49-4504-A6D3-3876DD345F3E}"/>
                </a:ext>
              </a:extLst>
            </p:cNvPr>
            <p:cNvSpPr txBox="1"/>
            <p:nvPr/>
          </p:nvSpPr>
          <p:spPr>
            <a:xfrm>
              <a:off x="801413" y="3521769"/>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6</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5" name="Group 14">
            <a:extLst>
              <a:ext uri="{FF2B5EF4-FFF2-40B4-BE49-F238E27FC236}">
                <a16:creationId xmlns:a16="http://schemas.microsoft.com/office/drawing/2014/main" id="{F8A587D6-38EC-4359-9B8B-2D5F69B1DAB7}"/>
              </a:ext>
            </a:extLst>
          </p:cNvPr>
          <p:cNvGrpSpPr/>
          <p:nvPr/>
        </p:nvGrpSpPr>
        <p:grpSpPr>
          <a:xfrm>
            <a:off x="722217" y="4140995"/>
            <a:ext cx="7699566" cy="381184"/>
            <a:chOff x="722217" y="4094403"/>
            <a:chExt cx="7699566" cy="381184"/>
          </a:xfrm>
        </p:grpSpPr>
        <p:sp>
          <p:nvSpPr>
            <p:cNvPr id="46" name="Rectangle 45">
              <a:extLst>
                <a:ext uri="{FF2B5EF4-FFF2-40B4-BE49-F238E27FC236}">
                  <a16:creationId xmlns:a16="http://schemas.microsoft.com/office/drawing/2014/main" id="{DB0E08C7-6CFD-43C9-8FB9-6F11B43C53C1}"/>
                </a:ext>
              </a:extLst>
            </p:cNvPr>
            <p:cNvSpPr>
              <a:spLocks/>
            </p:cNvSpPr>
            <p:nvPr/>
          </p:nvSpPr>
          <p:spPr>
            <a:xfrm>
              <a:off x="884179" y="4140995"/>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2" fontAlgn="auto">
                <a:spcAft>
                  <a:spcPts val="0"/>
                </a:spcAft>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Varie ed eventuali</a:t>
              </a:r>
            </a:p>
          </p:txBody>
        </p:sp>
        <p:sp>
          <p:nvSpPr>
            <p:cNvPr id="47" name="Rectangle 46">
              <a:extLst>
                <a:ext uri="{FF2B5EF4-FFF2-40B4-BE49-F238E27FC236}">
                  <a16:creationId xmlns:a16="http://schemas.microsoft.com/office/drawing/2014/main" id="{43162097-9B01-44CD-AF43-55802E3832C7}"/>
                </a:ext>
              </a:extLst>
            </p:cNvPr>
            <p:cNvSpPr/>
            <p:nvPr/>
          </p:nvSpPr>
          <p:spPr>
            <a:xfrm>
              <a:off x="8259079" y="4140995"/>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8" name="Oval 47">
              <a:extLst>
                <a:ext uri="{FF2B5EF4-FFF2-40B4-BE49-F238E27FC236}">
                  <a16:creationId xmlns:a16="http://schemas.microsoft.com/office/drawing/2014/main" id="{F7598D24-7C7E-493B-819F-42858DC50DAC}"/>
                </a:ext>
              </a:extLst>
            </p:cNvPr>
            <p:cNvSpPr/>
            <p:nvPr/>
          </p:nvSpPr>
          <p:spPr>
            <a:xfrm>
              <a:off x="722217" y="4094403"/>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49" name="TextBox 48">
              <a:extLst>
                <a:ext uri="{FF2B5EF4-FFF2-40B4-BE49-F238E27FC236}">
                  <a16:creationId xmlns:a16="http://schemas.microsoft.com/office/drawing/2014/main" id="{8AEBE5E9-AE77-431D-975C-3F597AA7BC3C}"/>
                </a:ext>
              </a:extLst>
            </p:cNvPr>
            <p:cNvSpPr txBox="1"/>
            <p:nvPr/>
          </p:nvSpPr>
          <p:spPr>
            <a:xfrm>
              <a:off x="801413" y="4122995"/>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7</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57" name="Group 56">
            <a:extLst>
              <a:ext uri="{FF2B5EF4-FFF2-40B4-BE49-F238E27FC236}">
                <a16:creationId xmlns:a16="http://schemas.microsoft.com/office/drawing/2014/main" id="{88D568F7-04CF-472E-A5E0-CD76652F2CAB}"/>
              </a:ext>
            </a:extLst>
          </p:cNvPr>
          <p:cNvGrpSpPr/>
          <p:nvPr/>
        </p:nvGrpSpPr>
        <p:grpSpPr>
          <a:xfrm>
            <a:off x="722217" y="2023967"/>
            <a:ext cx="7699566" cy="381184"/>
            <a:chOff x="722217" y="1689496"/>
            <a:chExt cx="7699566" cy="381184"/>
          </a:xfrm>
        </p:grpSpPr>
        <p:sp>
          <p:nvSpPr>
            <p:cNvPr id="58" name="Rectangle 57">
              <a:extLst>
                <a:ext uri="{FF2B5EF4-FFF2-40B4-BE49-F238E27FC236}">
                  <a16:creationId xmlns:a16="http://schemas.microsoft.com/office/drawing/2014/main" id="{0E79CC16-56DC-49FB-AA43-84685E5A537F}"/>
                </a:ext>
              </a:extLst>
            </p:cNvPr>
            <p:cNvSpPr>
              <a:spLocks/>
            </p:cNvSpPr>
            <p:nvPr/>
          </p:nvSpPr>
          <p:spPr>
            <a:xfrm>
              <a:off x="884179" y="1736088"/>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Presentazione e approvazione del PSC</a:t>
              </a:r>
            </a:p>
          </p:txBody>
        </p:sp>
        <p:sp>
          <p:nvSpPr>
            <p:cNvPr id="59" name="Rectangle 58">
              <a:extLst>
                <a:ext uri="{FF2B5EF4-FFF2-40B4-BE49-F238E27FC236}">
                  <a16:creationId xmlns:a16="http://schemas.microsoft.com/office/drawing/2014/main" id="{2F1E7F06-A63D-47C0-A82C-026BECE2DF55}"/>
                </a:ext>
              </a:extLst>
            </p:cNvPr>
            <p:cNvSpPr/>
            <p:nvPr/>
          </p:nvSpPr>
          <p:spPr>
            <a:xfrm>
              <a:off x="8259079" y="1736088"/>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0" name="Oval 59">
              <a:extLst>
                <a:ext uri="{FF2B5EF4-FFF2-40B4-BE49-F238E27FC236}">
                  <a16:creationId xmlns:a16="http://schemas.microsoft.com/office/drawing/2014/main" id="{F988B23D-F967-44F6-B5FA-A2487F76788D}"/>
                </a:ext>
              </a:extLst>
            </p:cNvPr>
            <p:cNvSpPr/>
            <p:nvPr/>
          </p:nvSpPr>
          <p:spPr>
            <a:xfrm>
              <a:off x="722217" y="1689496"/>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61" name="TextBox 60">
              <a:extLst>
                <a:ext uri="{FF2B5EF4-FFF2-40B4-BE49-F238E27FC236}">
                  <a16:creationId xmlns:a16="http://schemas.microsoft.com/office/drawing/2014/main" id="{EB207AB7-0F74-4923-A621-D1E3DA4988C1}"/>
                </a:ext>
              </a:extLst>
            </p:cNvPr>
            <p:cNvSpPr txBox="1"/>
            <p:nvPr/>
          </p:nvSpPr>
          <p:spPr>
            <a:xfrm>
              <a:off x="801413" y="1718088"/>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3</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pic>
        <p:nvPicPr>
          <p:cNvPr id="45" name="Picture 6" descr="Focus">
            <a:extLst>
              <a:ext uri="{FF2B5EF4-FFF2-40B4-BE49-F238E27FC236}">
                <a16:creationId xmlns:a16="http://schemas.microsoft.com/office/drawing/2014/main" id="{76D1A34B-4A60-42A7-8BFC-F2BDB452F6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406" y="3143889"/>
            <a:ext cx="384394" cy="38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33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329222"/>
            <a:ext cx="7772400" cy="813778"/>
          </a:xfrm>
        </p:spPr>
        <p:txBody>
          <a:bodyPr>
            <a:normAutofit/>
          </a:bodyPr>
          <a:lstStyle/>
          <a:p>
            <a:pPr algn="ctr"/>
            <a:r>
              <a:rPr lang="it-IT" sz="2000" dirty="0"/>
              <a:t>Misura a sostegno degli aeroporti lombardi di interesse nazionale appartenenti alle reti TEN-T</a:t>
            </a:r>
            <a:endParaRPr lang="it-IT" sz="3600" dirty="0"/>
          </a:p>
        </p:txBody>
      </p:sp>
      <p:sp>
        <p:nvSpPr>
          <p:cNvPr id="3" name="Sottotitolo 2"/>
          <p:cNvSpPr>
            <a:spLocks noGrp="1"/>
          </p:cNvSpPr>
          <p:nvPr>
            <p:ph type="subTitle" idx="1"/>
          </p:nvPr>
        </p:nvSpPr>
        <p:spPr>
          <a:xfrm>
            <a:off x="685800" y="1461288"/>
            <a:ext cx="7772400" cy="2972676"/>
          </a:xfrm>
        </p:spPr>
        <p:txBody>
          <a:bodyPr/>
          <a:lstStyle/>
          <a:p>
            <a:pPr algn="just"/>
            <a:r>
              <a:rPr lang="it-IT" sz="1400" dirty="0"/>
              <a:t>L’intervento ha il fine di sostenere  gli</a:t>
            </a:r>
            <a:r>
              <a:rPr lang="it-IT" sz="1400" b="1" dirty="0"/>
              <a:t> aeroporti lombardi di interesse nazionale appartenenti alle reti TEN-T </a:t>
            </a:r>
            <a:r>
              <a:rPr lang="it-IT" sz="1400" dirty="0"/>
              <a:t>(Linate, Malpensa e Orio al serio) che hanno subito pesanti perdite fino ad oltre il 98% del traffico passeggeri in meno nei mesi di marzo e aprile 2020 rispetto al periodo precedente la pandemia, a causa delle </a:t>
            </a:r>
            <a:r>
              <a:rPr lang="it-IT" sz="1400" b="1" dirty="0"/>
              <a:t>misure di prevenzione </a:t>
            </a:r>
            <a:r>
              <a:rPr lang="it-IT" sz="1400" dirty="0"/>
              <a:t>che il ministero delle infrastrutture di concerto con il ministero della salute hanno dovuto assumere per </a:t>
            </a:r>
            <a:r>
              <a:rPr lang="it-IT" sz="1400" b="1" dirty="0"/>
              <a:t>contrastare il contagio da covid-19</a:t>
            </a:r>
            <a:r>
              <a:rPr lang="it-IT" sz="1400" dirty="0"/>
              <a:t>, limitando il traffico aereo e disponendo la chiusura di alcuni scali italiani. </a:t>
            </a:r>
          </a:p>
          <a:p>
            <a:pPr algn="just"/>
            <a:r>
              <a:rPr lang="it-IT" sz="1400" dirty="0"/>
              <a:t>È previsto un finanziamento di €10.000.000 quale misura di sostegno a copertura dei costi fissi non coperti da entrate/utili nel periodo tra il 1° marzo 2020 e il 31 dicembre 2021 delle società che gestiscono gli aeroporti di Malpensa, Linate e Orio al Serio.</a:t>
            </a:r>
          </a:p>
          <a:p>
            <a:pPr algn="just"/>
            <a:endParaRPr lang="it-IT" sz="1400" dirty="0"/>
          </a:p>
          <a:p>
            <a:pPr algn="just"/>
            <a:r>
              <a:rPr lang="it-IT" sz="1400" dirty="0"/>
              <a:t>È in fase di definizione la Delibera di Approvazione della Misura, che sarà finalizzata nel 2022.</a:t>
            </a:r>
          </a:p>
          <a:p>
            <a:pPr algn="just"/>
            <a:endParaRPr lang="it-IT" sz="1400" dirty="0"/>
          </a:p>
          <a:p>
            <a:pPr algn="just"/>
            <a:endParaRPr lang="it-IT" sz="1400" dirty="0"/>
          </a:p>
          <a:p>
            <a:pPr algn="just"/>
            <a:endParaRPr lang="it-IT" sz="1400" dirty="0"/>
          </a:p>
          <a:p>
            <a:pPr algn="just"/>
            <a:endParaRPr lang="it-IT" sz="1400" dirty="0"/>
          </a:p>
          <a:p>
            <a:pPr algn="just"/>
            <a:endParaRPr lang="it-IT" sz="1400" dirty="0"/>
          </a:p>
        </p:txBody>
      </p:sp>
      <p:sp>
        <p:nvSpPr>
          <p:cNvPr id="7" name="CasellaDiTesto 6">
            <a:extLst>
              <a:ext uri="{FF2B5EF4-FFF2-40B4-BE49-F238E27FC236}">
                <a16:creationId xmlns:a16="http://schemas.microsoft.com/office/drawing/2014/main" id="{6BAC585C-36FF-4AEF-85D4-0B4F49B1D7E0}"/>
              </a:ext>
            </a:extLst>
          </p:cNvPr>
          <p:cNvSpPr txBox="1"/>
          <p:nvPr/>
        </p:nvSpPr>
        <p:spPr>
          <a:xfrm>
            <a:off x="685800" y="3889612"/>
            <a:ext cx="7772400" cy="338554"/>
          </a:xfrm>
          <a:prstGeom prst="rect">
            <a:avLst/>
          </a:prstGeom>
          <a:noFill/>
        </p:spPr>
        <p:txBody>
          <a:bodyPr wrap="square" rtlCol="0">
            <a:spAutoFit/>
          </a:bodyPr>
          <a:lstStyle/>
          <a:p>
            <a:endParaRPr lang="it-IT" sz="1600" dirty="0"/>
          </a:p>
        </p:txBody>
      </p:sp>
    </p:spTree>
    <p:extLst>
      <p:ext uri="{BB962C8B-B14F-4D97-AF65-F5344CB8AC3E}">
        <p14:creationId xmlns:p14="http://schemas.microsoft.com/office/powerpoint/2010/main" val="1438151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ctr"/>
            <a:r>
              <a:rPr lang="it-IT" dirty="0"/>
              <a:t>Agenda</a:t>
            </a:r>
          </a:p>
        </p:txBody>
      </p:sp>
      <p:grpSp>
        <p:nvGrpSpPr>
          <p:cNvPr id="17" name="Group 16">
            <a:extLst>
              <a:ext uri="{FF2B5EF4-FFF2-40B4-BE49-F238E27FC236}">
                <a16:creationId xmlns:a16="http://schemas.microsoft.com/office/drawing/2014/main" id="{8A8F8775-17F7-480F-BEEA-E00FEFE1E3E1}"/>
              </a:ext>
            </a:extLst>
          </p:cNvPr>
          <p:cNvGrpSpPr/>
          <p:nvPr/>
        </p:nvGrpSpPr>
        <p:grpSpPr>
          <a:xfrm>
            <a:off x="722217" y="1088269"/>
            <a:ext cx="7699566" cy="381184"/>
            <a:chOff x="722217" y="1088269"/>
            <a:chExt cx="7699566" cy="381184"/>
          </a:xfrm>
        </p:grpSpPr>
        <p:sp>
          <p:nvSpPr>
            <p:cNvPr id="163" name="Rectangle 162">
              <a:extLst>
                <a:ext uri="{FF2B5EF4-FFF2-40B4-BE49-F238E27FC236}">
                  <a16:creationId xmlns:a16="http://schemas.microsoft.com/office/drawing/2014/main" id="{68FBFE44-DEE3-438C-B3C5-EA5EE9AA9A1D}"/>
                </a:ext>
              </a:extLst>
            </p:cNvPr>
            <p:cNvSpPr>
              <a:spLocks/>
            </p:cNvSpPr>
            <p:nvPr/>
          </p:nvSpPr>
          <p:spPr>
            <a:xfrm>
              <a:off x="884179" y="1134861"/>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080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Approvazione dell’</a:t>
              </a:r>
              <a:r>
                <a:rPr lang="it-IT" sz="1400" b="1" kern="1200" dirty="0" err="1">
                  <a:solidFill>
                    <a:schemeClr val="bg1">
                      <a:lumMod val="50000"/>
                    </a:schemeClr>
                  </a:solidFill>
                  <a:latin typeface="Helvetica" panose="020B0604020202020204" pitchFamily="34" charset="0"/>
                  <a:cs typeface="Calibri" panose="020F0502020204030204" pitchFamily="34" charset="0"/>
                  <a:sym typeface="Helvetica Light"/>
                </a:rPr>
                <a:t>OdG</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64" name="Rectangle 163">
              <a:extLst>
                <a:ext uri="{FF2B5EF4-FFF2-40B4-BE49-F238E27FC236}">
                  <a16:creationId xmlns:a16="http://schemas.microsoft.com/office/drawing/2014/main" id="{A8889EE8-E722-48B2-8D47-C9B64910136D}"/>
                </a:ext>
              </a:extLst>
            </p:cNvPr>
            <p:cNvSpPr/>
            <p:nvPr/>
          </p:nvSpPr>
          <p:spPr>
            <a:xfrm>
              <a:off x="8259079" y="1134861"/>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6" name="Group 15">
              <a:extLst>
                <a:ext uri="{FF2B5EF4-FFF2-40B4-BE49-F238E27FC236}">
                  <a16:creationId xmlns:a16="http://schemas.microsoft.com/office/drawing/2014/main" id="{5397F760-24C2-4F58-87A6-A41AC8DCD3E6}"/>
                </a:ext>
              </a:extLst>
            </p:cNvPr>
            <p:cNvGrpSpPr/>
            <p:nvPr/>
          </p:nvGrpSpPr>
          <p:grpSpPr>
            <a:xfrm>
              <a:off x="722217" y="1088269"/>
              <a:ext cx="384394" cy="381184"/>
              <a:chOff x="722217" y="1088269"/>
              <a:chExt cx="384394" cy="381184"/>
            </a:xfrm>
          </p:grpSpPr>
          <p:sp>
            <p:nvSpPr>
              <p:cNvPr id="161" name="Oval 160">
                <a:extLst>
                  <a:ext uri="{FF2B5EF4-FFF2-40B4-BE49-F238E27FC236}">
                    <a16:creationId xmlns:a16="http://schemas.microsoft.com/office/drawing/2014/main" id="{54B29DA1-F7E5-4AFD-AD85-A52CE896AE4F}"/>
                  </a:ext>
                </a:extLst>
              </p:cNvPr>
              <p:cNvSpPr/>
              <p:nvPr/>
            </p:nvSpPr>
            <p:spPr>
              <a:xfrm>
                <a:off x="722217" y="1088269"/>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62" name="TextBox 161">
                <a:extLst>
                  <a:ext uri="{FF2B5EF4-FFF2-40B4-BE49-F238E27FC236}">
                    <a16:creationId xmlns:a16="http://schemas.microsoft.com/office/drawing/2014/main" id="{B564E022-C773-406A-926F-65897DABD45C}"/>
                  </a:ext>
                </a:extLst>
              </p:cNvPr>
              <p:cNvSpPr txBox="1"/>
              <p:nvPr/>
            </p:nvSpPr>
            <p:spPr>
              <a:xfrm>
                <a:off x="803311" y="1147565"/>
                <a:ext cx="220312" cy="26259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1</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grpSp>
        <p:nvGrpSpPr>
          <p:cNvPr id="11" name="Group 10">
            <a:extLst>
              <a:ext uri="{FF2B5EF4-FFF2-40B4-BE49-F238E27FC236}">
                <a16:creationId xmlns:a16="http://schemas.microsoft.com/office/drawing/2014/main" id="{708AB720-4B67-4897-A7D5-ECC7030C023B}"/>
              </a:ext>
            </a:extLst>
          </p:cNvPr>
          <p:cNvGrpSpPr/>
          <p:nvPr/>
        </p:nvGrpSpPr>
        <p:grpSpPr>
          <a:xfrm>
            <a:off x="722217" y="1556118"/>
            <a:ext cx="7699566" cy="381184"/>
            <a:chOff x="722217" y="1689496"/>
            <a:chExt cx="7699566" cy="381184"/>
          </a:xfrm>
        </p:grpSpPr>
        <p:sp>
          <p:nvSpPr>
            <p:cNvPr id="157" name="Rectangle 156">
              <a:extLst>
                <a:ext uri="{FF2B5EF4-FFF2-40B4-BE49-F238E27FC236}">
                  <a16:creationId xmlns:a16="http://schemas.microsoft.com/office/drawing/2014/main" id="{4AD4CE45-756E-4894-844A-455E90EE9658}"/>
                </a:ext>
              </a:extLst>
            </p:cNvPr>
            <p:cNvSpPr>
              <a:spLocks/>
            </p:cNvSpPr>
            <p:nvPr/>
          </p:nvSpPr>
          <p:spPr>
            <a:xfrm>
              <a:off x="884179" y="1736088"/>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Approvazione del Regolamento interno del </a:t>
              </a:r>
              <a:r>
                <a:rPr lang="it-IT" sz="1400" b="1" kern="1200" dirty="0" err="1">
                  <a:solidFill>
                    <a:schemeClr val="bg1">
                      <a:lumMod val="50000"/>
                    </a:schemeClr>
                  </a:solidFill>
                  <a:latin typeface="Helvetica" panose="020B0604020202020204" pitchFamily="34" charset="0"/>
                  <a:cs typeface="Calibri" panose="020F0502020204030204" pitchFamily="34" charset="0"/>
                  <a:sym typeface="Helvetica Light"/>
                </a:rPr>
                <a:t>CdS</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58" name="Rectangle 157">
              <a:extLst>
                <a:ext uri="{FF2B5EF4-FFF2-40B4-BE49-F238E27FC236}">
                  <a16:creationId xmlns:a16="http://schemas.microsoft.com/office/drawing/2014/main" id="{7E0E5A69-E29B-4A17-AE7A-93C16E34B221}"/>
                </a:ext>
              </a:extLst>
            </p:cNvPr>
            <p:cNvSpPr/>
            <p:nvPr/>
          </p:nvSpPr>
          <p:spPr>
            <a:xfrm>
              <a:off x="8259079" y="1736088"/>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5" name="Oval 154">
              <a:extLst>
                <a:ext uri="{FF2B5EF4-FFF2-40B4-BE49-F238E27FC236}">
                  <a16:creationId xmlns:a16="http://schemas.microsoft.com/office/drawing/2014/main" id="{6436DF43-0263-44DE-A762-85494422B015}"/>
                </a:ext>
              </a:extLst>
            </p:cNvPr>
            <p:cNvSpPr/>
            <p:nvPr/>
          </p:nvSpPr>
          <p:spPr>
            <a:xfrm>
              <a:off x="722217" y="1689496"/>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56" name="TextBox 155">
              <a:extLst>
                <a:ext uri="{FF2B5EF4-FFF2-40B4-BE49-F238E27FC236}">
                  <a16:creationId xmlns:a16="http://schemas.microsoft.com/office/drawing/2014/main" id="{D1CD52C5-4F3F-4278-93B7-F10FD08415BE}"/>
                </a:ext>
              </a:extLst>
            </p:cNvPr>
            <p:cNvSpPr txBox="1"/>
            <p:nvPr/>
          </p:nvSpPr>
          <p:spPr>
            <a:xfrm>
              <a:off x="801413" y="1718088"/>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2</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2" name="Group 11">
            <a:extLst>
              <a:ext uri="{FF2B5EF4-FFF2-40B4-BE49-F238E27FC236}">
                <a16:creationId xmlns:a16="http://schemas.microsoft.com/office/drawing/2014/main" id="{B83E73DF-1CCB-4F5A-BF73-CDCF9FBC4B4D}"/>
              </a:ext>
            </a:extLst>
          </p:cNvPr>
          <p:cNvGrpSpPr/>
          <p:nvPr/>
        </p:nvGrpSpPr>
        <p:grpSpPr>
          <a:xfrm>
            <a:off x="722217" y="2491816"/>
            <a:ext cx="7699566" cy="504000"/>
            <a:chOff x="722217" y="2260019"/>
            <a:chExt cx="7699566" cy="504000"/>
          </a:xfrm>
        </p:grpSpPr>
        <p:sp>
          <p:nvSpPr>
            <p:cNvPr id="151" name="Rectangle 150">
              <a:extLst>
                <a:ext uri="{FF2B5EF4-FFF2-40B4-BE49-F238E27FC236}">
                  <a16:creationId xmlns:a16="http://schemas.microsoft.com/office/drawing/2014/main" id="{1A3DB301-D303-4FA2-A37E-E7A458D97BAA}"/>
                </a:ext>
              </a:extLst>
            </p:cNvPr>
            <p:cNvSpPr>
              <a:spLocks/>
            </p:cNvSpPr>
            <p:nvPr/>
          </p:nvSpPr>
          <p:spPr>
            <a:xfrm>
              <a:off x="884179" y="2260019"/>
              <a:ext cx="7416000" cy="504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576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Presentazione e approvazione Relazione chiusura parziale del PSC a giugno 2021 </a:t>
              </a:r>
            </a:p>
          </p:txBody>
        </p:sp>
        <p:sp>
          <p:nvSpPr>
            <p:cNvPr id="152" name="Rectangle 151">
              <a:extLst>
                <a:ext uri="{FF2B5EF4-FFF2-40B4-BE49-F238E27FC236}">
                  <a16:creationId xmlns:a16="http://schemas.microsoft.com/office/drawing/2014/main" id="{7B7362EE-9F06-4A72-9C81-89C2B8FF148F}"/>
                </a:ext>
              </a:extLst>
            </p:cNvPr>
            <p:cNvSpPr/>
            <p:nvPr/>
          </p:nvSpPr>
          <p:spPr>
            <a:xfrm>
              <a:off x="8259079" y="2260019"/>
              <a:ext cx="162704" cy="504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9" name="Oval 148">
              <a:extLst>
                <a:ext uri="{FF2B5EF4-FFF2-40B4-BE49-F238E27FC236}">
                  <a16:creationId xmlns:a16="http://schemas.microsoft.com/office/drawing/2014/main" id="{6DC68F57-0BA0-4DCD-8322-9017551D298F}"/>
                </a:ext>
              </a:extLst>
            </p:cNvPr>
            <p:cNvSpPr/>
            <p:nvPr/>
          </p:nvSpPr>
          <p:spPr>
            <a:xfrm>
              <a:off x="722217" y="2321427"/>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50" name="TextBox 149">
              <a:extLst>
                <a:ext uri="{FF2B5EF4-FFF2-40B4-BE49-F238E27FC236}">
                  <a16:creationId xmlns:a16="http://schemas.microsoft.com/office/drawing/2014/main" id="{8566A834-E61C-43EE-926D-40306BA7A33B}"/>
                </a:ext>
              </a:extLst>
            </p:cNvPr>
            <p:cNvSpPr txBox="1"/>
            <p:nvPr/>
          </p:nvSpPr>
          <p:spPr>
            <a:xfrm>
              <a:off x="801413" y="2350019"/>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4</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3" name="Group 12">
            <a:extLst>
              <a:ext uri="{FF2B5EF4-FFF2-40B4-BE49-F238E27FC236}">
                <a16:creationId xmlns:a16="http://schemas.microsoft.com/office/drawing/2014/main" id="{6CC2A005-A84E-4784-B51E-D59343AF5E1D}"/>
              </a:ext>
            </a:extLst>
          </p:cNvPr>
          <p:cNvGrpSpPr/>
          <p:nvPr/>
        </p:nvGrpSpPr>
        <p:grpSpPr>
          <a:xfrm>
            <a:off x="722217" y="3082481"/>
            <a:ext cx="7699566" cy="504000"/>
            <a:chOff x="722217" y="2861246"/>
            <a:chExt cx="7699566" cy="504000"/>
          </a:xfrm>
        </p:grpSpPr>
        <p:sp>
          <p:nvSpPr>
            <p:cNvPr id="139" name="Rectangle 138">
              <a:extLst>
                <a:ext uri="{FF2B5EF4-FFF2-40B4-BE49-F238E27FC236}">
                  <a16:creationId xmlns:a16="http://schemas.microsoft.com/office/drawing/2014/main" id="{B76E6FBC-EF5D-4807-9266-01784CCFDF10}"/>
                </a:ext>
              </a:extLst>
            </p:cNvPr>
            <p:cNvSpPr>
              <a:spLocks/>
            </p:cNvSpPr>
            <p:nvPr/>
          </p:nvSpPr>
          <p:spPr>
            <a:xfrm>
              <a:off x="884179" y="2861246"/>
              <a:ext cx="7416000" cy="504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Informati</a:t>
              </a:r>
              <a:r>
                <a:rPr lang="it-IT" sz="1400" b="1" dirty="0">
                  <a:solidFill>
                    <a:schemeClr val="bg1">
                      <a:lumMod val="50000"/>
                    </a:schemeClr>
                  </a:solidFill>
                  <a:latin typeface="Helvetica" panose="020B0604020202020204" pitchFamily="34" charset="0"/>
                  <a:cs typeface="Calibri" panose="020F0502020204030204" pitchFamily="34" charset="0"/>
                  <a:sym typeface="Helvetica Light"/>
                </a:rPr>
                <a:t>va sulla misura a sostegno degli aeroporti lombardi di interesse nazionale appartenenti alle reti TEN-T</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40" name="Rectangle 139">
              <a:extLst>
                <a:ext uri="{FF2B5EF4-FFF2-40B4-BE49-F238E27FC236}">
                  <a16:creationId xmlns:a16="http://schemas.microsoft.com/office/drawing/2014/main" id="{EB7E263E-38FE-4AA3-AD5A-795616E795C8}"/>
                </a:ext>
              </a:extLst>
            </p:cNvPr>
            <p:cNvSpPr/>
            <p:nvPr/>
          </p:nvSpPr>
          <p:spPr>
            <a:xfrm>
              <a:off x="8259079" y="2861246"/>
              <a:ext cx="162704" cy="504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latin typeface="Helvetica" panose="020B0604020202020204" pitchFamily="34" charset="0"/>
              </a:endParaRPr>
            </a:p>
          </p:txBody>
        </p:sp>
        <p:sp>
          <p:nvSpPr>
            <p:cNvPr id="137" name="Oval 136">
              <a:extLst>
                <a:ext uri="{FF2B5EF4-FFF2-40B4-BE49-F238E27FC236}">
                  <a16:creationId xmlns:a16="http://schemas.microsoft.com/office/drawing/2014/main" id="{9455303A-01F1-4565-A990-21D57BD4636E}"/>
                </a:ext>
              </a:extLst>
            </p:cNvPr>
            <p:cNvSpPr/>
            <p:nvPr/>
          </p:nvSpPr>
          <p:spPr>
            <a:xfrm>
              <a:off x="722217" y="2922654"/>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38" name="TextBox 137">
              <a:extLst>
                <a:ext uri="{FF2B5EF4-FFF2-40B4-BE49-F238E27FC236}">
                  <a16:creationId xmlns:a16="http://schemas.microsoft.com/office/drawing/2014/main" id="{467B80CC-0103-4D69-BE2E-86F5658A63DB}"/>
                </a:ext>
              </a:extLst>
            </p:cNvPr>
            <p:cNvSpPr txBox="1"/>
            <p:nvPr/>
          </p:nvSpPr>
          <p:spPr>
            <a:xfrm>
              <a:off x="801413" y="2951246"/>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5</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sp>
        <p:nvSpPr>
          <p:cNvPr id="122" name="Rectangle 121">
            <a:extLst>
              <a:ext uri="{FF2B5EF4-FFF2-40B4-BE49-F238E27FC236}">
                <a16:creationId xmlns:a16="http://schemas.microsoft.com/office/drawing/2014/main" id="{C03072E7-3FD1-4DF1-B0CE-9796D8FA5C07}"/>
              </a:ext>
            </a:extLst>
          </p:cNvPr>
          <p:cNvSpPr>
            <a:spLocks/>
          </p:cNvSpPr>
          <p:nvPr/>
        </p:nvSpPr>
        <p:spPr>
          <a:xfrm>
            <a:off x="884179" y="3719738"/>
            <a:ext cx="7416000" cy="288000"/>
          </a:xfrm>
          <a:prstGeom prst="rect">
            <a:avLst/>
          </a:prstGeom>
          <a:solidFill>
            <a:srgbClr val="21996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2" fontAlgn="auto">
              <a:spcAft>
                <a:spcPts val="0"/>
              </a:spcAft>
              <a:defRPr/>
            </a:pPr>
            <a:r>
              <a:rPr lang="it-IT" sz="1400" b="1" dirty="0">
                <a:solidFill>
                  <a:schemeClr val="bg1"/>
                </a:solidFill>
                <a:latin typeface="Helvetica" panose="020B0604020202020204" pitchFamily="34" charset="0"/>
                <a:cs typeface="Calibri" panose="020F0502020204030204" pitchFamily="34" charset="0"/>
                <a:sym typeface="Helvetica Light"/>
              </a:rPr>
              <a:t>Informativa sul Si.Ge.Co. del PSC in corso di approvazione</a:t>
            </a:r>
            <a:endParaRPr lang="it-IT" sz="1400" b="1" kern="1200" dirty="0">
              <a:solidFill>
                <a:schemeClr val="bg1"/>
              </a:solidFill>
              <a:latin typeface="Helvetica" panose="020B0604020202020204" pitchFamily="34" charset="0"/>
              <a:cs typeface="Calibri" panose="020F0502020204030204" pitchFamily="34" charset="0"/>
              <a:sym typeface="Helvetica Light"/>
            </a:endParaRPr>
          </a:p>
        </p:txBody>
      </p:sp>
      <p:sp>
        <p:nvSpPr>
          <p:cNvPr id="123" name="Rectangle 122">
            <a:extLst>
              <a:ext uri="{FF2B5EF4-FFF2-40B4-BE49-F238E27FC236}">
                <a16:creationId xmlns:a16="http://schemas.microsoft.com/office/drawing/2014/main" id="{C034D542-650C-482C-BC72-ABC5524EB1CD}"/>
              </a:ext>
            </a:extLst>
          </p:cNvPr>
          <p:cNvSpPr/>
          <p:nvPr/>
        </p:nvSpPr>
        <p:spPr>
          <a:xfrm>
            <a:off x="8259079" y="3719738"/>
            <a:ext cx="162704" cy="288000"/>
          </a:xfrm>
          <a:prstGeom prst="rect">
            <a:avLst/>
          </a:prstGeom>
          <a:solidFill>
            <a:srgbClr val="C44747"/>
          </a:solidFill>
          <a:ln>
            <a:solidFill>
              <a:srgbClr val="C4474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0" name="Oval 119">
            <a:extLst>
              <a:ext uri="{FF2B5EF4-FFF2-40B4-BE49-F238E27FC236}">
                <a16:creationId xmlns:a16="http://schemas.microsoft.com/office/drawing/2014/main" id="{DEC3C3EC-583E-4DE9-8C8F-DEFB075FA917}"/>
              </a:ext>
            </a:extLst>
          </p:cNvPr>
          <p:cNvSpPr/>
          <p:nvPr/>
        </p:nvSpPr>
        <p:spPr>
          <a:xfrm>
            <a:off x="722217" y="3673146"/>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39" name="TextBox 38">
            <a:extLst>
              <a:ext uri="{FF2B5EF4-FFF2-40B4-BE49-F238E27FC236}">
                <a16:creationId xmlns:a16="http://schemas.microsoft.com/office/drawing/2014/main" id="{E1E3F03A-0B49-4504-A6D3-3876DD345F3E}"/>
              </a:ext>
            </a:extLst>
          </p:cNvPr>
          <p:cNvSpPr txBox="1"/>
          <p:nvPr/>
        </p:nvSpPr>
        <p:spPr>
          <a:xfrm>
            <a:off x="801413" y="3701738"/>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6</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nvGrpSpPr>
          <p:cNvPr id="15" name="Group 14">
            <a:extLst>
              <a:ext uri="{FF2B5EF4-FFF2-40B4-BE49-F238E27FC236}">
                <a16:creationId xmlns:a16="http://schemas.microsoft.com/office/drawing/2014/main" id="{F8A587D6-38EC-4359-9B8B-2D5F69B1DAB7}"/>
              </a:ext>
            </a:extLst>
          </p:cNvPr>
          <p:cNvGrpSpPr/>
          <p:nvPr/>
        </p:nvGrpSpPr>
        <p:grpSpPr>
          <a:xfrm>
            <a:off x="722217" y="4140995"/>
            <a:ext cx="7699566" cy="381184"/>
            <a:chOff x="722217" y="4094403"/>
            <a:chExt cx="7699566" cy="381184"/>
          </a:xfrm>
        </p:grpSpPr>
        <p:sp>
          <p:nvSpPr>
            <p:cNvPr id="46" name="Rectangle 45">
              <a:extLst>
                <a:ext uri="{FF2B5EF4-FFF2-40B4-BE49-F238E27FC236}">
                  <a16:creationId xmlns:a16="http://schemas.microsoft.com/office/drawing/2014/main" id="{DB0E08C7-6CFD-43C9-8FB9-6F11B43C53C1}"/>
                </a:ext>
              </a:extLst>
            </p:cNvPr>
            <p:cNvSpPr>
              <a:spLocks/>
            </p:cNvSpPr>
            <p:nvPr/>
          </p:nvSpPr>
          <p:spPr>
            <a:xfrm>
              <a:off x="884179" y="4140995"/>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2" fontAlgn="auto">
                <a:spcAft>
                  <a:spcPts val="0"/>
                </a:spcAft>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Varie ed eventuali</a:t>
              </a:r>
            </a:p>
          </p:txBody>
        </p:sp>
        <p:sp>
          <p:nvSpPr>
            <p:cNvPr id="47" name="Rectangle 46">
              <a:extLst>
                <a:ext uri="{FF2B5EF4-FFF2-40B4-BE49-F238E27FC236}">
                  <a16:creationId xmlns:a16="http://schemas.microsoft.com/office/drawing/2014/main" id="{43162097-9B01-44CD-AF43-55802E3832C7}"/>
                </a:ext>
              </a:extLst>
            </p:cNvPr>
            <p:cNvSpPr/>
            <p:nvPr/>
          </p:nvSpPr>
          <p:spPr>
            <a:xfrm>
              <a:off x="8259079" y="4140995"/>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8" name="Oval 47">
              <a:extLst>
                <a:ext uri="{FF2B5EF4-FFF2-40B4-BE49-F238E27FC236}">
                  <a16:creationId xmlns:a16="http://schemas.microsoft.com/office/drawing/2014/main" id="{F7598D24-7C7E-493B-819F-42858DC50DAC}"/>
                </a:ext>
              </a:extLst>
            </p:cNvPr>
            <p:cNvSpPr/>
            <p:nvPr/>
          </p:nvSpPr>
          <p:spPr>
            <a:xfrm>
              <a:off x="722217" y="4094403"/>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49" name="TextBox 48">
              <a:extLst>
                <a:ext uri="{FF2B5EF4-FFF2-40B4-BE49-F238E27FC236}">
                  <a16:creationId xmlns:a16="http://schemas.microsoft.com/office/drawing/2014/main" id="{8AEBE5E9-AE77-431D-975C-3F597AA7BC3C}"/>
                </a:ext>
              </a:extLst>
            </p:cNvPr>
            <p:cNvSpPr txBox="1"/>
            <p:nvPr/>
          </p:nvSpPr>
          <p:spPr>
            <a:xfrm>
              <a:off x="801413" y="4122995"/>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7</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57" name="Group 56">
            <a:extLst>
              <a:ext uri="{FF2B5EF4-FFF2-40B4-BE49-F238E27FC236}">
                <a16:creationId xmlns:a16="http://schemas.microsoft.com/office/drawing/2014/main" id="{88D568F7-04CF-472E-A5E0-CD76652F2CAB}"/>
              </a:ext>
            </a:extLst>
          </p:cNvPr>
          <p:cNvGrpSpPr/>
          <p:nvPr/>
        </p:nvGrpSpPr>
        <p:grpSpPr>
          <a:xfrm>
            <a:off x="722217" y="2023967"/>
            <a:ext cx="7699566" cy="381184"/>
            <a:chOff x="722217" y="1689496"/>
            <a:chExt cx="7699566" cy="381184"/>
          </a:xfrm>
        </p:grpSpPr>
        <p:sp>
          <p:nvSpPr>
            <p:cNvPr id="58" name="Rectangle 57">
              <a:extLst>
                <a:ext uri="{FF2B5EF4-FFF2-40B4-BE49-F238E27FC236}">
                  <a16:creationId xmlns:a16="http://schemas.microsoft.com/office/drawing/2014/main" id="{0E79CC16-56DC-49FB-AA43-84685E5A537F}"/>
                </a:ext>
              </a:extLst>
            </p:cNvPr>
            <p:cNvSpPr>
              <a:spLocks/>
            </p:cNvSpPr>
            <p:nvPr/>
          </p:nvSpPr>
          <p:spPr>
            <a:xfrm>
              <a:off x="884179" y="1736088"/>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Presentazione e approvazione del PSC</a:t>
              </a:r>
            </a:p>
          </p:txBody>
        </p:sp>
        <p:sp>
          <p:nvSpPr>
            <p:cNvPr id="59" name="Rectangle 58">
              <a:extLst>
                <a:ext uri="{FF2B5EF4-FFF2-40B4-BE49-F238E27FC236}">
                  <a16:creationId xmlns:a16="http://schemas.microsoft.com/office/drawing/2014/main" id="{2F1E7F06-A63D-47C0-A82C-026BECE2DF55}"/>
                </a:ext>
              </a:extLst>
            </p:cNvPr>
            <p:cNvSpPr/>
            <p:nvPr/>
          </p:nvSpPr>
          <p:spPr>
            <a:xfrm>
              <a:off x="8259079" y="1736088"/>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0" name="Oval 59">
              <a:extLst>
                <a:ext uri="{FF2B5EF4-FFF2-40B4-BE49-F238E27FC236}">
                  <a16:creationId xmlns:a16="http://schemas.microsoft.com/office/drawing/2014/main" id="{F988B23D-F967-44F6-B5FA-A2487F76788D}"/>
                </a:ext>
              </a:extLst>
            </p:cNvPr>
            <p:cNvSpPr/>
            <p:nvPr/>
          </p:nvSpPr>
          <p:spPr>
            <a:xfrm>
              <a:off x="722217" y="1689496"/>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61" name="TextBox 60">
              <a:extLst>
                <a:ext uri="{FF2B5EF4-FFF2-40B4-BE49-F238E27FC236}">
                  <a16:creationId xmlns:a16="http://schemas.microsoft.com/office/drawing/2014/main" id="{EB207AB7-0F74-4923-A621-D1E3DA4988C1}"/>
                </a:ext>
              </a:extLst>
            </p:cNvPr>
            <p:cNvSpPr txBox="1"/>
            <p:nvPr/>
          </p:nvSpPr>
          <p:spPr>
            <a:xfrm>
              <a:off x="801413" y="1718088"/>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3</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pic>
        <p:nvPicPr>
          <p:cNvPr id="45" name="Picture 6" descr="Focus">
            <a:extLst>
              <a:ext uri="{FF2B5EF4-FFF2-40B4-BE49-F238E27FC236}">
                <a16:creationId xmlns:a16="http://schemas.microsoft.com/office/drawing/2014/main" id="{C8CA122F-6CD4-475B-8811-A8147D89BB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406" y="3669936"/>
            <a:ext cx="384394" cy="38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690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pPr algn="ctr"/>
            <a:r>
              <a:rPr lang="it-IT" dirty="0"/>
              <a:t>Si.Ge.Co.</a:t>
            </a:r>
            <a:endParaRPr lang="it-IT" sz="2800" dirty="0"/>
          </a:p>
        </p:txBody>
      </p:sp>
      <p:sp>
        <p:nvSpPr>
          <p:cNvPr id="3" name="Sottotitolo 2"/>
          <p:cNvSpPr>
            <a:spLocks noGrp="1"/>
          </p:cNvSpPr>
          <p:nvPr>
            <p:ph type="subTitle" idx="1"/>
          </p:nvPr>
        </p:nvSpPr>
        <p:spPr>
          <a:xfrm>
            <a:off x="685800" y="1195464"/>
            <a:ext cx="7772400" cy="3618814"/>
          </a:xfrm>
        </p:spPr>
        <p:txBody>
          <a:bodyPr/>
          <a:lstStyle/>
          <a:p>
            <a:pPr algn="just"/>
            <a:endParaRPr lang="it-IT" sz="1400" dirty="0"/>
          </a:p>
          <a:p>
            <a:pPr algn="just"/>
            <a:r>
              <a:rPr lang="it-IT" sz="1400" dirty="0"/>
              <a:t>La Delibera CIPESS n. 2/2021, stabilisce che entro il 31 dicembre ogni amministrazione adotti il Sistema di Gestione e controllo del PSC anche confermando o aggiornando i sistemi già in uso nelle precedenti programmazioni. </a:t>
            </a:r>
          </a:p>
          <a:p>
            <a:pPr algn="just"/>
            <a:r>
              <a:rPr lang="it-IT" sz="1400" dirty="0"/>
              <a:t>Regione Lombardia adotterà entro tale termine il </a:t>
            </a:r>
            <a:r>
              <a:rPr lang="it-IT" sz="1400" dirty="0" err="1"/>
              <a:t>Si.Ge.Co</a:t>
            </a:r>
            <a:r>
              <a:rPr lang="it-IT" sz="1400" dirty="0"/>
              <a:t> aggiornando quello adottato nell’ambito della programmazione FSC 2014-2020</a:t>
            </a:r>
          </a:p>
          <a:p>
            <a:pPr algn="just"/>
            <a:r>
              <a:rPr lang="it-IT" sz="1400" dirty="0"/>
              <a:t>Il </a:t>
            </a:r>
            <a:r>
              <a:rPr lang="it-IT" sz="1400" dirty="0" err="1"/>
              <a:t>Si.Ge.Co</a:t>
            </a:r>
            <a:r>
              <a:rPr lang="it-IT" sz="1400" dirty="0"/>
              <a:t> si applicherà:</a:t>
            </a:r>
          </a:p>
          <a:p>
            <a:pPr marL="285750" indent="-285750" algn="just">
              <a:buBlip>
                <a:blip r:embed="rId2"/>
              </a:buBlip>
            </a:pPr>
            <a:r>
              <a:rPr lang="it-IT" sz="1400" dirty="0"/>
              <a:t>a 4 interventi del FSC 2000-2006 non ancora conclusi e per i quali deve essere erogata la quota a saldo;</a:t>
            </a:r>
          </a:p>
          <a:p>
            <a:pPr marL="285750" indent="-285750" algn="just">
              <a:buBlip>
                <a:blip r:embed="rId2"/>
              </a:buBlip>
            </a:pPr>
            <a:r>
              <a:rPr lang="it-IT" sz="1400" dirty="0"/>
              <a:t>a tutti gli interventi FSC 2014-2020.</a:t>
            </a:r>
          </a:p>
          <a:p>
            <a:pPr algn="just"/>
            <a:r>
              <a:rPr lang="it-IT" sz="1400" dirty="0"/>
              <a:t>Il </a:t>
            </a:r>
            <a:r>
              <a:rPr lang="it-IT" sz="1400" dirty="0" err="1"/>
              <a:t>Si.Ge.Co</a:t>
            </a:r>
            <a:r>
              <a:rPr lang="it-IT" sz="1400" dirty="0"/>
              <a:t> non si applicherà:</a:t>
            </a:r>
          </a:p>
          <a:p>
            <a:pPr marL="285750" indent="-285750" algn="just">
              <a:buBlip>
                <a:blip r:embed="rId2"/>
              </a:buBlip>
            </a:pPr>
            <a:r>
              <a:rPr lang="it-IT" sz="1400" dirty="0"/>
              <a:t>agli interventi FSC 2007-2013 che risultano tutti conclusi</a:t>
            </a:r>
          </a:p>
          <a:p>
            <a:pPr marL="285750" indent="-285750" algn="just">
              <a:buBlip>
                <a:blip r:embed="rId2"/>
              </a:buBlip>
            </a:pPr>
            <a:r>
              <a:rPr lang="it-IT" sz="1400" dirty="0"/>
              <a:t>agli interventi delle sezioni Speciali che nei primi mesi del 2022 confluiranno nel POC, in fase di definizione.</a:t>
            </a:r>
          </a:p>
          <a:p>
            <a:pPr algn="just"/>
            <a:endParaRPr lang="it-IT" sz="1000" dirty="0"/>
          </a:p>
          <a:p>
            <a:pPr algn="just"/>
            <a:endParaRPr lang="it-IT" sz="1000" dirty="0"/>
          </a:p>
          <a:p>
            <a:pPr algn="just"/>
            <a:endParaRPr lang="it-IT" sz="1600" dirty="0"/>
          </a:p>
        </p:txBody>
      </p:sp>
    </p:spTree>
    <p:extLst>
      <p:ext uri="{BB962C8B-B14F-4D97-AF65-F5344CB8AC3E}">
        <p14:creationId xmlns:p14="http://schemas.microsoft.com/office/powerpoint/2010/main" val="622092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ctr"/>
            <a:r>
              <a:rPr lang="it-IT" dirty="0"/>
              <a:t>Agenda</a:t>
            </a:r>
          </a:p>
        </p:txBody>
      </p:sp>
      <p:grpSp>
        <p:nvGrpSpPr>
          <p:cNvPr id="17" name="Group 16">
            <a:extLst>
              <a:ext uri="{FF2B5EF4-FFF2-40B4-BE49-F238E27FC236}">
                <a16:creationId xmlns:a16="http://schemas.microsoft.com/office/drawing/2014/main" id="{8A8F8775-17F7-480F-BEEA-E00FEFE1E3E1}"/>
              </a:ext>
            </a:extLst>
          </p:cNvPr>
          <p:cNvGrpSpPr/>
          <p:nvPr/>
        </p:nvGrpSpPr>
        <p:grpSpPr>
          <a:xfrm>
            <a:off x="722217" y="1088269"/>
            <a:ext cx="7699566" cy="381184"/>
            <a:chOff x="722217" y="1088269"/>
            <a:chExt cx="7699566" cy="381184"/>
          </a:xfrm>
        </p:grpSpPr>
        <p:sp>
          <p:nvSpPr>
            <p:cNvPr id="163" name="Rectangle 162">
              <a:extLst>
                <a:ext uri="{FF2B5EF4-FFF2-40B4-BE49-F238E27FC236}">
                  <a16:creationId xmlns:a16="http://schemas.microsoft.com/office/drawing/2014/main" id="{68FBFE44-DEE3-438C-B3C5-EA5EE9AA9A1D}"/>
                </a:ext>
              </a:extLst>
            </p:cNvPr>
            <p:cNvSpPr>
              <a:spLocks/>
            </p:cNvSpPr>
            <p:nvPr/>
          </p:nvSpPr>
          <p:spPr>
            <a:xfrm>
              <a:off x="884179" y="1134861"/>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080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Approvazione dell’</a:t>
              </a:r>
              <a:r>
                <a:rPr lang="it-IT" sz="1400" b="1" kern="1200" dirty="0" err="1">
                  <a:solidFill>
                    <a:schemeClr val="bg1">
                      <a:lumMod val="50000"/>
                    </a:schemeClr>
                  </a:solidFill>
                  <a:latin typeface="Helvetica" panose="020B0604020202020204" pitchFamily="34" charset="0"/>
                  <a:cs typeface="Calibri" panose="020F0502020204030204" pitchFamily="34" charset="0"/>
                  <a:sym typeface="Helvetica Light"/>
                </a:rPr>
                <a:t>OdG</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64" name="Rectangle 163">
              <a:extLst>
                <a:ext uri="{FF2B5EF4-FFF2-40B4-BE49-F238E27FC236}">
                  <a16:creationId xmlns:a16="http://schemas.microsoft.com/office/drawing/2014/main" id="{A8889EE8-E722-48B2-8D47-C9B64910136D}"/>
                </a:ext>
              </a:extLst>
            </p:cNvPr>
            <p:cNvSpPr/>
            <p:nvPr/>
          </p:nvSpPr>
          <p:spPr>
            <a:xfrm>
              <a:off x="8259079" y="1134861"/>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6" name="Group 15">
              <a:extLst>
                <a:ext uri="{FF2B5EF4-FFF2-40B4-BE49-F238E27FC236}">
                  <a16:creationId xmlns:a16="http://schemas.microsoft.com/office/drawing/2014/main" id="{5397F760-24C2-4F58-87A6-A41AC8DCD3E6}"/>
                </a:ext>
              </a:extLst>
            </p:cNvPr>
            <p:cNvGrpSpPr/>
            <p:nvPr/>
          </p:nvGrpSpPr>
          <p:grpSpPr>
            <a:xfrm>
              <a:off x="722217" y="1088269"/>
              <a:ext cx="384394" cy="381184"/>
              <a:chOff x="722217" y="1088269"/>
              <a:chExt cx="384394" cy="381184"/>
            </a:xfrm>
          </p:grpSpPr>
          <p:sp>
            <p:nvSpPr>
              <p:cNvPr id="161" name="Oval 160">
                <a:extLst>
                  <a:ext uri="{FF2B5EF4-FFF2-40B4-BE49-F238E27FC236}">
                    <a16:creationId xmlns:a16="http://schemas.microsoft.com/office/drawing/2014/main" id="{54B29DA1-F7E5-4AFD-AD85-A52CE896AE4F}"/>
                  </a:ext>
                </a:extLst>
              </p:cNvPr>
              <p:cNvSpPr/>
              <p:nvPr/>
            </p:nvSpPr>
            <p:spPr>
              <a:xfrm>
                <a:off x="722217" y="1088269"/>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62" name="TextBox 161">
                <a:extLst>
                  <a:ext uri="{FF2B5EF4-FFF2-40B4-BE49-F238E27FC236}">
                    <a16:creationId xmlns:a16="http://schemas.microsoft.com/office/drawing/2014/main" id="{B564E022-C773-406A-926F-65897DABD45C}"/>
                  </a:ext>
                </a:extLst>
              </p:cNvPr>
              <p:cNvSpPr txBox="1"/>
              <p:nvPr/>
            </p:nvSpPr>
            <p:spPr>
              <a:xfrm>
                <a:off x="803311" y="1147565"/>
                <a:ext cx="220312" cy="26259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1</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grpSp>
        <p:nvGrpSpPr>
          <p:cNvPr id="11" name="Group 10">
            <a:extLst>
              <a:ext uri="{FF2B5EF4-FFF2-40B4-BE49-F238E27FC236}">
                <a16:creationId xmlns:a16="http://schemas.microsoft.com/office/drawing/2014/main" id="{708AB720-4B67-4897-A7D5-ECC7030C023B}"/>
              </a:ext>
            </a:extLst>
          </p:cNvPr>
          <p:cNvGrpSpPr/>
          <p:nvPr/>
        </p:nvGrpSpPr>
        <p:grpSpPr>
          <a:xfrm>
            <a:off x="722217" y="1556118"/>
            <a:ext cx="7699566" cy="381184"/>
            <a:chOff x="722217" y="1689496"/>
            <a:chExt cx="7699566" cy="381184"/>
          </a:xfrm>
        </p:grpSpPr>
        <p:sp>
          <p:nvSpPr>
            <p:cNvPr id="157" name="Rectangle 156">
              <a:extLst>
                <a:ext uri="{FF2B5EF4-FFF2-40B4-BE49-F238E27FC236}">
                  <a16:creationId xmlns:a16="http://schemas.microsoft.com/office/drawing/2014/main" id="{4AD4CE45-756E-4894-844A-455E90EE9658}"/>
                </a:ext>
              </a:extLst>
            </p:cNvPr>
            <p:cNvSpPr>
              <a:spLocks/>
            </p:cNvSpPr>
            <p:nvPr/>
          </p:nvSpPr>
          <p:spPr>
            <a:xfrm>
              <a:off x="884179" y="1736088"/>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Approvazione del Regolamento interno del </a:t>
              </a:r>
              <a:r>
                <a:rPr lang="it-IT" sz="1400" b="1" kern="1200" dirty="0" err="1">
                  <a:solidFill>
                    <a:schemeClr val="bg1">
                      <a:lumMod val="50000"/>
                    </a:schemeClr>
                  </a:solidFill>
                  <a:latin typeface="Helvetica" panose="020B0604020202020204" pitchFamily="34" charset="0"/>
                  <a:cs typeface="Calibri" panose="020F0502020204030204" pitchFamily="34" charset="0"/>
                  <a:sym typeface="Helvetica Light"/>
                </a:rPr>
                <a:t>CdS</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58" name="Rectangle 157">
              <a:extLst>
                <a:ext uri="{FF2B5EF4-FFF2-40B4-BE49-F238E27FC236}">
                  <a16:creationId xmlns:a16="http://schemas.microsoft.com/office/drawing/2014/main" id="{7E0E5A69-E29B-4A17-AE7A-93C16E34B221}"/>
                </a:ext>
              </a:extLst>
            </p:cNvPr>
            <p:cNvSpPr/>
            <p:nvPr/>
          </p:nvSpPr>
          <p:spPr>
            <a:xfrm>
              <a:off x="8259079" y="1736088"/>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5" name="Oval 154">
              <a:extLst>
                <a:ext uri="{FF2B5EF4-FFF2-40B4-BE49-F238E27FC236}">
                  <a16:creationId xmlns:a16="http://schemas.microsoft.com/office/drawing/2014/main" id="{6436DF43-0263-44DE-A762-85494422B015}"/>
                </a:ext>
              </a:extLst>
            </p:cNvPr>
            <p:cNvSpPr/>
            <p:nvPr/>
          </p:nvSpPr>
          <p:spPr>
            <a:xfrm>
              <a:off x="722217" y="1689496"/>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56" name="TextBox 155">
              <a:extLst>
                <a:ext uri="{FF2B5EF4-FFF2-40B4-BE49-F238E27FC236}">
                  <a16:creationId xmlns:a16="http://schemas.microsoft.com/office/drawing/2014/main" id="{D1CD52C5-4F3F-4278-93B7-F10FD08415BE}"/>
                </a:ext>
              </a:extLst>
            </p:cNvPr>
            <p:cNvSpPr txBox="1"/>
            <p:nvPr/>
          </p:nvSpPr>
          <p:spPr>
            <a:xfrm>
              <a:off x="801413" y="1718088"/>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2</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2" name="Group 11">
            <a:extLst>
              <a:ext uri="{FF2B5EF4-FFF2-40B4-BE49-F238E27FC236}">
                <a16:creationId xmlns:a16="http://schemas.microsoft.com/office/drawing/2014/main" id="{B83E73DF-1CCB-4F5A-BF73-CDCF9FBC4B4D}"/>
              </a:ext>
            </a:extLst>
          </p:cNvPr>
          <p:cNvGrpSpPr/>
          <p:nvPr/>
        </p:nvGrpSpPr>
        <p:grpSpPr>
          <a:xfrm>
            <a:off x="722217" y="2491816"/>
            <a:ext cx="7699566" cy="504000"/>
            <a:chOff x="722217" y="2260019"/>
            <a:chExt cx="7699566" cy="504000"/>
          </a:xfrm>
        </p:grpSpPr>
        <p:sp>
          <p:nvSpPr>
            <p:cNvPr id="151" name="Rectangle 150">
              <a:extLst>
                <a:ext uri="{FF2B5EF4-FFF2-40B4-BE49-F238E27FC236}">
                  <a16:creationId xmlns:a16="http://schemas.microsoft.com/office/drawing/2014/main" id="{1A3DB301-D303-4FA2-A37E-E7A458D97BAA}"/>
                </a:ext>
              </a:extLst>
            </p:cNvPr>
            <p:cNvSpPr>
              <a:spLocks/>
            </p:cNvSpPr>
            <p:nvPr/>
          </p:nvSpPr>
          <p:spPr>
            <a:xfrm>
              <a:off x="884179" y="2260019"/>
              <a:ext cx="7416000" cy="504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576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Presentazione e approvazione Relazione chiusura parziale del PSC a giugno 2021 </a:t>
              </a:r>
            </a:p>
          </p:txBody>
        </p:sp>
        <p:sp>
          <p:nvSpPr>
            <p:cNvPr id="152" name="Rectangle 151">
              <a:extLst>
                <a:ext uri="{FF2B5EF4-FFF2-40B4-BE49-F238E27FC236}">
                  <a16:creationId xmlns:a16="http://schemas.microsoft.com/office/drawing/2014/main" id="{7B7362EE-9F06-4A72-9C81-89C2B8FF148F}"/>
                </a:ext>
              </a:extLst>
            </p:cNvPr>
            <p:cNvSpPr/>
            <p:nvPr/>
          </p:nvSpPr>
          <p:spPr>
            <a:xfrm>
              <a:off x="8259079" y="2260019"/>
              <a:ext cx="162704" cy="504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9" name="Oval 148">
              <a:extLst>
                <a:ext uri="{FF2B5EF4-FFF2-40B4-BE49-F238E27FC236}">
                  <a16:creationId xmlns:a16="http://schemas.microsoft.com/office/drawing/2014/main" id="{6DC68F57-0BA0-4DCD-8322-9017551D298F}"/>
                </a:ext>
              </a:extLst>
            </p:cNvPr>
            <p:cNvSpPr/>
            <p:nvPr/>
          </p:nvSpPr>
          <p:spPr>
            <a:xfrm>
              <a:off x="722217" y="2321427"/>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50" name="TextBox 149">
              <a:extLst>
                <a:ext uri="{FF2B5EF4-FFF2-40B4-BE49-F238E27FC236}">
                  <a16:creationId xmlns:a16="http://schemas.microsoft.com/office/drawing/2014/main" id="{8566A834-E61C-43EE-926D-40306BA7A33B}"/>
                </a:ext>
              </a:extLst>
            </p:cNvPr>
            <p:cNvSpPr txBox="1"/>
            <p:nvPr/>
          </p:nvSpPr>
          <p:spPr>
            <a:xfrm>
              <a:off x="801413" y="2350019"/>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4</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3" name="Group 12">
            <a:extLst>
              <a:ext uri="{FF2B5EF4-FFF2-40B4-BE49-F238E27FC236}">
                <a16:creationId xmlns:a16="http://schemas.microsoft.com/office/drawing/2014/main" id="{6CC2A005-A84E-4784-B51E-D59343AF5E1D}"/>
              </a:ext>
            </a:extLst>
          </p:cNvPr>
          <p:cNvGrpSpPr/>
          <p:nvPr/>
        </p:nvGrpSpPr>
        <p:grpSpPr>
          <a:xfrm>
            <a:off x="722217" y="3082481"/>
            <a:ext cx="7699566" cy="504000"/>
            <a:chOff x="722217" y="2861246"/>
            <a:chExt cx="7699566" cy="504000"/>
          </a:xfrm>
        </p:grpSpPr>
        <p:sp>
          <p:nvSpPr>
            <p:cNvPr id="139" name="Rectangle 138">
              <a:extLst>
                <a:ext uri="{FF2B5EF4-FFF2-40B4-BE49-F238E27FC236}">
                  <a16:creationId xmlns:a16="http://schemas.microsoft.com/office/drawing/2014/main" id="{B76E6FBC-EF5D-4807-9266-01784CCFDF10}"/>
                </a:ext>
              </a:extLst>
            </p:cNvPr>
            <p:cNvSpPr>
              <a:spLocks/>
            </p:cNvSpPr>
            <p:nvPr/>
          </p:nvSpPr>
          <p:spPr>
            <a:xfrm>
              <a:off x="884179" y="2861246"/>
              <a:ext cx="7416000" cy="504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Informati</a:t>
              </a:r>
              <a:r>
                <a:rPr lang="it-IT" sz="1400" b="1" dirty="0">
                  <a:solidFill>
                    <a:schemeClr val="bg1">
                      <a:lumMod val="50000"/>
                    </a:schemeClr>
                  </a:solidFill>
                  <a:latin typeface="Helvetica" panose="020B0604020202020204" pitchFamily="34" charset="0"/>
                  <a:cs typeface="Calibri" panose="020F0502020204030204" pitchFamily="34" charset="0"/>
                  <a:sym typeface="Helvetica Light"/>
                </a:rPr>
                <a:t>va sulla misura a sostegno degli aeroporti lombardi di interesse nazionale appartenenti alle reti TEN-T</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40" name="Rectangle 139">
              <a:extLst>
                <a:ext uri="{FF2B5EF4-FFF2-40B4-BE49-F238E27FC236}">
                  <a16:creationId xmlns:a16="http://schemas.microsoft.com/office/drawing/2014/main" id="{EB7E263E-38FE-4AA3-AD5A-795616E795C8}"/>
                </a:ext>
              </a:extLst>
            </p:cNvPr>
            <p:cNvSpPr/>
            <p:nvPr/>
          </p:nvSpPr>
          <p:spPr>
            <a:xfrm>
              <a:off x="8259079" y="2861246"/>
              <a:ext cx="162704" cy="504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latin typeface="Helvetica" panose="020B0604020202020204" pitchFamily="34" charset="0"/>
              </a:endParaRPr>
            </a:p>
          </p:txBody>
        </p:sp>
        <p:sp>
          <p:nvSpPr>
            <p:cNvPr id="137" name="Oval 136">
              <a:extLst>
                <a:ext uri="{FF2B5EF4-FFF2-40B4-BE49-F238E27FC236}">
                  <a16:creationId xmlns:a16="http://schemas.microsoft.com/office/drawing/2014/main" id="{9455303A-01F1-4565-A990-21D57BD4636E}"/>
                </a:ext>
              </a:extLst>
            </p:cNvPr>
            <p:cNvSpPr/>
            <p:nvPr/>
          </p:nvSpPr>
          <p:spPr>
            <a:xfrm>
              <a:off x="722217" y="2922654"/>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38" name="TextBox 137">
              <a:extLst>
                <a:ext uri="{FF2B5EF4-FFF2-40B4-BE49-F238E27FC236}">
                  <a16:creationId xmlns:a16="http://schemas.microsoft.com/office/drawing/2014/main" id="{467B80CC-0103-4D69-BE2E-86F5658A63DB}"/>
                </a:ext>
              </a:extLst>
            </p:cNvPr>
            <p:cNvSpPr txBox="1"/>
            <p:nvPr/>
          </p:nvSpPr>
          <p:spPr>
            <a:xfrm>
              <a:off x="801413" y="2951246"/>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5</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sp>
        <p:nvSpPr>
          <p:cNvPr id="122" name="Rectangle 121">
            <a:extLst>
              <a:ext uri="{FF2B5EF4-FFF2-40B4-BE49-F238E27FC236}">
                <a16:creationId xmlns:a16="http://schemas.microsoft.com/office/drawing/2014/main" id="{C03072E7-3FD1-4DF1-B0CE-9796D8FA5C07}"/>
              </a:ext>
            </a:extLst>
          </p:cNvPr>
          <p:cNvSpPr>
            <a:spLocks/>
          </p:cNvSpPr>
          <p:nvPr/>
        </p:nvSpPr>
        <p:spPr>
          <a:xfrm>
            <a:off x="884179" y="3719738"/>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2"/>
            <a:r>
              <a:rPr lang="it-IT" sz="1400" b="1" dirty="0">
                <a:solidFill>
                  <a:schemeClr val="bg1">
                    <a:lumMod val="50000"/>
                  </a:schemeClr>
                </a:solidFill>
                <a:latin typeface="Helvetica" panose="020B0604020202020204" pitchFamily="34" charset="0"/>
                <a:cs typeface="Calibri" panose="020F0502020204030204" pitchFamily="34" charset="0"/>
                <a:sym typeface="Helvetica Light"/>
              </a:rPr>
              <a:t>Informativa sul Si.Ge.Co. del PSC in corso di approvazione</a:t>
            </a:r>
          </a:p>
        </p:txBody>
      </p:sp>
      <p:sp>
        <p:nvSpPr>
          <p:cNvPr id="123" name="Rectangle 122">
            <a:extLst>
              <a:ext uri="{FF2B5EF4-FFF2-40B4-BE49-F238E27FC236}">
                <a16:creationId xmlns:a16="http://schemas.microsoft.com/office/drawing/2014/main" id="{C034D542-650C-482C-BC72-ABC5524EB1CD}"/>
              </a:ext>
            </a:extLst>
          </p:cNvPr>
          <p:cNvSpPr/>
          <p:nvPr/>
        </p:nvSpPr>
        <p:spPr>
          <a:xfrm>
            <a:off x="8259079" y="3719738"/>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0" name="Oval 119">
            <a:extLst>
              <a:ext uri="{FF2B5EF4-FFF2-40B4-BE49-F238E27FC236}">
                <a16:creationId xmlns:a16="http://schemas.microsoft.com/office/drawing/2014/main" id="{DEC3C3EC-583E-4DE9-8C8F-DEFB075FA917}"/>
              </a:ext>
            </a:extLst>
          </p:cNvPr>
          <p:cNvSpPr/>
          <p:nvPr/>
        </p:nvSpPr>
        <p:spPr>
          <a:xfrm>
            <a:off x="722217" y="3673146"/>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39" name="TextBox 38">
            <a:extLst>
              <a:ext uri="{FF2B5EF4-FFF2-40B4-BE49-F238E27FC236}">
                <a16:creationId xmlns:a16="http://schemas.microsoft.com/office/drawing/2014/main" id="{E1E3F03A-0B49-4504-A6D3-3876DD345F3E}"/>
              </a:ext>
            </a:extLst>
          </p:cNvPr>
          <p:cNvSpPr txBox="1"/>
          <p:nvPr/>
        </p:nvSpPr>
        <p:spPr>
          <a:xfrm>
            <a:off x="801413" y="3701738"/>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6</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sp>
        <p:nvSpPr>
          <p:cNvPr id="46" name="Rectangle 45">
            <a:extLst>
              <a:ext uri="{FF2B5EF4-FFF2-40B4-BE49-F238E27FC236}">
                <a16:creationId xmlns:a16="http://schemas.microsoft.com/office/drawing/2014/main" id="{DB0E08C7-6CFD-43C9-8FB9-6F11B43C53C1}"/>
              </a:ext>
            </a:extLst>
          </p:cNvPr>
          <p:cNvSpPr>
            <a:spLocks/>
          </p:cNvSpPr>
          <p:nvPr/>
        </p:nvSpPr>
        <p:spPr>
          <a:xfrm>
            <a:off x="884179" y="4187587"/>
            <a:ext cx="7416000" cy="288000"/>
          </a:xfrm>
          <a:prstGeom prst="rect">
            <a:avLst/>
          </a:prstGeom>
          <a:solidFill>
            <a:srgbClr val="21996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2"/>
            <a:r>
              <a:rPr lang="it-IT" sz="1400" b="1" dirty="0">
                <a:solidFill>
                  <a:schemeClr val="bg1"/>
                </a:solidFill>
                <a:latin typeface="Helvetica" panose="020B0604020202020204" pitchFamily="34" charset="0"/>
                <a:cs typeface="Calibri" panose="020F0502020204030204" pitchFamily="34" charset="0"/>
                <a:sym typeface="Helvetica Light"/>
              </a:rPr>
              <a:t>Varie ed eventuali</a:t>
            </a:r>
          </a:p>
        </p:txBody>
      </p:sp>
      <p:sp>
        <p:nvSpPr>
          <p:cNvPr id="47" name="Rectangle 46">
            <a:extLst>
              <a:ext uri="{FF2B5EF4-FFF2-40B4-BE49-F238E27FC236}">
                <a16:creationId xmlns:a16="http://schemas.microsoft.com/office/drawing/2014/main" id="{43162097-9B01-44CD-AF43-55802E3832C7}"/>
              </a:ext>
            </a:extLst>
          </p:cNvPr>
          <p:cNvSpPr/>
          <p:nvPr/>
        </p:nvSpPr>
        <p:spPr>
          <a:xfrm>
            <a:off x="8259079" y="4187587"/>
            <a:ext cx="162704" cy="288000"/>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8" name="Oval 47">
            <a:extLst>
              <a:ext uri="{FF2B5EF4-FFF2-40B4-BE49-F238E27FC236}">
                <a16:creationId xmlns:a16="http://schemas.microsoft.com/office/drawing/2014/main" id="{F7598D24-7C7E-493B-819F-42858DC50DAC}"/>
              </a:ext>
            </a:extLst>
          </p:cNvPr>
          <p:cNvSpPr/>
          <p:nvPr/>
        </p:nvSpPr>
        <p:spPr>
          <a:xfrm>
            <a:off x="722217" y="4140995"/>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49" name="TextBox 48">
            <a:extLst>
              <a:ext uri="{FF2B5EF4-FFF2-40B4-BE49-F238E27FC236}">
                <a16:creationId xmlns:a16="http://schemas.microsoft.com/office/drawing/2014/main" id="{8AEBE5E9-AE77-431D-975C-3F597AA7BC3C}"/>
              </a:ext>
            </a:extLst>
          </p:cNvPr>
          <p:cNvSpPr txBox="1"/>
          <p:nvPr/>
        </p:nvSpPr>
        <p:spPr>
          <a:xfrm>
            <a:off x="801413" y="4169587"/>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7</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nvGrpSpPr>
          <p:cNvPr id="57" name="Group 56">
            <a:extLst>
              <a:ext uri="{FF2B5EF4-FFF2-40B4-BE49-F238E27FC236}">
                <a16:creationId xmlns:a16="http://schemas.microsoft.com/office/drawing/2014/main" id="{88D568F7-04CF-472E-A5E0-CD76652F2CAB}"/>
              </a:ext>
            </a:extLst>
          </p:cNvPr>
          <p:cNvGrpSpPr/>
          <p:nvPr/>
        </p:nvGrpSpPr>
        <p:grpSpPr>
          <a:xfrm>
            <a:off x="722217" y="2023967"/>
            <a:ext cx="7699566" cy="381184"/>
            <a:chOff x="722217" y="1689496"/>
            <a:chExt cx="7699566" cy="381184"/>
          </a:xfrm>
        </p:grpSpPr>
        <p:sp>
          <p:nvSpPr>
            <p:cNvPr id="58" name="Rectangle 57">
              <a:extLst>
                <a:ext uri="{FF2B5EF4-FFF2-40B4-BE49-F238E27FC236}">
                  <a16:creationId xmlns:a16="http://schemas.microsoft.com/office/drawing/2014/main" id="{0E79CC16-56DC-49FB-AA43-84685E5A537F}"/>
                </a:ext>
              </a:extLst>
            </p:cNvPr>
            <p:cNvSpPr>
              <a:spLocks/>
            </p:cNvSpPr>
            <p:nvPr/>
          </p:nvSpPr>
          <p:spPr>
            <a:xfrm>
              <a:off x="884179" y="1736088"/>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Presentazione e approvazione del PSC</a:t>
              </a:r>
            </a:p>
          </p:txBody>
        </p:sp>
        <p:sp>
          <p:nvSpPr>
            <p:cNvPr id="59" name="Rectangle 58">
              <a:extLst>
                <a:ext uri="{FF2B5EF4-FFF2-40B4-BE49-F238E27FC236}">
                  <a16:creationId xmlns:a16="http://schemas.microsoft.com/office/drawing/2014/main" id="{2F1E7F06-A63D-47C0-A82C-026BECE2DF55}"/>
                </a:ext>
              </a:extLst>
            </p:cNvPr>
            <p:cNvSpPr/>
            <p:nvPr/>
          </p:nvSpPr>
          <p:spPr>
            <a:xfrm>
              <a:off x="8259079" y="1736088"/>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0" name="Oval 59">
              <a:extLst>
                <a:ext uri="{FF2B5EF4-FFF2-40B4-BE49-F238E27FC236}">
                  <a16:creationId xmlns:a16="http://schemas.microsoft.com/office/drawing/2014/main" id="{F988B23D-F967-44F6-B5FA-A2487F76788D}"/>
                </a:ext>
              </a:extLst>
            </p:cNvPr>
            <p:cNvSpPr/>
            <p:nvPr/>
          </p:nvSpPr>
          <p:spPr>
            <a:xfrm>
              <a:off x="722217" y="1689496"/>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61" name="TextBox 60">
              <a:extLst>
                <a:ext uri="{FF2B5EF4-FFF2-40B4-BE49-F238E27FC236}">
                  <a16:creationId xmlns:a16="http://schemas.microsoft.com/office/drawing/2014/main" id="{EB207AB7-0F74-4923-A621-D1E3DA4988C1}"/>
                </a:ext>
              </a:extLst>
            </p:cNvPr>
            <p:cNvSpPr txBox="1"/>
            <p:nvPr/>
          </p:nvSpPr>
          <p:spPr>
            <a:xfrm>
              <a:off x="801413" y="1718088"/>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3</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pic>
        <p:nvPicPr>
          <p:cNvPr id="45" name="Picture 6" descr="Focus">
            <a:extLst>
              <a:ext uri="{FF2B5EF4-FFF2-40B4-BE49-F238E27FC236}">
                <a16:creationId xmlns:a16="http://schemas.microsoft.com/office/drawing/2014/main" id="{C8CA122F-6CD4-475B-8811-A8147D89BB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406" y="4140995"/>
            <a:ext cx="384394" cy="38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62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ctr"/>
            <a:r>
              <a:rPr lang="it-IT" dirty="0"/>
              <a:t>Agenda</a:t>
            </a:r>
          </a:p>
        </p:txBody>
      </p:sp>
      <p:grpSp>
        <p:nvGrpSpPr>
          <p:cNvPr id="11" name="Group 10">
            <a:extLst>
              <a:ext uri="{FF2B5EF4-FFF2-40B4-BE49-F238E27FC236}">
                <a16:creationId xmlns:a16="http://schemas.microsoft.com/office/drawing/2014/main" id="{708AB720-4B67-4897-A7D5-ECC7030C023B}"/>
              </a:ext>
            </a:extLst>
          </p:cNvPr>
          <p:cNvGrpSpPr/>
          <p:nvPr/>
        </p:nvGrpSpPr>
        <p:grpSpPr>
          <a:xfrm>
            <a:off x="722217" y="1556118"/>
            <a:ext cx="7699566" cy="381184"/>
            <a:chOff x="722217" y="1689496"/>
            <a:chExt cx="7699566" cy="381184"/>
          </a:xfrm>
        </p:grpSpPr>
        <p:sp>
          <p:nvSpPr>
            <p:cNvPr id="157" name="Rectangle 156">
              <a:extLst>
                <a:ext uri="{FF2B5EF4-FFF2-40B4-BE49-F238E27FC236}">
                  <a16:creationId xmlns:a16="http://schemas.microsoft.com/office/drawing/2014/main" id="{4AD4CE45-756E-4894-844A-455E90EE9658}"/>
                </a:ext>
              </a:extLst>
            </p:cNvPr>
            <p:cNvSpPr>
              <a:spLocks/>
            </p:cNvSpPr>
            <p:nvPr/>
          </p:nvSpPr>
          <p:spPr>
            <a:xfrm>
              <a:off x="884179" y="1736088"/>
              <a:ext cx="7416000" cy="288000"/>
            </a:xfrm>
            <a:prstGeom prst="rect">
              <a:avLst/>
            </a:prstGeom>
            <a:solidFill>
              <a:srgbClr val="21996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solidFill>
                  <a:latin typeface="Helvetica" panose="020B0604020202020204" pitchFamily="34" charset="0"/>
                  <a:cs typeface="Calibri" panose="020F0502020204030204" pitchFamily="34" charset="0"/>
                  <a:sym typeface="Helvetica Light"/>
                </a:rPr>
                <a:t>Approvazione del Regolamento interno del </a:t>
              </a:r>
              <a:r>
                <a:rPr lang="it-IT" sz="1400" b="1" kern="1200" dirty="0" err="1">
                  <a:solidFill>
                    <a:schemeClr val="bg1"/>
                  </a:solidFill>
                  <a:latin typeface="Helvetica" panose="020B0604020202020204" pitchFamily="34" charset="0"/>
                  <a:cs typeface="Calibri" panose="020F0502020204030204" pitchFamily="34" charset="0"/>
                  <a:sym typeface="Helvetica Light"/>
                </a:rPr>
                <a:t>CdS</a:t>
              </a:r>
              <a:endParaRPr lang="it-IT" sz="1400" b="1" kern="1200" dirty="0">
                <a:solidFill>
                  <a:schemeClr val="bg1"/>
                </a:solidFill>
                <a:latin typeface="Helvetica" panose="020B0604020202020204" pitchFamily="34" charset="0"/>
                <a:cs typeface="Calibri" panose="020F0502020204030204" pitchFamily="34" charset="0"/>
                <a:sym typeface="Helvetica Light"/>
              </a:endParaRPr>
            </a:p>
          </p:txBody>
        </p:sp>
        <p:sp>
          <p:nvSpPr>
            <p:cNvPr id="158" name="Rectangle 157">
              <a:extLst>
                <a:ext uri="{FF2B5EF4-FFF2-40B4-BE49-F238E27FC236}">
                  <a16:creationId xmlns:a16="http://schemas.microsoft.com/office/drawing/2014/main" id="{7E0E5A69-E29B-4A17-AE7A-93C16E34B221}"/>
                </a:ext>
              </a:extLst>
            </p:cNvPr>
            <p:cNvSpPr/>
            <p:nvPr/>
          </p:nvSpPr>
          <p:spPr>
            <a:xfrm>
              <a:off x="8259079" y="1736088"/>
              <a:ext cx="162704" cy="288000"/>
            </a:xfrm>
            <a:prstGeom prst="rect">
              <a:avLst/>
            </a:prstGeom>
            <a:solidFill>
              <a:srgbClr val="C44747"/>
            </a:solidFill>
            <a:ln>
              <a:solidFill>
                <a:srgbClr val="C4474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5" name="Oval 154">
              <a:extLst>
                <a:ext uri="{FF2B5EF4-FFF2-40B4-BE49-F238E27FC236}">
                  <a16:creationId xmlns:a16="http://schemas.microsoft.com/office/drawing/2014/main" id="{6436DF43-0263-44DE-A762-85494422B015}"/>
                </a:ext>
              </a:extLst>
            </p:cNvPr>
            <p:cNvSpPr/>
            <p:nvPr/>
          </p:nvSpPr>
          <p:spPr>
            <a:xfrm>
              <a:off x="722217" y="1689496"/>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56" name="TextBox 155">
              <a:extLst>
                <a:ext uri="{FF2B5EF4-FFF2-40B4-BE49-F238E27FC236}">
                  <a16:creationId xmlns:a16="http://schemas.microsoft.com/office/drawing/2014/main" id="{D1CD52C5-4F3F-4278-93B7-F10FD08415BE}"/>
                </a:ext>
              </a:extLst>
            </p:cNvPr>
            <p:cNvSpPr txBox="1"/>
            <p:nvPr/>
          </p:nvSpPr>
          <p:spPr>
            <a:xfrm>
              <a:off x="801413" y="1718088"/>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2</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2" name="Group 11">
            <a:extLst>
              <a:ext uri="{FF2B5EF4-FFF2-40B4-BE49-F238E27FC236}">
                <a16:creationId xmlns:a16="http://schemas.microsoft.com/office/drawing/2014/main" id="{B83E73DF-1CCB-4F5A-BF73-CDCF9FBC4B4D}"/>
              </a:ext>
            </a:extLst>
          </p:cNvPr>
          <p:cNvGrpSpPr/>
          <p:nvPr/>
        </p:nvGrpSpPr>
        <p:grpSpPr>
          <a:xfrm>
            <a:off x="722217" y="2491816"/>
            <a:ext cx="7699566" cy="504000"/>
            <a:chOff x="722217" y="2260019"/>
            <a:chExt cx="7699566" cy="504000"/>
          </a:xfrm>
        </p:grpSpPr>
        <p:sp>
          <p:nvSpPr>
            <p:cNvPr id="151" name="Rectangle 150">
              <a:extLst>
                <a:ext uri="{FF2B5EF4-FFF2-40B4-BE49-F238E27FC236}">
                  <a16:creationId xmlns:a16="http://schemas.microsoft.com/office/drawing/2014/main" id="{1A3DB301-D303-4FA2-A37E-E7A458D97BAA}"/>
                </a:ext>
              </a:extLst>
            </p:cNvPr>
            <p:cNvSpPr>
              <a:spLocks/>
            </p:cNvSpPr>
            <p:nvPr/>
          </p:nvSpPr>
          <p:spPr>
            <a:xfrm>
              <a:off x="884179" y="2260019"/>
              <a:ext cx="7416000" cy="504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576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Presentazione e approvazione Relazione chiusura parziale del PSC a giugno 2021 </a:t>
              </a:r>
            </a:p>
          </p:txBody>
        </p:sp>
        <p:sp>
          <p:nvSpPr>
            <p:cNvPr id="152" name="Rectangle 151">
              <a:extLst>
                <a:ext uri="{FF2B5EF4-FFF2-40B4-BE49-F238E27FC236}">
                  <a16:creationId xmlns:a16="http://schemas.microsoft.com/office/drawing/2014/main" id="{7B7362EE-9F06-4A72-9C81-89C2B8FF148F}"/>
                </a:ext>
              </a:extLst>
            </p:cNvPr>
            <p:cNvSpPr/>
            <p:nvPr/>
          </p:nvSpPr>
          <p:spPr>
            <a:xfrm>
              <a:off x="8259079" y="2260019"/>
              <a:ext cx="162704" cy="504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9" name="Oval 148">
              <a:extLst>
                <a:ext uri="{FF2B5EF4-FFF2-40B4-BE49-F238E27FC236}">
                  <a16:creationId xmlns:a16="http://schemas.microsoft.com/office/drawing/2014/main" id="{6DC68F57-0BA0-4DCD-8322-9017551D298F}"/>
                </a:ext>
              </a:extLst>
            </p:cNvPr>
            <p:cNvSpPr/>
            <p:nvPr/>
          </p:nvSpPr>
          <p:spPr>
            <a:xfrm>
              <a:off x="722217" y="2321427"/>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50" name="TextBox 149">
              <a:extLst>
                <a:ext uri="{FF2B5EF4-FFF2-40B4-BE49-F238E27FC236}">
                  <a16:creationId xmlns:a16="http://schemas.microsoft.com/office/drawing/2014/main" id="{8566A834-E61C-43EE-926D-40306BA7A33B}"/>
                </a:ext>
              </a:extLst>
            </p:cNvPr>
            <p:cNvSpPr txBox="1"/>
            <p:nvPr/>
          </p:nvSpPr>
          <p:spPr>
            <a:xfrm>
              <a:off x="801413" y="2350019"/>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4</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3" name="Group 12">
            <a:extLst>
              <a:ext uri="{FF2B5EF4-FFF2-40B4-BE49-F238E27FC236}">
                <a16:creationId xmlns:a16="http://schemas.microsoft.com/office/drawing/2014/main" id="{6CC2A005-A84E-4784-B51E-D59343AF5E1D}"/>
              </a:ext>
            </a:extLst>
          </p:cNvPr>
          <p:cNvGrpSpPr/>
          <p:nvPr/>
        </p:nvGrpSpPr>
        <p:grpSpPr>
          <a:xfrm>
            <a:off x="722217" y="3082481"/>
            <a:ext cx="7699566" cy="504000"/>
            <a:chOff x="722217" y="2861246"/>
            <a:chExt cx="7699566" cy="504000"/>
          </a:xfrm>
        </p:grpSpPr>
        <p:sp>
          <p:nvSpPr>
            <p:cNvPr id="139" name="Rectangle 138">
              <a:extLst>
                <a:ext uri="{FF2B5EF4-FFF2-40B4-BE49-F238E27FC236}">
                  <a16:creationId xmlns:a16="http://schemas.microsoft.com/office/drawing/2014/main" id="{B76E6FBC-EF5D-4807-9266-01784CCFDF10}"/>
                </a:ext>
              </a:extLst>
            </p:cNvPr>
            <p:cNvSpPr>
              <a:spLocks/>
            </p:cNvSpPr>
            <p:nvPr/>
          </p:nvSpPr>
          <p:spPr>
            <a:xfrm>
              <a:off x="884179" y="2861246"/>
              <a:ext cx="7416000" cy="504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Informati</a:t>
              </a:r>
              <a:r>
                <a:rPr lang="it-IT" sz="1400" b="1" dirty="0">
                  <a:solidFill>
                    <a:schemeClr val="bg1">
                      <a:lumMod val="50000"/>
                    </a:schemeClr>
                  </a:solidFill>
                  <a:latin typeface="Helvetica" panose="020B0604020202020204" pitchFamily="34" charset="0"/>
                  <a:cs typeface="Calibri" panose="020F0502020204030204" pitchFamily="34" charset="0"/>
                  <a:sym typeface="Helvetica Light"/>
                </a:rPr>
                <a:t>va sulla misura a sostegno degli aeroporti lombardi di interesse nazionale appartenenti alle reti TEN-T</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40" name="Rectangle 139">
              <a:extLst>
                <a:ext uri="{FF2B5EF4-FFF2-40B4-BE49-F238E27FC236}">
                  <a16:creationId xmlns:a16="http://schemas.microsoft.com/office/drawing/2014/main" id="{EB7E263E-38FE-4AA3-AD5A-795616E795C8}"/>
                </a:ext>
              </a:extLst>
            </p:cNvPr>
            <p:cNvSpPr/>
            <p:nvPr/>
          </p:nvSpPr>
          <p:spPr>
            <a:xfrm>
              <a:off x="8259079" y="2861246"/>
              <a:ext cx="162704" cy="504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latin typeface="Helvetica" panose="020B0604020202020204" pitchFamily="34" charset="0"/>
              </a:endParaRPr>
            </a:p>
          </p:txBody>
        </p:sp>
        <p:sp>
          <p:nvSpPr>
            <p:cNvPr id="137" name="Oval 136">
              <a:extLst>
                <a:ext uri="{FF2B5EF4-FFF2-40B4-BE49-F238E27FC236}">
                  <a16:creationId xmlns:a16="http://schemas.microsoft.com/office/drawing/2014/main" id="{9455303A-01F1-4565-A990-21D57BD4636E}"/>
                </a:ext>
              </a:extLst>
            </p:cNvPr>
            <p:cNvSpPr/>
            <p:nvPr/>
          </p:nvSpPr>
          <p:spPr>
            <a:xfrm>
              <a:off x="722217" y="2922654"/>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38" name="TextBox 137">
              <a:extLst>
                <a:ext uri="{FF2B5EF4-FFF2-40B4-BE49-F238E27FC236}">
                  <a16:creationId xmlns:a16="http://schemas.microsoft.com/office/drawing/2014/main" id="{467B80CC-0103-4D69-BE2E-86F5658A63DB}"/>
                </a:ext>
              </a:extLst>
            </p:cNvPr>
            <p:cNvSpPr txBox="1"/>
            <p:nvPr/>
          </p:nvSpPr>
          <p:spPr>
            <a:xfrm>
              <a:off x="801413" y="2951246"/>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5</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4" name="Group 13">
            <a:extLst>
              <a:ext uri="{FF2B5EF4-FFF2-40B4-BE49-F238E27FC236}">
                <a16:creationId xmlns:a16="http://schemas.microsoft.com/office/drawing/2014/main" id="{26E126D8-59DE-49CF-B448-5B416FD5CD47}"/>
              </a:ext>
            </a:extLst>
          </p:cNvPr>
          <p:cNvGrpSpPr/>
          <p:nvPr/>
        </p:nvGrpSpPr>
        <p:grpSpPr>
          <a:xfrm>
            <a:off x="722217" y="3673146"/>
            <a:ext cx="7699566" cy="381184"/>
            <a:chOff x="722217" y="3493177"/>
            <a:chExt cx="7699566" cy="381184"/>
          </a:xfrm>
        </p:grpSpPr>
        <p:sp>
          <p:nvSpPr>
            <p:cNvPr id="122" name="Rectangle 121">
              <a:extLst>
                <a:ext uri="{FF2B5EF4-FFF2-40B4-BE49-F238E27FC236}">
                  <a16:creationId xmlns:a16="http://schemas.microsoft.com/office/drawing/2014/main" id="{C03072E7-3FD1-4DF1-B0CE-9796D8FA5C07}"/>
                </a:ext>
              </a:extLst>
            </p:cNvPr>
            <p:cNvSpPr>
              <a:spLocks/>
            </p:cNvSpPr>
            <p:nvPr/>
          </p:nvSpPr>
          <p:spPr>
            <a:xfrm>
              <a:off x="884179" y="3539769"/>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2" fontAlgn="auto">
                <a:spcAft>
                  <a:spcPts val="0"/>
                </a:spcAft>
                <a:defRPr/>
              </a:pPr>
              <a:r>
                <a:rPr lang="it-IT" sz="1400" b="1" dirty="0">
                  <a:solidFill>
                    <a:schemeClr val="bg1">
                      <a:lumMod val="50000"/>
                    </a:schemeClr>
                  </a:solidFill>
                  <a:latin typeface="Helvetica" panose="020B0604020202020204" pitchFamily="34" charset="0"/>
                  <a:cs typeface="Calibri" panose="020F0502020204030204" pitchFamily="34" charset="0"/>
                  <a:sym typeface="Helvetica Light"/>
                </a:rPr>
                <a:t>Informativa sul Si.Ge.Co. del PSC in corso di approvazione</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23" name="Rectangle 122">
              <a:extLst>
                <a:ext uri="{FF2B5EF4-FFF2-40B4-BE49-F238E27FC236}">
                  <a16:creationId xmlns:a16="http://schemas.microsoft.com/office/drawing/2014/main" id="{C034D542-650C-482C-BC72-ABC5524EB1CD}"/>
                </a:ext>
              </a:extLst>
            </p:cNvPr>
            <p:cNvSpPr/>
            <p:nvPr/>
          </p:nvSpPr>
          <p:spPr>
            <a:xfrm>
              <a:off x="8259079" y="3539769"/>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0" name="Oval 119">
              <a:extLst>
                <a:ext uri="{FF2B5EF4-FFF2-40B4-BE49-F238E27FC236}">
                  <a16:creationId xmlns:a16="http://schemas.microsoft.com/office/drawing/2014/main" id="{DEC3C3EC-583E-4DE9-8C8F-DEFB075FA917}"/>
                </a:ext>
              </a:extLst>
            </p:cNvPr>
            <p:cNvSpPr/>
            <p:nvPr/>
          </p:nvSpPr>
          <p:spPr>
            <a:xfrm>
              <a:off x="722217" y="3493177"/>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39" name="TextBox 38">
              <a:extLst>
                <a:ext uri="{FF2B5EF4-FFF2-40B4-BE49-F238E27FC236}">
                  <a16:creationId xmlns:a16="http://schemas.microsoft.com/office/drawing/2014/main" id="{E1E3F03A-0B49-4504-A6D3-3876DD345F3E}"/>
                </a:ext>
              </a:extLst>
            </p:cNvPr>
            <p:cNvSpPr txBox="1"/>
            <p:nvPr/>
          </p:nvSpPr>
          <p:spPr>
            <a:xfrm>
              <a:off x="801413" y="3521769"/>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6</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5" name="Group 14">
            <a:extLst>
              <a:ext uri="{FF2B5EF4-FFF2-40B4-BE49-F238E27FC236}">
                <a16:creationId xmlns:a16="http://schemas.microsoft.com/office/drawing/2014/main" id="{F8A587D6-38EC-4359-9B8B-2D5F69B1DAB7}"/>
              </a:ext>
            </a:extLst>
          </p:cNvPr>
          <p:cNvGrpSpPr/>
          <p:nvPr/>
        </p:nvGrpSpPr>
        <p:grpSpPr>
          <a:xfrm>
            <a:off x="722217" y="4140995"/>
            <a:ext cx="7699566" cy="381184"/>
            <a:chOff x="722217" y="4094403"/>
            <a:chExt cx="7699566" cy="381184"/>
          </a:xfrm>
        </p:grpSpPr>
        <p:sp>
          <p:nvSpPr>
            <p:cNvPr id="46" name="Rectangle 45">
              <a:extLst>
                <a:ext uri="{FF2B5EF4-FFF2-40B4-BE49-F238E27FC236}">
                  <a16:creationId xmlns:a16="http://schemas.microsoft.com/office/drawing/2014/main" id="{DB0E08C7-6CFD-43C9-8FB9-6F11B43C53C1}"/>
                </a:ext>
              </a:extLst>
            </p:cNvPr>
            <p:cNvSpPr>
              <a:spLocks/>
            </p:cNvSpPr>
            <p:nvPr/>
          </p:nvSpPr>
          <p:spPr>
            <a:xfrm>
              <a:off x="884179" y="4140995"/>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2" fontAlgn="auto">
                <a:spcAft>
                  <a:spcPts val="0"/>
                </a:spcAft>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Varie ed eventuali</a:t>
              </a:r>
            </a:p>
          </p:txBody>
        </p:sp>
        <p:sp>
          <p:nvSpPr>
            <p:cNvPr id="47" name="Rectangle 46">
              <a:extLst>
                <a:ext uri="{FF2B5EF4-FFF2-40B4-BE49-F238E27FC236}">
                  <a16:creationId xmlns:a16="http://schemas.microsoft.com/office/drawing/2014/main" id="{43162097-9B01-44CD-AF43-55802E3832C7}"/>
                </a:ext>
              </a:extLst>
            </p:cNvPr>
            <p:cNvSpPr/>
            <p:nvPr/>
          </p:nvSpPr>
          <p:spPr>
            <a:xfrm>
              <a:off x="8259079" y="4140995"/>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8" name="Oval 47">
              <a:extLst>
                <a:ext uri="{FF2B5EF4-FFF2-40B4-BE49-F238E27FC236}">
                  <a16:creationId xmlns:a16="http://schemas.microsoft.com/office/drawing/2014/main" id="{F7598D24-7C7E-493B-819F-42858DC50DAC}"/>
                </a:ext>
              </a:extLst>
            </p:cNvPr>
            <p:cNvSpPr/>
            <p:nvPr/>
          </p:nvSpPr>
          <p:spPr>
            <a:xfrm>
              <a:off x="722217" y="4094403"/>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49" name="TextBox 48">
              <a:extLst>
                <a:ext uri="{FF2B5EF4-FFF2-40B4-BE49-F238E27FC236}">
                  <a16:creationId xmlns:a16="http://schemas.microsoft.com/office/drawing/2014/main" id="{8AEBE5E9-AE77-431D-975C-3F597AA7BC3C}"/>
                </a:ext>
              </a:extLst>
            </p:cNvPr>
            <p:cNvSpPr txBox="1"/>
            <p:nvPr/>
          </p:nvSpPr>
          <p:spPr>
            <a:xfrm>
              <a:off x="801413" y="4122995"/>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7</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57" name="Group 56">
            <a:extLst>
              <a:ext uri="{FF2B5EF4-FFF2-40B4-BE49-F238E27FC236}">
                <a16:creationId xmlns:a16="http://schemas.microsoft.com/office/drawing/2014/main" id="{88D568F7-04CF-472E-A5E0-CD76652F2CAB}"/>
              </a:ext>
            </a:extLst>
          </p:cNvPr>
          <p:cNvGrpSpPr/>
          <p:nvPr/>
        </p:nvGrpSpPr>
        <p:grpSpPr>
          <a:xfrm>
            <a:off x="722217" y="2023967"/>
            <a:ext cx="7699566" cy="381184"/>
            <a:chOff x="722217" y="1689496"/>
            <a:chExt cx="7699566" cy="381184"/>
          </a:xfrm>
        </p:grpSpPr>
        <p:sp>
          <p:nvSpPr>
            <p:cNvPr id="58" name="Rectangle 57">
              <a:extLst>
                <a:ext uri="{FF2B5EF4-FFF2-40B4-BE49-F238E27FC236}">
                  <a16:creationId xmlns:a16="http://schemas.microsoft.com/office/drawing/2014/main" id="{0E79CC16-56DC-49FB-AA43-84685E5A537F}"/>
                </a:ext>
              </a:extLst>
            </p:cNvPr>
            <p:cNvSpPr>
              <a:spLocks/>
            </p:cNvSpPr>
            <p:nvPr/>
          </p:nvSpPr>
          <p:spPr>
            <a:xfrm>
              <a:off x="884179" y="1736088"/>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Presentazione e approvazione del PSC</a:t>
              </a:r>
            </a:p>
          </p:txBody>
        </p:sp>
        <p:sp>
          <p:nvSpPr>
            <p:cNvPr id="59" name="Rectangle 58">
              <a:extLst>
                <a:ext uri="{FF2B5EF4-FFF2-40B4-BE49-F238E27FC236}">
                  <a16:creationId xmlns:a16="http://schemas.microsoft.com/office/drawing/2014/main" id="{2F1E7F06-A63D-47C0-A82C-026BECE2DF55}"/>
                </a:ext>
              </a:extLst>
            </p:cNvPr>
            <p:cNvSpPr/>
            <p:nvPr/>
          </p:nvSpPr>
          <p:spPr>
            <a:xfrm>
              <a:off x="8259079" y="1736088"/>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0" name="Oval 59">
              <a:extLst>
                <a:ext uri="{FF2B5EF4-FFF2-40B4-BE49-F238E27FC236}">
                  <a16:creationId xmlns:a16="http://schemas.microsoft.com/office/drawing/2014/main" id="{F988B23D-F967-44F6-B5FA-A2487F76788D}"/>
                </a:ext>
              </a:extLst>
            </p:cNvPr>
            <p:cNvSpPr/>
            <p:nvPr/>
          </p:nvSpPr>
          <p:spPr>
            <a:xfrm>
              <a:off x="722217" y="1689496"/>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61" name="TextBox 60">
              <a:extLst>
                <a:ext uri="{FF2B5EF4-FFF2-40B4-BE49-F238E27FC236}">
                  <a16:creationId xmlns:a16="http://schemas.microsoft.com/office/drawing/2014/main" id="{EB207AB7-0F74-4923-A621-D1E3DA4988C1}"/>
                </a:ext>
              </a:extLst>
            </p:cNvPr>
            <p:cNvSpPr txBox="1"/>
            <p:nvPr/>
          </p:nvSpPr>
          <p:spPr>
            <a:xfrm>
              <a:off x="801413" y="1718088"/>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3</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pic>
        <p:nvPicPr>
          <p:cNvPr id="71" name="Picture 6" descr="Focus">
            <a:extLst>
              <a:ext uri="{FF2B5EF4-FFF2-40B4-BE49-F238E27FC236}">
                <a16:creationId xmlns:a16="http://schemas.microsoft.com/office/drawing/2014/main" id="{70B5C332-DF9A-41EC-81B8-0DF69BEF9E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406" y="1562738"/>
            <a:ext cx="384394" cy="384394"/>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8DA4E87D-BFBF-45E7-9A42-9E436C797D0D}"/>
              </a:ext>
            </a:extLst>
          </p:cNvPr>
          <p:cNvGrpSpPr/>
          <p:nvPr/>
        </p:nvGrpSpPr>
        <p:grpSpPr>
          <a:xfrm>
            <a:off x="722217" y="1088269"/>
            <a:ext cx="7699566" cy="381184"/>
            <a:chOff x="722217" y="1088269"/>
            <a:chExt cx="7699566" cy="381184"/>
          </a:xfrm>
        </p:grpSpPr>
        <p:sp>
          <p:nvSpPr>
            <p:cNvPr id="51" name="Rectangle 50">
              <a:extLst>
                <a:ext uri="{FF2B5EF4-FFF2-40B4-BE49-F238E27FC236}">
                  <a16:creationId xmlns:a16="http://schemas.microsoft.com/office/drawing/2014/main" id="{0B9D5402-F6B9-4706-8898-255E27514B88}"/>
                </a:ext>
              </a:extLst>
            </p:cNvPr>
            <p:cNvSpPr>
              <a:spLocks/>
            </p:cNvSpPr>
            <p:nvPr/>
          </p:nvSpPr>
          <p:spPr>
            <a:xfrm>
              <a:off x="884179" y="1134861"/>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080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Approvazione dell’</a:t>
              </a:r>
              <a:r>
                <a:rPr lang="it-IT" sz="1400" b="1" kern="1200" dirty="0" err="1">
                  <a:solidFill>
                    <a:schemeClr val="bg1">
                      <a:lumMod val="50000"/>
                    </a:schemeClr>
                  </a:solidFill>
                  <a:latin typeface="Helvetica" panose="020B0604020202020204" pitchFamily="34" charset="0"/>
                  <a:cs typeface="Calibri" panose="020F0502020204030204" pitchFamily="34" charset="0"/>
                  <a:sym typeface="Helvetica Light"/>
                </a:rPr>
                <a:t>OdG</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52" name="Rectangle 51">
              <a:extLst>
                <a:ext uri="{FF2B5EF4-FFF2-40B4-BE49-F238E27FC236}">
                  <a16:creationId xmlns:a16="http://schemas.microsoft.com/office/drawing/2014/main" id="{8B84B3B6-FBD6-450C-B14A-F29473B9E431}"/>
                </a:ext>
              </a:extLst>
            </p:cNvPr>
            <p:cNvSpPr/>
            <p:nvPr/>
          </p:nvSpPr>
          <p:spPr>
            <a:xfrm>
              <a:off x="8259079" y="1134861"/>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53" name="Group 52">
              <a:extLst>
                <a:ext uri="{FF2B5EF4-FFF2-40B4-BE49-F238E27FC236}">
                  <a16:creationId xmlns:a16="http://schemas.microsoft.com/office/drawing/2014/main" id="{F92DFCD6-542F-4D0C-87A5-541DEC5F44AA}"/>
                </a:ext>
              </a:extLst>
            </p:cNvPr>
            <p:cNvGrpSpPr/>
            <p:nvPr/>
          </p:nvGrpSpPr>
          <p:grpSpPr>
            <a:xfrm>
              <a:off x="722217" y="1088269"/>
              <a:ext cx="384394" cy="381184"/>
              <a:chOff x="722217" y="1088269"/>
              <a:chExt cx="384394" cy="381184"/>
            </a:xfrm>
          </p:grpSpPr>
          <p:sp>
            <p:nvSpPr>
              <p:cNvPr id="54" name="Oval 53">
                <a:extLst>
                  <a:ext uri="{FF2B5EF4-FFF2-40B4-BE49-F238E27FC236}">
                    <a16:creationId xmlns:a16="http://schemas.microsoft.com/office/drawing/2014/main" id="{F1B655FB-25ED-4362-BB94-F7C9CD270845}"/>
                  </a:ext>
                </a:extLst>
              </p:cNvPr>
              <p:cNvSpPr/>
              <p:nvPr/>
            </p:nvSpPr>
            <p:spPr>
              <a:xfrm>
                <a:off x="722217" y="1088269"/>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55" name="TextBox 54">
                <a:extLst>
                  <a:ext uri="{FF2B5EF4-FFF2-40B4-BE49-F238E27FC236}">
                    <a16:creationId xmlns:a16="http://schemas.microsoft.com/office/drawing/2014/main" id="{986D0B9D-66D5-4083-A550-5FD39D585536}"/>
                  </a:ext>
                </a:extLst>
              </p:cNvPr>
              <p:cNvSpPr txBox="1"/>
              <p:nvPr/>
            </p:nvSpPr>
            <p:spPr>
              <a:xfrm>
                <a:off x="803311" y="1147565"/>
                <a:ext cx="220312" cy="26259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1</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spTree>
    <p:extLst>
      <p:ext uri="{BB962C8B-B14F-4D97-AF65-F5344CB8AC3E}">
        <p14:creationId xmlns:p14="http://schemas.microsoft.com/office/powerpoint/2010/main" val="2072049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ctr"/>
            <a:r>
              <a:rPr lang="it-IT" dirty="0"/>
              <a:t>Agenda</a:t>
            </a:r>
          </a:p>
        </p:txBody>
      </p:sp>
      <p:grpSp>
        <p:nvGrpSpPr>
          <p:cNvPr id="17" name="Group 16">
            <a:extLst>
              <a:ext uri="{FF2B5EF4-FFF2-40B4-BE49-F238E27FC236}">
                <a16:creationId xmlns:a16="http://schemas.microsoft.com/office/drawing/2014/main" id="{8A8F8775-17F7-480F-BEEA-E00FEFE1E3E1}"/>
              </a:ext>
            </a:extLst>
          </p:cNvPr>
          <p:cNvGrpSpPr/>
          <p:nvPr/>
        </p:nvGrpSpPr>
        <p:grpSpPr>
          <a:xfrm>
            <a:off x="722217" y="1088269"/>
            <a:ext cx="7699566" cy="381184"/>
            <a:chOff x="722217" y="1088269"/>
            <a:chExt cx="7699566" cy="381184"/>
          </a:xfrm>
        </p:grpSpPr>
        <p:sp>
          <p:nvSpPr>
            <p:cNvPr id="163" name="Rectangle 162">
              <a:extLst>
                <a:ext uri="{FF2B5EF4-FFF2-40B4-BE49-F238E27FC236}">
                  <a16:creationId xmlns:a16="http://schemas.microsoft.com/office/drawing/2014/main" id="{68FBFE44-DEE3-438C-B3C5-EA5EE9AA9A1D}"/>
                </a:ext>
              </a:extLst>
            </p:cNvPr>
            <p:cNvSpPr>
              <a:spLocks/>
            </p:cNvSpPr>
            <p:nvPr/>
          </p:nvSpPr>
          <p:spPr>
            <a:xfrm>
              <a:off x="884179" y="1134861"/>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080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Approvazione dell’</a:t>
              </a:r>
              <a:r>
                <a:rPr lang="it-IT" sz="1400" b="1" kern="1200" dirty="0" err="1">
                  <a:solidFill>
                    <a:schemeClr val="bg1">
                      <a:lumMod val="50000"/>
                    </a:schemeClr>
                  </a:solidFill>
                  <a:latin typeface="Helvetica" panose="020B0604020202020204" pitchFamily="34" charset="0"/>
                  <a:cs typeface="Calibri" panose="020F0502020204030204" pitchFamily="34" charset="0"/>
                  <a:sym typeface="Helvetica Light"/>
                </a:rPr>
                <a:t>OdG</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64" name="Rectangle 163">
              <a:extLst>
                <a:ext uri="{FF2B5EF4-FFF2-40B4-BE49-F238E27FC236}">
                  <a16:creationId xmlns:a16="http://schemas.microsoft.com/office/drawing/2014/main" id="{A8889EE8-E722-48B2-8D47-C9B64910136D}"/>
                </a:ext>
              </a:extLst>
            </p:cNvPr>
            <p:cNvSpPr/>
            <p:nvPr/>
          </p:nvSpPr>
          <p:spPr>
            <a:xfrm>
              <a:off x="8259079" y="1134861"/>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6" name="Group 15">
              <a:extLst>
                <a:ext uri="{FF2B5EF4-FFF2-40B4-BE49-F238E27FC236}">
                  <a16:creationId xmlns:a16="http://schemas.microsoft.com/office/drawing/2014/main" id="{5397F760-24C2-4F58-87A6-A41AC8DCD3E6}"/>
                </a:ext>
              </a:extLst>
            </p:cNvPr>
            <p:cNvGrpSpPr/>
            <p:nvPr/>
          </p:nvGrpSpPr>
          <p:grpSpPr>
            <a:xfrm>
              <a:off x="722217" y="1088269"/>
              <a:ext cx="384394" cy="381184"/>
              <a:chOff x="722217" y="1088269"/>
              <a:chExt cx="384394" cy="381184"/>
            </a:xfrm>
          </p:grpSpPr>
          <p:sp>
            <p:nvSpPr>
              <p:cNvPr id="161" name="Oval 160">
                <a:extLst>
                  <a:ext uri="{FF2B5EF4-FFF2-40B4-BE49-F238E27FC236}">
                    <a16:creationId xmlns:a16="http://schemas.microsoft.com/office/drawing/2014/main" id="{54B29DA1-F7E5-4AFD-AD85-A52CE896AE4F}"/>
                  </a:ext>
                </a:extLst>
              </p:cNvPr>
              <p:cNvSpPr/>
              <p:nvPr/>
            </p:nvSpPr>
            <p:spPr>
              <a:xfrm>
                <a:off x="722217" y="1088269"/>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62" name="TextBox 161">
                <a:extLst>
                  <a:ext uri="{FF2B5EF4-FFF2-40B4-BE49-F238E27FC236}">
                    <a16:creationId xmlns:a16="http://schemas.microsoft.com/office/drawing/2014/main" id="{B564E022-C773-406A-926F-65897DABD45C}"/>
                  </a:ext>
                </a:extLst>
              </p:cNvPr>
              <p:cNvSpPr txBox="1"/>
              <p:nvPr/>
            </p:nvSpPr>
            <p:spPr>
              <a:xfrm>
                <a:off x="803311" y="1147565"/>
                <a:ext cx="220312" cy="26259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1</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grpSp>
        <p:nvGrpSpPr>
          <p:cNvPr id="11" name="Group 10">
            <a:extLst>
              <a:ext uri="{FF2B5EF4-FFF2-40B4-BE49-F238E27FC236}">
                <a16:creationId xmlns:a16="http://schemas.microsoft.com/office/drawing/2014/main" id="{708AB720-4B67-4897-A7D5-ECC7030C023B}"/>
              </a:ext>
            </a:extLst>
          </p:cNvPr>
          <p:cNvGrpSpPr/>
          <p:nvPr/>
        </p:nvGrpSpPr>
        <p:grpSpPr>
          <a:xfrm>
            <a:off x="722217" y="1556118"/>
            <a:ext cx="7699566" cy="381184"/>
            <a:chOff x="722217" y="1689496"/>
            <a:chExt cx="7699566" cy="381184"/>
          </a:xfrm>
        </p:grpSpPr>
        <p:sp>
          <p:nvSpPr>
            <p:cNvPr id="157" name="Rectangle 156">
              <a:extLst>
                <a:ext uri="{FF2B5EF4-FFF2-40B4-BE49-F238E27FC236}">
                  <a16:creationId xmlns:a16="http://schemas.microsoft.com/office/drawing/2014/main" id="{4AD4CE45-756E-4894-844A-455E90EE9658}"/>
                </a:ext>
              </a:extLst>
            </p:cNvPr>
            <p:cNvSpPr>
              <a:spLocks/>
            </p:cNvSpPr>
            <p:nvPr/>
          </p:nvSpPr>
          <p:spPr>
            <a:xfrm>
              <a:off x="884179" y="1736088"/>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Approvazione del Regolamento interno del </a:t>
              </a:r>
              <a:r>
                <a:rPr lang="it-IT" sz="1400" b="1" kern="1200" dirty="0" err="1">
                  <a:solidFill>
                    <a:schemeClr val="bg1">
                      <a:lumMod val="50000"/>
                    </a:schemeClr>
                  </a:solidFill>
                  <a:latin typeface="Helvetica" panose="020B0604020202020204" pitchFamily="34" charset="0"/>
                  <a:cs typeface="Calibri" panose="020F0502020204030204" pitchFamily="34" charset="0"/>
                  <a:sym typeface="Helvetica Light"/>
                </a:rPr>
                <a:t>CdS</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58" name="Rectangle 157">
              <a:extLst>
                <a:ext uri="{FF2B5EF4-FFF2-40B4-BE49-F238E27FC236}">
                  <a16:creationId xmlns:a16="http://schemas.microsoft.com/office/drawing/2014/main" id="{7E0E5A69-E29B-4A17-AE7A-93C16E34B221}"/>
                </a:ext>
              </a:extLst>
            </p:cNvPr>
            <p:cNvSpPr/>
            <p:nvPr/>
          </p:nvSpPr>
          <p:spPr>
            <a:xfrm>
              <a:off x="8259079" y="1736088"/>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5" name="Oval 154">
              <a:extLst>
                <a:ext uri="{FF2B5EF4-FFF2-40B4-BE49-F238E27FC236}">
                  <a16:creationId xmlns:a16="http://schemas.microsoft.com/office/drawing/2014/main" id="{6436DF43-0263-44DE-A762-85494422B015}"/>
                </a:ext>
              </a:extLst>
            </p:cNvPr>
            <p:cNvSpPr/>
            <p:nvPr/>
          </p:nvSpPr>
          <p:spPr>
            <a:xfrm>
              <a:off x="722217" y="1689496"/>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56" name="TextBox 155">
              <a:extLst>
                <a:ext uri="{FF2B5EF4-FFF2-40B4-BE49-F238E27FC236}">
                  <a16:creationId xmlns:a16="http://schemas.microsoft.com/office/drawing/2014/main" id="{D1CD52C5-4F3F-4278-93B7-F10FD08415BE}"/>
                </a:ext>
              </a:extLst>
            </p:cNvPr>
            <p:cNvSpPr txBox="1"/>
            <p:nvPr/>
          </p:nvSpPr>
          <p:spPr>
            <a:xfrm>
              <a:off x="801413" y="1718088"/>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2</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2" name="Group 11">
            <a:extLst>
              <a:ext uri="{FF2B5EF4-FFF2-40B4-BE49-F238E27FC236}">
                <a16:creationId xmlns:a16="http://schemas.microsoft.com/office/drawing/2014/main" id="{B83E73DF-1CCB-4F5A-BF73-CDCF9FBC4B4D}"/>
              </a:ext>
            </a:extLst>
          </p:cNvPr>
          <p:cNvGrpSpPr/>
          <p:nvPr/>
        </p:nvGrpSpPr>
        <p:grpSpPr>
          <a:xfrm>
            <a:off x="722217" y="2491816"/>
            <a:ext cx="7699566" cy="504000"/>
            <a:chOff x="722217" y="2260019"/>
            <a:chExt cx="7699566" cy="504000"/>
          </a:xfrm>
        </p:grpSpPr>
        <p:sp>
          <p:nvSpPr>
            <p:cNvPr id="151" name="Rectangle 150">
              <a:extLst>
                <a:ext uri="{FF2B5EF4-FFF2-40B4-BE49-F238E27FC236}">
                  <a16:creationId xmlns:a16="http://schemas.microsoft.com/office/drawing/2014/main" id="{1A3DB301-D303-4FA2-A37E-E7A458D97BAA}"/>
                </a:ext>
              </a:extLst>
            </p:cNvPr>
            <p:cNvSpPr>
              <a:spLocks/>
            </p:cNvSpPr>
            <p:nvPr/>
          </p:nvSpPr>
          <p:spPr>
            <a:xfrm>
              <a:off x="884179" y="2260019"/>
              <a:ext cx="7416000" cy="504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576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Presentazione e approvazione Relazione chiusura parziale del PSC a giugno 2021 </a:t>
              </a:r>
            </a:p>
          </p:txBody>
        </p:sp>
        <p:sp>
          <p:nvSpPr>
            <p:cNvPr id="152" name="Rectangle 151">
              <a:extLst>
                <a:ext uri="{FF2B5EF4-FFF2-40B4-BE49-F238E27FC236}">
                  <a16:creationId xmlns:a16="http://schemas.microsoft.com/office/drawing/2014/main" id="{7B7362EE-9F06-4A72-9C81-89C2B8FF148F}"/>
                </a:ext>
              </a:extLst>
            </p:cNvPr>
            <p:cNvSpPr/>
            <p:nvPr/>
          </p:nvSpPr>
          <p:spPr>
            <a:xfrm>
              <a:off x="8259079" y="2260019"/>
              <a:ext cx="162704" cy="504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9" name="Oval 148">
              <a:extLst>
                <a:ext uri="{FF2B5EF4-FFF2-40B4-BE49-F238E27FC236}">
                  <a16:creationId xmlns:a16="http://schemas.microsoft.com/office/drawing/2014/main" id="{6DC68F57-0BA0-4DCD-8322-9017551D298F}"/>
                </a:ext>
              </a:extLst>
            </p:cNvPr>
            <p:cNvSpPr/>
            <p:nvPr/>
          </p:nvSpPr>
          <p:spPr>
            <a:xfrm>
              <a:off x="722217" y="2321427"/>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50" name="TextBox 149">
              <a:extLst>
                <a:ext uri="{FF2B5EF4-FFF2-40B4-BE49-F238E27FC236}">
                  <a16:creationId xmlns:a16="http://schemas.microsoft.com/office/drawing/2014/main" id="{8566A834-E61C-43EE-926D-40306BA7A33B}"/>
                </a:ext>
              </a:extLst>
            </p:cNvPr>
            <p:cNvSpPr txBox="1"/>
            <p:nvPr/>
          </p:nvSpPr>
          <p:spPr>
            <a:xfrm>
              <a:off x="801413" y="2350019"/>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4</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3" name="Group 12">
            <a:extLst>
              <a:ext uri="{FF2B5EF4-FFF2-40B4-BE49-F238E27FC236}">
                <a16:creationId xmlns:a16="http://schemas.microsoft.com/office/drawing/2014/main" id="{6CC2A005-A84E-4784-B51E-D59343AF5E1D}"/>
              </a:ext>
            </a:extLst>
          </p:cNvPr>
          <p:cNvGrpSpPr/>
          <p:nvPr/>
        </p:nvGrpSpPr>
        <p:grpSpPr>
          <a:xfrm>
            <a:off x="722217" y="3082481"/>
            <a:ext cx="7699566" cy="504000"/>
            <a:chOff x="722217" y="2861246"/>
            <a:chExt cx="7699566" cy="504000"/>
          </a:xfrm>
        </p:grpSpPr>
        <p:sp>
          <p:nvSpPr>
            <p:cNvPr id="139" name="Rectangle 138">
              <a:extLst>
                <a:ext uri="{FF2B5EF4-FFF2-40B4-BE49-F238E27FC236}">
                  <a16:creationId xmlns:a16="http://schemas.microsoft.com/office/drawing/2014/main" id="{B76E6FBC-EF5D-4807-9266-01784CCFDF10}"/>
                </a:ext>
              </a:extLst>
            </p:cNvPr>
            <p:cNvSpPr>
              <a:spLocks/>
            </p:cNvSpPr>
            <p:nvPr/>
          </p:nvSpPr>
          <p:spPr>
            <a:xfrm>
              <a:off x="884179" y="2861246"/>
              <a:ext cx="7416000" cy="504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Informati</a:t>
              </a:r>
              <a:r>
                <a:rPr lang="it-IT" sz="1400" b="1" dirty="0">
                  <a:solidFill>
                    <a:schemeClr val="bg1">
                      <a:lumMod val="50000"/>
                    </a:schemeClr>
                  </a:solidFill>
                  <a:latin typeface="Helvetica" panose="020B0604020202020204" pitchFamily="34" charset="0"/>
                  <a:cs typeface="Calibri" panose="020F0502020204030204" pitchFamily="34" charset="0"/>
                  <a:sym typeface="Helvetica Light"/>
                </a:rPr>
                <a:t>va sulla misura a sostegno degli aeroporti lombardi di interesse nazionale appartenenti alle reti TEN-T</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40" name="Rectangle 139">
              <a:extLst>
                <a:ext uri="{FF2B5EF4-FFF2-40B4-BE49-F238E27FC236}">
                  <a16:creationId xmlns:a16="http://schemas.microsoft.com/office/drawing/2014/main" id="{EB7E263E-38FE-4AA3-AD5A-795616E795C8}"/>
                </a:ext>
              </a:extLst>
            </p:cNvPr>
            <p:cNvSpPr/>
            <p:nvPr/>
          </p:nvSpPr>
          <p:spPr>
            <a:xfrm>
              <a:off x="8259079" y="2861246"/>
              <a:ext cx="162704" cy="504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latin typeface="Helvetica" panose="020B0604020202020204" pitchFamily="34" charset="0"/>
              </a:endParaRPr>
            </a:p>
          </p:txBody>
        </p:sp>
        <p:sp>
          <p:nvSpPr>
            <p:cNvPr id="137" name="Oval 136">
              <a:extLst>
                <a:ext uri="{FF2B5EF4-FFF2-40B4-BE49-F238E27FC236}">
                  <a16:creationId xmlns:a16="http://schemas.microsoft.com/office/drawing/2014/main" id="{9455303A-01F1-4565-A990-21D57BD4636E}"/>
                </a:ext>
              </a:extLst>
            </p:cNvPr>
            <p:cNvSpPr/>
            <p:nvPr/>
          </p:nvSpPr>
          <p:spPr>
            <a:xfrm>
              <a:off x="722217" y="2922654"/>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38" name="TextBox 137">
              <a:extLst>
                <a:ext uri="{FF2B5EF4-FFF2-40B4-BE49-F238E27FC236}">
                  <a16:creationId xmlns:a16="http://schemas.microsoft.com/office/drawing/2014/main" id="{467B80CC-0103-4D69-BE2E-86F5658A63DB}"/>
                </a:ext>
              </a:extLst>
            </p:cNvPr>
            <p:cNvSpPr txBox="1"/>
            <p:nvPr/>
          </p:nvSpPr>
          <p:spPr>
            <a:xfrm>
              <a:off x="801413" y="2951246"/>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5</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4" name="Group 13">
            <a:extLst>
              <a:ext uri="{FF2B5EF4-FFF2-40B4-BE49-F238E27FC236}">
                <a16:creationId xmlns:a16="http://schemas.microsoft.com/office/drawing/2014/main" id="{26E126D8-59DE-49CF-B448-5B416FD5CD47}"/>
              </a:ext>
            </a:extLst>
          </p:cNvPr>
          <p:cNvGrpSpPr/>
          <p:nvPr/>
        </p:nvGrpSpPr>
        <p:grpSpPr>
          <a:xfrm>
            <a:off x="722217" y="3673146"/>
            <a:ext cx="7699566" cy="381184"/>
            <a:chOff x="722217" y="3493177"/>
            <a:chExt cx="7699566" cy="381184"/>
          </a:xfrm>
        </p:grpSpPr>
        <p:sp>
          <p:nvSpPr>
            <p:cNvPr id="122" name="Rectangle 121">
              <a:extLst>
                <a:ext uri="{FF2B5EF4-FFF2-40B4-BE49-F238E27FC236}">
                  <a16:creationId xmlns:a16="http://schemas.microsoft.com/office/drawing/2014/main" id="{C03072E7-3FD1-4DF1-B0CE-9796D8FA5C07}"/>
                </a:ext>
              </a:extLst>
            </p:cNvPr>
            <p:cNvSpPr>
              <a:spLocks/>
            </p:cNvSpPr>
            <p:nvPr/>
          </p:nvSpPr>
          <p:spPr>
            <a:xfrm>
              <a:off x="884179" y="3539769"/>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2" fontAlgn="auto">
                <a:spcAft>
                  <a:spcPts val="0"/>
                </a:spcAft>
                <a:defRPr/>
              </a:pPr>
              <a:r>
                <a:rPr lang="it-IT" sz="1400" b="1" dirty="0">
                  <a:solidFill>
                    <a:schemeClr val="bg1">
                      <a:lumMod val="50000"/>
                    </a:schemeClr>
                  </a:solidFill>
                  <a:latin typeface="Helvetica" panose="020B0604020202020204" pitchFamily="34" charset="0"/>
                  <a:cs typeface="Calibri" panose="020F0502020204030204" pitchFamily="34" charset="0"/>
                  <a:sym typeface="Helvetica Light"/>
                </a:rPr>
                <a:t>Informativa sul Si.Ge.Co. del PSC in corso di approvazione</a:t>
              </a:r>
              <a:endPar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endParaRPr>
            </a:p>
          </p:txBody>
        </p:sp>
        <p:sp>
          <p:nvSpPr>
            <p:cNvPr id="123" name="Rectangle 122">
              <a:extLst>
                <a:ext uri="{FF2B5EF4-FFF2-40B4-BE49-F238E27FC236}">
                  <a16:creationId xmlns:a16="http://schemas.microsoft.com/office/drawing/2014/main" id="{C034D542-650C-482C-BC72-ABC5524EB1CD}"/>
                </a:ext>
              </a:extLst>
            </p:cNvPr>
            <p:cNvSpPr/>
            <p:nvPr/>
          </p:nvSpPr>
          <p:spPr>
            <a:xfrm>
              <a:off x="8259079" y="3539769"/>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0" name="Oval 119">
              <a:extLst>
                <a:ext uri="{FF2B5EF4-FFF2-40B4-BE49-F238E27FC236}">
                  <a16:creationId xmlns:a16="http://schemas.microsoft.com/office/drawing/2014/main" id="{DEC3C3EC-583E-4DE9-8C8F-DEFB075FA917}"/>
                </a:ext>
              </a:extLst>
            </p:cNvPr>
            <p:cNvSpPr/>
            <p:nvPr/>
          </p:nvSpPr>
          <p:spPr>
            <a:xfrm>
              <a:off x="722217" y="3493177"/>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39" name="TextBox 38">
              <a:extLst>
                <a:ext uri="{FF2B5EF4-FFF2-40B4-BE49-F238E27FC236}">
                  <a16:creationId xmlns:a16="http://schemas.microsoft.com/office/drawing/2014/main" id="{E1E3F03A-0B49-4504-A6D3-3876DD345F3E}"/>
                </a:ext>
              </a:extLst>
            </p:cNvPr>
            <p:cNvSpPr txBox="1"/>
            <p:nvPr/>
          </p:nvSpPr>
          <p:spPr>
            <a:xfrm>
              <a:off x="801413" y="3521769"/>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6</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15" name="Group 14">
            <a:extLst>
              <a:ext uri="{FF2B5EF4-FFF2-40B4-BE49-F238E27FC236}">
                <a16:creationId xmlns:a16="http://schemas.microsoft.com/office/drawing/2014/main" id="{F8A587D6-38EC-4359-9B8B-2D5F69B1DAB7}"/>
              </a:ext>
            </a:extLst>
          </p:cNvPr>
          <p:cNvGrpSpPr/>
          <p:nvPr/>
        </p:nvGrpSpPr>
        <p:grpSpPr>
          <a:xfrm>
            <a:off x="722217" y="4140995"/>
            <a:ext cx="7699566" cy="381184"/>
            <a:chOff x="722217" y="4094403"/>
            <a:chExt cx="7699566" cy="381184"/>
          </a:xfrm>
        </p:grpSpPr>
        <p:sp>
          <p:nvSpPr>
            <p:cNvPr id="46" name="Rectangle 45">
              <a:extLst>
                <a:ext uri="{FF2B5EF4-FFF2-40B4-BE49-F238E27FC236}">
                  <a16:creationId xmlns:a16="http://schemas.microsoft.com/office/drawing/2014/main" id="{DB0E08C7-6CFD-43C9-8FB9-6F11B43C53C1}"/>
                </a:ext>
              </a:extLst>
            </p:cNvPr>
            <p:cNvSpPr>
              <a:spLocks/>
            </p:cNvSpPr>
            <p:nvPr/>
          </p:nvSpPr>
          <p:spPr>
            <a:xfrm>
              <a:off x="884179" y="4140995"/>
              <a:ext cx="7416000" cy="288000"/>
            </a:xfrm>
            <a:prstGeom prst="rect">
              <a:avLst/>
            </a:prstGeom>
            <a:solidFill>
              <a:srgbClr val="DEE7D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2" fontAlgn="auto">
                <a:spcAft>
                  <a:spcPts val="0"/>
                </a:spcAft>
                <a:defRPr/>
              </a:pPr>
              <a:r>
                <a:rPr lang="it-IT" sz="1400" b="1" kern="1200" dirty="0">
                  <a:solidFill>
                    <a:schemeClr val="bg1">
                      <a:lumMod val="50000"/>
                    </a:schemeClr>
                  </a:solidFill>
                  <a:latin typeface="Helvetica" panose="020B0604020202020204" pitchFamily="34" charset="0"/>
                  <a:cs typeface="Calibri" panose="020F0502020204030204" pitchFamily="34" charset="0"/>
                  <a:sym typeface="Helvetica Light"/>
                </a:rPr>
                <a:t>Varie ed eventuali</a:t>
              </a:r>
            </a:p>
          </p:txBody>
        </p:sp>
        <p:sp>
          <p:nvSpPr>
            <p:cNvPr id="47" name="Rectangle 46">
              <a:extLst>
                <a:ext uri="{FF2B5EF4-FFF2-40B4-BE49-F238E27FC236}">
                  <a16:creationId xmlns:a16="http://schemas.microsoft.com/office/drawing/2014/main" id="{43162097-9B01-44CD-AF43-55802E3832C7}"/>
                </a:ext>
              </a:extLst>
            </p:cNvPr>
            <p:cNvSpPr/>
            <p:nvPr/>
          </p:nvSpPr>
          <p:spPr>
            <a:xfrm>
              <a:off x="8259079" y="4140995"/>
              <a:ext cx="162704" cy="288000"/>
            </a:xfrm>
            <a:prstGeom prst="rect">
              <a:avLst/>
            </a:prstGeom>
            <a:solidFill>
              <a:srgbClr val="219965"/>
            </a:solidFill>
            <a:ln>
              <a:solidFill>
                <a:srgbClr val="219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8" name="Oval 47">
              <a:extLst>
                <a:ext uri="{FF2B5EF4-FFF2-40B4-BE49-F238E27FC236}">
                  <a16:creationId xmlns:a16="http://schemas.microsoft.com/office/drawing/2014/main" id="{F7598D24-7C7E-493B-819F-42858DC50DAC}"/>
                </a:ext>
              </a:extLst>
            </p:cNvPr>
            <p:cNvSpPr/>
            <p:nvPr/>
          </p:nvSpPr>
          <p:spPr>
            <a:xfrm>
              <a:off x="722217" y="4094403"/>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49" name="TextBox 48">
              <a:extLst>
                <a:ext uri="{FF2B5EF4-FFF2-40B4-BE49-F238E27FC236}">
                  <a16:creationId xmlns:a16="http://schemas.microsoft.com/office/drawing/2014/main" id="{8AEBE5E9-AE77-431D-975C-3F597AA7BC3C}"/>
                </a:ext>
              </a:extLst>
            </p:cNvPr>
            <p:cNvSpPr txBox="1"/>
            <p:nvPr/>
          </p:nvSpPr>
          <p:spPr>
            <a:xfrm>
              <a:off x="801413" y="4122995"/>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7</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grpSp>
        <p:nvGrpSpPr>
          <p:cNvPr id="57" name="Group 56">
            <a:extLst>
              <a:ext uri="{FF2B5EF4-FFF2-40B4-BE49-F238E27FC236}">
                <a16:creationId xmlns:a16="http://schemas.microsoft.com/office/drawing/2014/main" id="{88D568F7-04CF-472E-A5E0-CD76652F2CAB}"/>
              </a:ext>
            </a:extLst>
          </p:cNvPr>
          <p:cNvGrpSpPr/>
          <p:nvPr/>
        </p:nvGrpSpPr>
        <p:grpSpPr>
          <a:xfrm>
            <a:off x="722217" y="2023967"/>
            <a:ext cx="7699566" cy="381184"/>
            <a:chOff x="722217" y="1689496"/>
            <a:chExt cx="7699566" cy="381184"/>
          </a:xfrm>
        </p:grpSpPr>
        <p:sp>
          <p:nvSpPr>
            <p:cNvPr id="58" name="Rectangle 57">
              <a:extLst>
                <a:ext uri="{FF2B5EF4-FFF2-40B4-BE49-F238E27FC236}">
                  <a16:creationId xmlns:a16="http://schemas.microsoft.com/office/drawing/2014/main" id="{0E79CC16-56DC-49FB-AA43-84685E5A537F}"/>
                </a:ext>
              </a:extLst>
            </p:cNvPr>
            <p:cNvSpPr>
              <a:spLocks/>
            </p:cNvSpPr>
            <p:nvPr/>
          </p:nvSpPr>
          <p:spPr>
            <a:xfrm>
              <a:off x="884179" y="1736088"/>
              <a:ext cx="7416000" cy="288000"/>
            </a:xfrm>
            <a:prstGeom prst="rect">
              <a:avLst/>
            </a:prstGeom>
            <a:solidFill>
              <a:srgbClr val="21996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000" tIns="101330" rIns="432000" bIns="101330" numCol="1" spcCol="1270" anchor="ctr" anchorCtr="0">
              <a:noAutofit/>
            </a:bodyPr>
            <a:lstStyle/>
            <a:p>
              <a:pPr marL="0" lvl="1">
                <a:defRPr/>
              </a:pPr>
              <a:r>
                <a:rPr lang="it-IT" sz="1400" b="1" kern="1200" dirty="0">
                  <a:solidFill>
                    <a:schemeClr val="bg1"/>
                  </a:solidFill>
                  <a:latin typeface="Helvetica" panose="020B0604020202020204" pitchFamily="34" charset="0"/>
                  <a:cs typeface="Calibri" panose="020F0502020204030204" pitchFamily="34" charset="0"/>
                  <a:sym typeface="Helvetica Light"/>
                </a:rPr>
                <a:t>Presentazione e approvazione del PSC</a:t>
              </a:r>
            </a:p>
          </p:txBody>
        </p:sp>
        <p:sp>
          <p:nvSpPr>
            <p:cNvPr id="59" name="Rectangle 58">
              <a:extLst>
                <a:ext uri="{FF2B5EF4-FFF2-40B4-BE49-F238E27FC236}">
                  <a16:creationId xmlns:a16="http://schemas.microsoft.com/office/drawing/2014/main" id="{2F1E7F06-A63D-47C0-A82C-026BECE2DF55}"/>
                </a:ext>
              </a:extLst>
            </p:cNvPr>
            <p:cNvSpPr/>
            <p:nvPr/>
          </p:nvSpPr>
          <p:spPr>
            <a:xfrm>
              <a:off x="8259079" y="1736088"/>
              <a:ext cx="162704" cy="288000"/>
            </a:xfrm>
            <a:prstGeom prst="rect">
              <a:avLst/>
            </a:prstGeom>
            <a:solidFill>
              <a:srgbClr val="C44747"/>
            </a:solidFill>
            <a:ln>
              <a:solidFill>
                <a:srgbClr val="C4474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0" name="Oval 59">
              <a:extLst>
                <a:ext uri="{FF2B5EF4-FFF2-40B4-BE49-F238E27FC236}">
                  <a16:creationId xmlns:a16="http://schemas.microsoft.com/office/drawing/2014/main" id="{F988B23D-F967-44F6-B5FA-A2487F76788D}"/>
                </a:ext>
              </a:extLst>
            </p:cNvPr>
            <p:cNvSpPr/>
            <p:nvPr/>
          </p:nvSpPr>
          <p:spPr>
            <a:xfrm>
              <a:off x="722217" y="1689496"/>
              <a:ext cx="384394" cy="381184"/>
            </a:xfrm>
            <a:prstGeom prst="ellipse">
              <a:avLst/>
            </a:prstGeom>
            <a:solidFill>
              <a:srgbClr val="FFFFFF"/>
            </a:solidFill>
            <a:ln w="34925" cap="flat">
              <a:solidFill>
                <a:srgbClr val="1D804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61" name="TextBox 60">
              <a:extLst>
                <a:ext uri="{FF2B5EF4-FFF2-40B4-BE49-F238E27FC236}">
                  <a16:creationId xmlns:a16="http://schemas.microsoft.com/office/drawing/2014/main" id="{EB207AB7-0F74-4923-A621-D1E3DA4988C1}"/>
                </a:ext>
              </a:extLst>
            </p:cNvPr>
            <p:cNvSpPr txBox="1"/>
            <p:nvPr/>
          </p:nvSpPr>
          <p:spPr>
            <a:xfrm>
              <a:off x="801413" y="1718088"/>
              <a:ext cx="222209" cy="3240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it-IT" sz="1400" b="1" dirty="0">
                  <a:latin typeface="Helvetica" panose="020B0604020202020204" pitchFamily="34" charset="0"/>
                </a:rPr>
                <a:t>3</a:t>
              </a:r>
              <a:endParaRPr kumimoji="0" lang="it-IT" sz="1400" b="1" i="0" u="none" strike="noStrike" cap="none" spc="0" normalizeH="0" baseline="0" dirty="0">
                <a:ln>
                  <a:noFill/>
                </a:ln>
                <a:solidFill>
                  <a:srgbClr val="000000"/>
                </a:solidFill>
                <a:effectLst/>
                <a:uFillTx/>
                <a:latin typeface="Helvetica" panose="020B0604020202020204" pitchFamily="34" charset="0"/>
                <a:ea typeface="+mj-ea"/>
                <a:cs typeface="+mj-cs"/>
                <a:sym typeface="Calibri"/>
              </a:endParaRPr>
            </a:p>
          </p:txBody>
        </p:sp>
      </p:grpSp>
      <p:pic>
        <p:nvPicPr>
          <p:cNvPr id="40" name="Picture 6" descr="Focus">
            <a:extLst>
              <a:ext uri="{FF2B5EF4-FFF2-40B4-BE49-F238E27FC236}">
                <a16:creationId xmlns:a16="http://schemas.microsoft.com/office/drawing/2014/main" id="{C0665AFE-5686-4086-8878-BC8FCEF69A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406" y="2020757"/>
            <a:ext cx="384394" cy="38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927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ctr"/>
            <a:r>
              <a:rPr lang="it-IT" dirty="0"/>
              <a:t>Quadro di contesto </a:t>
            </a:r>
          </a:p>
        </p:txBody>
      </p:sp>
      <p:sp>
        <p:nvSpPr>
          <p:cNvPr id="3" name="Sottotitolo 2"/>
          <p:cNvSpPr>
            <a:spLocks noGrp="1"/>
          </p:cNvSpPr>
          <p:nvPr>
            <p:ph type="subTitle" idx="1"/>
          </p:nvPr>
        </p:nvSpPr>
        <p:spPr>
          <a:xfrm>
            <a:off x="685800" y="989724"/>
            <a:ext cx="7772400" cy="3824554"/>
          </a:xfrm>
        </p:spPr>
        <p:txBody>
          <a:bodyPr/>
          <a:lstStyle/>
          <a:p>
            <a:pPr algn="just"/>
            <a:r>
              <a:rPr lang="it-IT" dirty="0"/>
              <a:t>Il </a:t>
            </a:r>
            <a:r>
              <a:rPr lang="it-IT" dirty="0">
                <a:latin typeface="Helvetica" panose="020B0604020202020204" pitchFamily="34" charset="0"/>
              </a:rPr>
              <a:t>Piano</a:t>
            </a:r>
            <a:r>
              <a:rPr lang="it-IT" dirty="0"/>
              <a:t> Sviluppo e Coesione (PSC) di Regione Lombardia, approvato in prima istanza dalla Delibera CIPESS n. 31 del 29 aprile 2021, </a:t>
            </a:r>
            <a:r>
              <a:rPr lang="it-IT" b="1" dirty="0"/>
              <a:t>riclassifica tutta la programmazione FSC relativa ai periodi 2000-2006, 2007-2013 e 2014-2020 ai sensi del seguente quadro normativo</a:t>
            </a:r>
            <a:r>
              <a:rPr lang="it-IT" dirty="0"/>
              <a:t>:</a:t>
            </a:r>
            <a:endParaRPr lang="it-IT" dirty="0">
              <a:effectLst/>
              <a:latin typeface="Calibri" panose="020F0502020204030204" pitchFamily="34" charset="0"/>
              <a:ea typeface="Calibri" panose="020F0502020204030204" pitchFamily="34" charset="0"/>
            </a:endParaRPr>
          </a:p>
          <a:p>
            <a:pPr marL="285750" indent="-285750" algn="just">
              <a:buSzPct val="100000"/>
              <a:buBlip>
                <a:blip r:embed="rId2"/>
              </a:buBlip>
            </a:pPr>
            <a:r>
              <a:rPr lang="it-IT" sz="1400" b="1" dirty="0">
                <a:effectLst/>
                <a:latin typeface="Helvetica" panose="020B0604020202020204" pitchFamily="34" charset="0"/>
                <a:ea typeface="Calibri" panose="020F0502020204030204" pitchFamily="34" charset="0"/>
              </a:rPr>
              <a:t>Art. 44 DL 34/2019</a:t>
            </a:r>
            <a:r>
              <a:rPr lang="it-IT" sz="1400" dirty="0">
                <a:effectLst/>
                <a:latin typeface="Helvetica" panose="020B0604020202020204" pitchFamily="34" charset="0"/>
                <a:ea typeface="Calibri" panose="020F0502020204030204" pitchFamily="34" charset="0"/>
              </a:rPr>
              <a:t>: riclassificazione degli strumenti di programmazione del FSC relativa ai periodi 2000-2006, 2007-2013 e 2014-2020 in un unico Piano operativo denominato Piano Sviluppo e Coesione.</a:t>
            </a:r>
          </a:p>
          <a:p>
            <a:pPr marL="285750" indent="-285750" algn="just">
              <a:buSzPct val="100000"/>
              <a:buBlip>
                <a:blip r:embed="rId2"/>
              </a:buBlip>
            </a:pPr>
            <a:r>
              <a:rPr lang="it-IT" sz="1400" b="1" dirty="0">
                <a:latin typeface="Helvetica" panose="020B0604020202020204" pitchFamily="34" charset="0"/>
                <a:ea typeface="Calibri" panose="020F0502020204030204" pitchFamily="34" charset="0"/>
              </a:rPr>
              <a:t>Art. 241 e 242 DL 34/2020</a:t>
            </a:r>
            <a:r>
              <a:rPr lang="it-IT" sz="1400" dirty="0">
                <a:latin typeface="Helvetica" panose="020B0604020202020204" pitchFamily="34" charset="0"/>
                <a:ea typeface="Calibri" panose="020F0502020204030204" pitchFamily="34" charset="0"/>
              </a:rPr>
              <a:t>: consentito l’utilizzo FSC per emergenza sanitaria, economica e sociale conseguente alla pandemia.</a:t>
            </a:r>
          </a:p>
          <a:p>
            <a:pPr marL="285750" indent="-285750" algn="just">
              <a:buSzPct val="100000"/>
              <a:buBlip>
                <a:blip r:embed="rId2"/>
              </a:buBlip>
            </a:pPr>
            <a:r>
              <a:rPr lang="it-IT" sz="1400" b="1" dirty="0">
                <a:effectLst/>
                <a:latin typeface="Helvetica" panose="020B0604020202020204" pitchFamily="34" charset="0"/>
                <a:ea typeface="Calibri" panose="020F0502020204030204" pitchFamily="34" charset="0"/>
              </a:rPr>
              <a:t>Accordo </a:t>
            </a:r>
            <a:r>
              <a:rPr lang="it-IT" sz="1400" dirty="0">
                <a:effectLst/>
                <a:latin typeface="Helvetica" panose="020B0604020202020204" pitchFamily="34" charset="0"/>
                <a:ea typeface="Calibri" panose="020F0502020204030204" pitchFamily="34" charset="0"/>
              </a:rPr>
              <a:t>per la riprogrammazione Fondi Strutturali sottoscritto </a:t>
            </a:r>
            <a:r>
              <a:rPr lang="it-IT" sz="1400" b="1" dirty="0">
                <a:latin typeface="Helvetica" panose="020B0604020202020204" pitchFamily="34" charset="0"/>
                <a:ea typeface="Calibri" panose="020F0502020204030204" pitchFamily="34" charset="0"/>
              </a:rPr>
              <a:t>con il Governo del 16/7/2020 </a:t>
            </a:r>
            <a:r>
              <a:rPr lang="it-IT" sz="1400" dirty="0">
                <a:effectLst/>
                <a:latin typeface="Helvetica" panose="020B0604020202020204" pitchFamily="34" charset="0"/>
                <a:ea typeface="Calibri" panose="020F0502020204030204" pitchFamily="34" charset="0"/>
              </a:rPr>
              <a:t>: messa a disposizione di 362M€ del Fesr e Fse 2014-2020 per certificazione spese emergenziali sostenute dallo Stato e copertura </a:t>
            </a:r>
            <a:r>
              <a:rPr lang="it-IT" sz="1400" dirty="0">
                <a:latin typeface="Helvetica" panose="020B0604020202020204" pitchFamily="34" charset="0"/>
                <a:ea typeface="Calibri" panose="020F0502020204030204" pitchFamily="34" charset="0"/>
              </a:rPr>
              <a:t>temporanea sul FSC per gli </a:t>
            </a:r>
            <a:r>
              <a:rPr lang="it-IT" sz="1400" dirty="0">
                <a:effectLst/>
                <a:latin typeface="Helvetica" panose="020B0604020202020204" pitchFamily="34" charset="0"/>
                <a:ea typeface="Calibri" panose="020F0502020204030204" pitchFamily="34" charset="0"/>
              </a:rPr>
              <a:t>interventi precedentemente finanziati dai FS.</a:t>
            </a:r>
          </a:p>
          <a:p>
            <a:pPr marL="285750" indent="-285750" algn="just">
              <a:buSzPct val="100000"/>
              <a:buBlip>
                <a:blip r:embed="rId2"/>
              </a:buBlip>
            </a:pPr>
            <a:r>
              <a:rPr lang="it-IT" sz="1400" b="1" dirty="0">
                <a:latin typeface="Helvetica" panose="020B0604020202020204" pitchFamily="34" charset="0"/>
                <a:ea typeface="Calibri" panose="020F0502020204030204" pitchFamily="34" charset="0"/>
              </a:rPr>
              <a:t>CIPE n. 42/2020 </a:t>
            </a:r>
            <a:r>
              <a:rPr lang="it-IT" sz="1400" dirty="0">
                <a:latin typeface="Helvetica" panose="020B0604020202020204" pitchFamily="34" charset="0"/>
                <a:ea typeface="Calibri" panose="020F0502020204030204" pitchFamily="34" charset="0"/>
              </a:rPr>
              <a:t>approvazione riprogrammazione di 16,30M€ e nuova assegnazione di 345,70M€ a valere sul FSC 14-20.</a:t>
            </a:r>
          </a:p>
          <a:p>
            <a:pPr algn="just">
              <a:buSzPct val="100000"/>
            </a:pPr>
            <a:r>
              <a:rPr lang="it-IT" sz="1400" b="1" dirty="0">
                <a:latin typeface="Helvetica" panose="020B0604020202020204" pitchFamily="34" charset="0"/>
                <a:ea typeface="Calibri" panose="020F0502020204030204" pitchFamily="34" charset="0"/>
              </a:rPr>
              <a:t>Comunicazioni al </a:t>
            </a:r>
            <a:r>
              <a:rPr lang="it-IT" sz="1400" b="1" dirty="0" err="1">
                <a:latin typeface="Helvetica" panose="020B0604020202020204" pitchFamily="34" charset="0"/>
                <a:ea typeface="Calibri" panose="020F0502020204030204" pitchFamily="34" charset="0"/>
              </a:rPr>
              <a:t>DPCoe</a:t>
            </a:r>
            <a:r>
              <a:rPr lang="it-IT" sz="1400" b="1" dirty="0">
                <a:latin typeface="Helvetica" panose="020B0604020202020204" pitchFamily="34" charset="0"/>
                <a:ea typeface="Calibri" panose="020F0502020204030204" pitchFamily="34" charset="0"/>
              </a:rPr>
              <a:t> </a:t>
            </a:r>
            <a:r>
              <a:rPr lang="it-IT" sz="1400" dirty="0">
                <a:latin typeface="Helvetica" panose="020B0604020202020204" pitchFamily="34" charset="0"/>
                <a:ea typeface="Calibri" panose="020F0502020204030204" pitchFamily="34" charset="0"/>
              </a:rPr>
              <a:t>degli interventi ex POR riprogrammati per informative al CIPE.</a:t>
            </a:r>
            <a:endParaRPr lang="it-IT" sz="1400" dirty="0">
              <a:effectLst/>
              <a:latin typeface="Helvetica" panose="020B0604020202020204" pitchFamily="34" charset="0"/>
              <a:ea typeface="Calibri" panose="020F0502020204030204" pitchFamily="34" charset="0"/>
            </a:endParaRPr>
          </a:p>
        </p:txBody>
      </p:sp>
    </p:spTree>
    <p:extLst>
      <p:ext uri="{BB962C8B-B14F-4D97-AF65-F5344CB8AC3E}">
        <p14:creationId xmlns:p14="http://schemas.microsoft.com/office/powerpoint/2010/main" val="1164492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ctr"/>
            <a:r>
              <a:rPr lang="it-IT" dirty="0"/>
              <a:t>PSC </a:t>
            </a:r>
            <a:r>
              <a:rPr lang="it-IT" sz="2800" dirty="0"/>
              <a:t>approvato in prima istanza</a:t>
            </a:r>
          </a:p>
        </p:txBody>
      </p:sp>
      <p:sp>
        <p:nvSpPr>
          <p:cNvPr id="3" name="Sottotitolo 2"/>
          <p:cNvSpPr>
            <a:spLocks noGrp="1"/>
          </p:cNvSpPr>
          <p:nvPr>
            <p:ph type="subTitle" idx="1"/>
          </p:nvPr>
        </p:nvSpPr>
        <p:spPr>
          <a:xfrm>
            <a:off x="1000991" y="1027141"/>
            <a:ext cx="7142018" cy="351895"/>
          </a:xfrm>
        </p:spPr>
        <p:txBody>
          <a:bodyPr/>
          <a:lstStyle/>
          <a:p>
            <a:pPr algn="ctr"/>
            <a:r>
              <a:rPr lang="it-IT" b="1" dirty="0">
                <a:latin typeface="Calibri" panose="020F0502020204030204" pitchFamily="34" charset="0"/>
              </a:rPr>
              <a:t>Delibera CIPESS n. 31/2021</a:t>
            </a:r>
            <a:r>
              <a:rPr lang="it-IT" dirty="0">
                <a:latin typeface="Calibri" panose="020F0502020204030204" pitchFamily="34" charset="0"/>
              </a:rPr>
              <a:t>: approvazione </a:t>
            </a:r>
            <a:r>
              <a:rPr lang="it-IT" b="1" dirty="0">
                <a:latin typeface="Calibri" panose="020F0502020204030204" pitchFamily="34" charset="0"/>
              </a:rPr>
              <a:t>in prima istanza del PSC </a:t>
            </a:r>
            <a:r>
              <a:rPr lang="it-IT" dirty="0">
                <a:latin typeface="Calibri" panose="020F0502020204030204" pitchFamily="34" charset="0"/>
              </a:rPr>
              <a:t>per </a:t>
            </a:r>
            <a:r>
              <a:rPr lang="it-IT" b="1" dirty="0">
                <a:latin typeface="Calibri" panose="020F0502020204030204" pitchFamily="34" charset="0"/>
              </a:rPr>
              <a:t>1.195,27 M€</a:t>
            </a:r>
          </a:p>
        </p:txBody>
      </p:sp>
      <p:sp>
        <p:nvSpPr>
          <p:cNvPr id="9" name="TextBox 8">
            <a:extLst>
              <a:ext uri="{FF2B5EF4-FFF2-40B4-BE49-F238E27FC236}">
                <a16:creationId xmlns:a16="http://schemas.microsoft.com/office/drawing/2014/main" id="{5F788785-BEA9-4EE2-A887-BE712C7ABDBD}"/>
              </a:ext>
            </a:extLst>
          </p:cNvPr>
          <p:cNvSpPr txBox="1"/>
          <p:nvPr/>
        </p:nvSpPr>
        <p:spPr>
          <a:xfrm>
            <a:off x="1196783" y="1504553"/>
            <a:ext cx="6444000" cy="351895"/>
          </a:xfrm>
          <a:prstGeom prst="round2DiagRect">
            <a:avLst/>
          </a:prstGeom>
          <a:solidFill>
            <a:srgbClr val="219965">
              <a:alpha val="30000"/>
            </a:srgbClr>
          </a:solidFill>
        </p:spPr>
        <p:txBody>
          <a:bodyPr wrap="square" rtlCol="0" anchor="ctr">
            <a:noAutofit/>
          </a:bodyPr>
          <a:lstStyle/>
          <a:p>
            <a:r>
              <a:rPr lang="it-IT" sz="1400" b="1" dirty="0">
                <a:solidFill>
                  <a:schemeClr val="tx1">
                    <a:alpha val="93000"/>
                  </a:schemeClr>
                </a:solidFill>
                <a:latin typeface="Helvetica" panose="020B0604020202020204" pitchFamily="34" charset="0"/>
              </a:rPr>
              <a:t>FSC 2000-2006</a:t>
            </a:r>
            <a:r>
              <a:rPr lang="it-IT" sz="1400" dirty="0">
                <a:solidFill>
                  <a:schemeClr val="tx1">
                    <a:alpha val="93000"/>
                  </a:schemeClr>
                </a:solidFill>
                <a:latin typeface="Helvetica" panose="020B0604020202020204" pitchFamily="34" charset="0"/>
              </a:rPr>
              <a:t>		Intesa Istituzionale di Programma		</a:t>
            </a:r>
            <a:r>
              <a:rPr lang="it-IT" sz="1400" b="1" i="1" dirty="0">
                <a:solidFill>
                  <a:schemeClr val="tx1">
                    <a:alpha val="93000"/>
                  </a:schemeClr>
                </a:solidFill>
                <a:latin typeface="Helvetica" panose="020B0604020202020204" pitchFamily="34" charset="0"/>
              </a:rPr>
              <a:t>357,78 M€</a:t>
            </a:r>
          </a:p>
        </p:txBody>
      </p:sp>
      <p:sp>
        <p:nvSpPr>
          <p:cNvPr id="10" name="TextBox 9">
            <a:extLst>
              <a:ext uri="{FF2B5EF4-FFF2-40B4-BE49-F238E27FC236}">
                <a16:creationId xmlns:a16="http://schemas.microsoft.com/office/drawing/2014/main" id="{DAFAD42A-26BA-44C1-B91B-B9977B0A188B}"/>
              </a:ext>
            </a:extLst>
          </p:cNvPr>
          <p:cNvSpPr txBox="1"/>
          <p:nvPr/>
        </p:nvSpPr>
        <p:spPr>
          <a:xfrm>
            <a:off x="1196783" y="1980051"/>
            <a:ext cx="6444000" cy="351895"/>
          </a:xfrm>
          <a:prstGeom prst="round2DiagRect">
            <a:avLst/>
          </a:prstGeom>
          <a:solidFill>
            <a:srgbClr val="219965">
              <a:alpha val="30000"/>
            </a:srgbClr>
          </a:solidFill>
        </p:spPr>
        <p:txBody>
          <a:bodyPr wrap="square" rtlCol="0" anchor="ctr">
            <a:noAutofit/>
          </a:bodyPr>
          <a:lstStyle/>
          <a:p>
            <a:r>
              <a:rPr lang="it-IT" sz="1400" b="1" dirty="0">
                <a:solidFill>
                  <a:schemeClr val="tx1">
                    <a:alpha val="93000"/>
                  </a:schemeClr>
                </a:solidFill>
                <a:latin typeface="Helvetica" panose="020B0604020202020204" pitchFamily="34" charset="0"/>
              </a:rPr>
              <a:t>FSC 2007-2013</a:t>
            </a:r>
            <a:r>
              <a:rPr lang="it-IT" sz="1400" dirty="0">
                <a:solidFill>
                  <a:schemeClr val="tx1">
                    <a:alpha val="93000"/>
                  </a:schemeClr>
                </a:solidFill>
                <a:latin typeface="Helvetica" panose="020B0604020202020204" pitchFamily="34" charset="0"/>
              </a:rPr>
              <a:t>		Programma Attuativo Regionale 		</a:t>
            </a:r>
            <a:r>
              <a:rPr lang="it-IT" sz="1400" b="1" i="1" dirty="0">
                <a:solidFill>
                  <a:schemeClr val="tx1">
                    <a:alpha val="93000"/>
                  </a:schemeClr>
                </a:solidFill>
                <a:latin typeface="Helvetica" panose="020B0604020202020204" pitchFamily="34" charset="0"/>
              </a:rPr>
              <a:t>284,33 M€</a:t>
            </a:r>
          </a:p>
        </p:txBody>
      </p:sp>
      <p:sp>
        <p:nvSpPr>
          <p:cNvPr id="11" name="TextBox 10">
            <a:extLst>
              <a:ext uri="{FF2B5EF4-FFF2-40B4-BE49-F238E27FC236}">
                <a16:creationId xmlns:a16="http://schemas.microsoft.com/office/drawing/2014/main" id="{296ADD52-5EEE-44DB-B227-A9919FC1EEEB}"/>
              </a:ext>
            </a:extLst>
          </p:cNvPr>
          <p:cNvSpPr txBox="1"/>
          <p:nvPr/>
        </p:nvSpPr>
        <p:spPr>
          <a:xfrm>
            <a:off x="1196783" y="2455549"/>
            <a:ext cx="6444000" cy="351895"/>
          </a:xfrm>
          <a:prstGeom prst="round2DiagRect">
            <a:avLst/>
          </a:prstGeom>
          <a:solidFill>
            <a:srgbClr val="219965">
              <a:alpha val="30000"/>
            </a:srgbClr>
          </a:solidFill>
        </p:spPr>
        <p:txBody>
          <a:bodyPr wrap="square" rtlCol="0" anchor="ctr">
            <a:noAutofit/>
          </a:bodyPr>
          <a:lstStyle/>
          <a:p>
            <a:r>
              <a:rPr lang="it-IT" sz="1400" b="1" dirty="0">
                <a:solidFill>
                  <a:schemeClr val="tx1">
                    <a:alpha val="93000"/>
                  </a:schemeClr>
                </a:solidFill>
                <a:latin typeface="Helvetica" panose="020B0604020202020204" pitchFamily="34" charset="0"/>
              </a:rPr>
              <a:t>FSC 2014-2020</a:t>
            </a:r>
            <a:r>
              <a:rPr lang="it-IT" sz="1400" dirty="0">
                <a:solidFill>
                  <a:schemeClr val="tx1">
                    <a:alpha val="93000"/>
                  </a:schemeClr>
                </a:solidFill>
                <a:latin typeface="Helvetica" panose="020B0604020202020204" pitchFamily="34" charset="0"/>
              </a:rPr>
              <a:t>		Patto per la Regione Lombardia		</a:t>
            </a:r>
            <a:r>
              <a:rPr lang="it-IT" sz="1400" b="1" i="1" dirty="0">
                <a:solidFill>
                  <a:schemeClr val="tx1">
                    <a:alpha val="93000"/>
                  </a:schemeClr>
                </a:solidFill>
                <a:latin typeface="Helvetica" panose="020B0604020202020204" pitchFamily="34" charset="0"/>
              </a:rPr>
              <a:t>553,16 M€</a:t>
            </a:r>
          </a:p>
        </p:txBody>
      </p:sp>
      <p:sp>
        <p:nvSpPr>
          <p:cNvPr id="12" name="TextBox 11">
            <a:extLst>
              <a:ext uri="{FF2B5EF4-FFF2-40B4-BE49-F238E27FC236}">
                <a16:creationId xmlns:a16="http://schemas.microsoft.com/office/drawing/2014/main" id="{BDECF0A1-60AB-4322-B2FB-B5AAD6226DEB}"/>
              </a:ext>
            </a:extLst>
          </p:cNvPr>
          <p:cNvSpPr txBox="1"/>
          <p:nvPr/>
        </p:nvSpPr>
        <p:spPr>
          <a:xfrm>
            <a:off x="1196783" y="3824620"/>
            <a:ext cx="6444000" cy="480680"/>
          </a:xfrm>
          <a:prstGeom prst="round2DiagRect">
            <a:avLst/>
          </a:prstGeom>
          <a:solidFill>
            <a:schemeClr val="accent1">
              <a:alpha val="30000"/>
            </a:schemeClr>
          </a:solidFill>
        </p:spPr>
        <p:txBody>
          <a:bodyPr wrap="square" rtlCol="0" anchor="ctr">
            <a:noAutofit/>
          </a:bodyPr>
          <a:lstStyle/>
          <a:p>
            <a:r>
              <a:rPr lang="it-IT" sz="1400" b="1" dirty="0">
                <a:solidFill>
                  <a:schemeClr val="tx1">
                    <a:alpha val="93000"/>
                  </a:schemeClr>
                </a:solidFill>
                <a:latin typeface="Helvetica" panose="020B0604020202020204" pitchFamily="34" charset="0"/>
              </a:rPr>
              <a:t>Sezione Speciale </a:t>
            </a:r>
            <a:r>
              <a:rPr lang="it-IT" sz="1400" dirty="0">
                <a:solidFill>
                  <a:schemeClr val="tx1">
                    <a:alpha val="93000"/>
                  </a:schemeClr>
                </a:solidFill>
                <a:latin typeface="Helvetica" panose="020B0604020202020204" pitchFamily="34" charset="0"/>
              </a:rPr>
              <a:t>								</a:t>
            </a:r>
            <a:r>
              <a:rPr lang="it-IT" sz="1400" b="1" i="1" dirty="0">
                <a:solidFill>
                  <a:schemeClr val="tx1">
                    <a:alpha val="93000"/>
                  </a:schemeClr>
                </a:solidFill>
                <a:latin typeface="Helvetica" panose="020B0604020202020204" pitchFamily="34" charset="0"/>
              </a:rPr>
              <a:t>362,00 M€</a:t>
            </a:r>
          </a:p>
        </p:txBody>
      </p:sp>
      <p:sp>
        <p:nvSpPr>
          <p:cNvPr id="6" name="Isosceles Triangle 5">
            <a:extLst>
              <a:ext uri="{FF2B5EF4-FFF2-40B4-BE49-F238E27FC236}">
                <a16:creationId xmlns:a16="http://schemas.microsoft.com/office/drawing/2014/main" id="{60F99A68-D885-48F9-B3BB-DF85744848F4}"/>
              </a:ext>
            </a:extLst>
          </p:cNvPr>
          <p:cNvSpPr/>
          <p:nvPr/>
        </p:nvSpPr>
        <p:spPr>
          <a:xfrm rot="10800000">
            <a:off x="3655965" y="2931047"/>
            <a:ext cx="1309254" cy="173182"/>
          </a:xfrm>
          <a:prstGeom prst="triangle">
            <a:avLst/>
          </a:prstGeom>
          <a:solidFill>
            <a:srgbClr val="21996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TextBox 15">
            <a:extLst>
              <a:ext uri="{FF2B5EF4-FFF2-40B4-BE49-F238E27FC236}">
                <a16:creationId xmlns:a16="http://schemas.microsoft.com/office/drawing/2014/main" id="{D8B1A1A2-E7C7-4D53-B0D9-619F968D92E0}"/>
              </a:ext>
            </a:extLst>
          </p:cNvPr>
          <p:cNvSpPr txBox="1"/>
          <p:nvPr/>
        </p:nvSpPr>
        <p:spPr>
          <a:xfrm>
            <a:off x="1196783" y="3227832"/>
            <a:ext cx="6444000" cy="352800"/>
          </a:xfrm>
          <a:prstGeom prst="round2DiagRect">
            <a:avLst/>
          </a:prstGeom>
          <a:solidFill>
            <a:schemeClr val="accent1">
              <a:alpha val="30000"/>
            </a:schemeClr>
          </a:solidFill>
        </p:spPr>
        <p:txBody>
          <a:bodyPr wrap="square" rtlCol="0" anchor="ctr">
            <a:noAutofit/>
          </a:bodyPr>
          <a:lstStyle/>
          <a:p>
            <a:r>
              <a:rPr lang="it-IT" sz="1400" b="1" dirty="0">
                <a:solidFill>
                  <a:schemeClr val="tx1">
                    <a:alpha val="93000"/>
                  </a:schemeClr>
                </a:solidFill>
                <a:latin typeface="Helvetica" panose="020B0604020202020204" pitchFamily="34" charset="0"/>
              </a:rPr>
              <a:t>Sezione Ordinaria      </a:t>
            </a:r>
            <a:r>
              <a:rPr lang="it-IT" sz="1400" dirty="0" err="1">
                <a:solidFill>
                  <a:schemeClr val="tx1">
                    <a:alpha val="93000"/>
                  </a:schemeClr>
                </a:solidFill>
                <a:latin typeface="Helvetica" panose="020B0604020202020204" pitchFamily="34" charset="0"/>
              </a:rPr>
              <a:t>Progr</a:t>
            </a:r>
            <a:r>
              <a:rPr lang="it-IT" sz="1400" dirty="0">
                <a:solidFill>
                  <a:schemeClr val="tx1">
                    <a:alpha val="93000"/>
                  </a:schemeClr>
                </a:solidFill>
                <a:latin typeface="Helvetica" panose="020B0604020202020204" pitchFamily="34" charset="0"/>
              </a:rPr>
              <a:t>. 2000/06 -2007/13-2014/20             </a:t>
            </a:r>
            <a:r>
              <a:rPr lang="it-IT" sz="1400" b="1" i="1" dirty="0">
                <a:solidFill>
                  <a:schemeClr val="tx1">
                    <a:alpha val="93000"/>
                  </a:schemeClr>
                </a:solidFill>
                <a:latin typeface="Helvetica" panose="020B0604020202020204" pitchFamily="34" charset="0"/>
              </a:rPr>
              <a:t>833,27 M€</a:t>
            </a:r>
          </a:p>
        </p:txBody>
      </p:sp>
      <p:sp>
        <p:nvSpPr>
          <p:cNvPr id="5" name="TextBox 4">
            <a:extLst>
              <a:ext uri="{FF2B5EF4-FFF2-40B4-BE49-F238E27FC236}">
                <a16:creationId xmlns:a16="http://schemas.microsoft.com/office/drawing/2014/main" id="{C91A9579-0D94-4DB8-8C66-FC143967AF8D}"/>
              </a:ext>
            </a:extLst>
          </p:cNvPr>
          <p:cNvSpPr txBox="1"/>
          <p:nvPr/>
        </p:nvSpPr>
        <p:spPr>
          <a:xfrm>
            <a:off x="3094126" y="3849517"/>
            <a:ext cx="3061547" cy="430887"/>
          </a:xfrm>
          <a:prstGeom prst="rect">
            <a:avLst/>
          </a:prstGeom>
          <a:noFill/>
        </p:spPr>
        <p:txBody>
          <a:bodyPr wrap="square" lIns="0" tIns="0" rIns="0" bIns="0" rtlCol="0">
            <a:spAutoFit/>
          </a:bodyPr>
          <a:lstStyle/>
          <a:p>
            <a:r>
              <a:rPr lang="it-IT" sz="1400" dirty="0">
                <a:latin typeface="Helvetica" panose="020B0604020202020204" pitchFamily="34" charset="0"/>
              </a:rPr>
              <a:t>Accordo Governo riprogrammazione Fondi Strutturali emergenza </a:t>
            </a:r>
          </a:p>
        </p:txBody>
      </p:sp>
    </p:spTree>
    <p:extLst>
      <p:ext uri="{BB962C8B-B14F-4D97-AF65-F5344CB8AC3E}">
        <p14:creationId xmlns:p14="http://schemas.microsoft.com/office/powerpoint/2010/main" val="2965259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ctr"/>
            <a:r>
              <a:rPr lang="it-IT" dirty="0"/>
              <a:t>PSC </a:t>
            </a:r>
            <a:r>
              <a:rPr lang="it-IT" sz="2800" dirty="0"/>
              <a:t>approvato in prima istanza</a:t>
            </a:r>
          </a:p>
        </p:txBody>
      </p:sp>
      <p:sp>
        <p:nvSpPr>
          <p:cNvPr id="3" name="Sottotitolo 2"/>
          <p:cNvSpPr>
            <a:spLocks noGrp="1"/>
          </p:cNvSpPr>
          <p:nvPr>
            <p:ph type="subTitle" idx="1"/>
          </p:nvPr>
        </p:nvSpPr>
        <p:spPr>
          <a:xfrm>
            <a:off x="171450" y="944591"/>
            <a:ext cx="8826500" cy="3869687"/>
          </a:xfrm>
        </p:spPr>
        <p:txBody>
          <a:bodyPr/>
          <a:lstStyle/>
          <a:p>
            <a:pPr algn="just"/>
            <a:r>
              <a:rPr lang="it-IT" sz="1400" b="1" u="sng" dirty="0">
                <a:latin typeface="Helvetica" panose="020B0604020202020204" pitchFamily="34" charset="0"/>
              </a:rPr>
              <a:t>Sezione speciale - Accordo con il Governo per la riprogrammazione dei Fondi Strutturali a seguito dell’emergenza</a:t>
            </a:r>
          </a:p>
          <a:p>
            <a:pPr marL="285750" indent="-285750" algn="just">
              <a:buBlip>
                <a:blip r:embed="rId2"/>
              </a:buBlip>
            </a:pPr>
            <a:r>
              <a:rPr lang="it-IT" sz="1200" dirty="0">
                <a:latin typeface="Helvetica" panose="020B0604020202020204" pitchFamily="34" charset="0"/>
              </a:rPr>
              <a:t>A luglio 2020 Regione Lombardia ha firmato con lo Stato l’Accordo per la “</a:t>
            </a:r>
            <a:r>
              <a:rPr lang="it-IT" sz="1200" i="1" dirty="0">
                <a:latin typeface="Helvetica" panose="020B0604020202020204" pitchFamily="34" charset="0"/>
              </a:rPr>
              <a:t>Riprogrammazione dei POR FESR ed FSE 2014-2020 in risposta all’emergenza COVID”</a:t>
            </a:r>
            <a:r>
              <a:rPr lang="it-IT" sz="1200" dirty="0">
                <a:latin typeface="Helvetica" panose="020B0604020202020204" pitchFamily="34" charset="0"/>
              </a:rPr>
              <a:t> - DGR XI/3372 14/07/2020 - (Accordo), con l’obiettivo di riprogrammare le risorse a valere sui fondi strutturali europei 2014-2020 al fine di utilizzarli come una delle fonti finanziarie da attivare in risposta alla pandemia COVID-19.</a:t>
            </a:r>
          </a:p>
          <a:p>
            <a:pPr marL="285750" indent="-285750" algn="just">
              <a:buBlip>
                <a:blip r:embed="rId2"/>
              </a:buBlip>
            </a:pPr>
            <a:r>
              <a:rPr lang="it-IT" sz="1200" dirty="0">
                <a:latin typeface="Helvetica" panose="020B0604020202020204" pitchFamily="34" charset="0"/>
              </a:rPr>
              <a:t>Regione Lombardia ha destinato all’Accordo 362 milioni di euro di cui 193,5 milioni di euro a valere sul POR FESR e 168,5 milioni di euro a valere sul POR FSE e, con Delibera CIPE 42/2020, è stato assegnato a Regione Lombardia un equivalente importo a valere sul FSC 2014-2020. Le risorse riprogrammate sono confluite nella sezione speciale del PSC.</a:t>
            </a:r>
          </a:p>
          <a:p>
            <a:pPr marL="285750" indent="-285750" algn="just">
              <a:buBlip>
                <a:blip r:embed="rId2"/>
              </a:buBlip>
            </a:pPr>
            <a:r>
              <a:rPr lang="it-IT" sz="1200" dirty="0">
                <a:latin typeface="Helvetica" panose="020B0604020202020204" pitchFamily="34" charset="0"/>
              </a:rPr>
              <a:t>L’art. 242 del Decreto Rilancio (Decreto legge n. 34/2020), prevede che qualora le Amministrazioni centrali/regionali provvedano a certificare in Commissione Europea spese per le misure emergenziali anticipate dallo Stato, le risorse che saranno erogate dall’Unione europea a rimborso sono riassegnate alle stesse Amministrazioni che hanno proceduto alla rendicontazione, «liberando» le risorse FSC assegnate temporaneamente alle Amministrazioni, nelle more della riassegnazione delle risorse erogate dall’Unione Europea. Le risorse rimborsate dall’Unione europea confluiscono nei Programmi Operativi Complementari (POC)</a:t>
            </a:r>
          </a:p>
          <a:p>
            <a:pPr marL="285750" indent="-285750" algn="just">
              <a:buBlip>
                <a:blip r:embed="rId2"/>
              </a:buBlip>
            </a:pPr>
            <a:r>
              <a:rPr lang="it-IT" sz="1200" dirty="0">
                <a:latin typeface="Helvetica" panose="020B0604020202020204" pitchFamily="34" charset="0"/>
              </a:rPr>
              <a:t>Regione Lombardia ha certificato a valere sul POR FESR ed FSE 2014-2020 spese emergenziali anticipate dallo Stato pertanto gli interventi afferenti alla sezione speciale confluiranno nel POC.</a:t>
            </a:r>
          </a:p>
          <a:p>
            <a:pPr marL="285750" indent="-285750" algn="just">
              <a:buBlip>
                <a:blip r:embed="rId2"/>
              </a:buBlip>
            </a:pPr>
            <a:r>
              <a:rPr lang="it-IT" sz="1200" dirty="0">
                <a:latin typeface="Helvetica" panose="020B0604020202020204" pitchFamily="34" charset="0"/>
              </a:rPr>
              <a:t>Nelle more dell’approvazione del POC, gli interventi relativi alla sezione speciale trovano ancora collocazione nell’ambito del PSC.</a:t>
            </a:r>
          </a:p>
          <a:p>
            <a:endParaRPr lang="it-IT" b="1" dirty="0">
              <a:latin typeface="Calibri" panose="020F0502020204030204" pitchFamily="34" charset="0"/>
            </a:endParaRPr>
          </a:p>
        </p:txBody>
      </p:sp>
    </p:spTree>
    <p:extLst>
      <p:ext uri="{BB962C8B-B14F-4D97-AF65-F5344CB8AC3E}">
        <p14:creationId xmlns:p14="http://schemas.microsoft.com/office/powerpoint/2010/main" val="1595255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D304534-E409-4075-83DA-F5AAE2A4338B}"/>
              </a:ext>
            </a:extLst>
          </p:cNvPr>
          <p:cNvSpPr txBox="1"/>
          <p:nvPr/>
        </p:nvSpPr>
        <p:spPr>
          <a:xfrm>
            <a:off x="648960" y="3575811"/>
            <a:ext cx="7846080" cy="391160"/>
          </a:xfrm>
          <a:prstGeom prst="round2DiagRect">
            <a:avLst/>
          </a:prstGeom>
          <a:solidFill>
            <a:srgbClr val="219965"/>
          </a:solidFill>
        </p:spPr>
        <p:txBody>
          <a:bodyPr wrap="square" rtlCol="0" anchor="ctr">
            <a:noAutofit/>
          </a:bodyPr>
          <a:lstStyle/>
          <a:p>
            <a:endParaRPr lang="it-IT" sz="1400" b="1" i="1" dirty="0">
              <a:solidFill>
                <a:schemeClr val="bg1">
                  <a:alpha val="93000"/>
                </a:schemeClr>
              </a:solidFill>
              <a:latin typeface="Helvetica" panose="020B0604020202020204" pitchFamily="34" charset="0"/>
            </a:endParaRPr>
          </a:p>
        </p:txBody>
      </p:sp>
      <p:sp>
        <p:nvSpPr>
          <p:cNvPr id="10" name="TextBox 9">
            <a:extLst>
              <a:ext uri="{FF2B5EF4-FFF2-40B4-BE49-F238E27FC236}">
                <a16:creationId xmlns:a16="http://schemas.microsoft.com/office/drawing/2014/main" id="{CA0F8460-005C-4A3D-865D-0196D08CAC76}"/>
              </a:ext>
            </a:extLst>
          </p:cNvPr>
          <p:cNvSpPr txBox="1"/>
          <p:nvPr/>
        </p:nvSpPr>
        <p:spPr>
          <a:xfrm>
            <a:off x="648960" y="2660856"/>
            <a:ext cx="7846080" cy="391160"/>
          </a:xfrm>
          <a:prstGeom prst="round2DiagRect">
            <a:avLst/>
          </a:prstGeom>
          <a:solidFill>
            <a:srgbClr val="219965">
              <a:alpha val="10196"/>
            </a:srgbClr>
          </a:solidFill>
        </p:spPr>
        <p:txBody>
          <a:bodyPr wrap="square" rtlCol="0" anchor="ctr">
            <a:noAutofit/>
          </a:bodyPr>
          <a:lstStyle/>
          <a:p>
            <a:endParaRPr lang="it-IT" sz="1300" b="1" i="1" dirty="0">
              <a:solidFill>
                <a:schemeClr val="tx1">
                  <a:alpha val="93000"/>
                </a:schemeClr>
              </a:solidFill>
              <a:latin typeface="Helvetica" panose="020B0604020202020204" pitchFamily="34" charset="0"/>
            </a:endParaRPr>
          </a:p>
        </p:txBody>
      </p:sp>
      <p:sp>
        <p:nvSpPr>
          <p:cNvPr id="11" name="TextBox 10">
            <a:extLst>
              <a:ext uri="{FF2B5EF4-FFF2-40B4-BE49-F238E27FC236}">
                <a16:creationId xmlns:a16="http://schemas.microsoft.com/office/drawing/2014/main" id="{C54401F5-BDE2-4D6B-BBBA-DAD46444FBA7}"/>
              </a:ext>
            </a:extLst>
          </p:cNvPr>
          <p:cNvSpPr txBox="1"/>
          <p:nvPr/>
        </p:nvSpPr>
        <p:spPr>
          <a:xfrm>
            <a:off x="648960" y="3130626"/>
            <a:ext cx="7846080" cy="391160"/>
          </a:xfrm>
          <a:prstGeom prst="round2DiagRect">
            <a:avLst/>
          </a:prstGeom>
          <a:solidFill>
            <a:srgbClr val="219965">
              <a:alpha val="10196"/>
            </a:srgbClr>
          </a:solidFill>
        </p:spPr>
        <p:txBody>
          <a:bodyPr wrap="square" rtlCol="0" anchor="ctr">
            <a:noAutofit/>
          </a:bodyPr>
          <a:lstStyle/>
          <a:p>
            <a:endParaRPr lang="it-IT" sz="1300" b="1" i="1" dirty="0">
              <a:solidFill>
                <a:schemeClr val="tx1">
                  <a:alpha val="93000"/>
                </a:schemeClr>
              </a:solidFill>
              <a:latin typeface="Helvetica" panose="020B0604020202020204" pitchFamily="34" charset="0"/>
            </a:endParaRPr>
          </a:p>
        </p:txBody>
      </p:sp>
      <p:sp>
        <p:nvSpPr>
          <p:cNvPr id="12" name="TextBox 11">
            <a:extLst>
              <a:ext uri="{FF2B5EF4-FFF2-40B4-BE49-F238E27FC236}">
                <a16:creationId xmlns:a16="http://schemas.microsoft.com/office/drawing/2014/main" id="{79012D59-1CA7-4EF1-91D4-B3B02EB35342}"/>
              </a:ext>
            </a:extLst>
          </p:cNvPr>
          <p:cNvSpPr txBox="1"/>
          <p:nvPr/>
        </p:nvSpPr>
        <p:spPr>
          <a:xfrm>
            <a:off x="648960" y="1222106"/>
            <a:ext cx="7846080" cy="391160"/>
          </a:xfrm>
          <a:prstGeom prst="round2DiagRect">
            <a:avLst/>
          </a:prstGeom>
          <a:solidFill>
            <a:srgbClr val="219965"/>
          </a:solidFill>
        </p:spPr>
        <p:txBody>
          <a:bodyPr wrap="square" rtlCol="0" anchor="ctr">
            <a:noAutofit/>
          </a:bodyPr>
          <a:lstStyle/>
          <a:p>
            <a:endParaRPr lang="it-IT" sz="1400" b="1" i="1" dirty="0">
              <a:solidFill>
                <a:schemeClr val="tx1">
                  <a:alpha val="93000"/>
                </a:schemeClr>
              </a:solidFill>
              <a:latin typeface="Helvetica" panose="020B0604020202020204" pitchFamily="34" charset="0"/>
            </a:endParaRPr>
          </a:p>
        </p:txBody>
      </p:sp>
      <p:sp>
        <p:nvSpPr>
          <p:cNvPr id="6" name="TextBox 5">
            <a:extLst>
              <a:ext uri="{FF2B5EF4-FFF2-40B4-BE49-F238E27FC236}">
                <a16:creationId xmlns:a16="http://schemas.microsoft.com/office/drawing/2014/main" id="{A3D2779F-24D8-49D6-A24C-4C9A97D16592}"/>
              </a:ext>
            </a:extLst>
          </p:cNvPr>
          <p:cNvSpPr txBox="1"/>
          <p:nvPr/>
        </p:nvSpPr>
        <p:spPr>
          <a:xfrm>
            <a:off x="648960" y="1721316"/>
            <a:ext cx="7846080" cy="391160"/>
          </a:xfrm>
          <a:prstGeom prst="round2DiagRect">
            <a:avLst/>
          </a:prstGeom>
          <a:solidFill>
            <a:srgbClr val="219965">
              <a:alpha val="10196"/>
            </a:srgbClr>
          </a:solidFill>
        </p:spPr>
        <p:txBody>
          <a:bodyPr wrap="square" rtlCol="0" anchor="ctr">
            <a:noAutofit/>
          </a:bodyPr>
          <a:lstStyle/>
          <a:p>
            <a:endParaRPr lang="it-IT" sz="1300" b="1" i="1" dirty="0">
              <a:solidFill>
                <a:schemeClr val="tx1">
                  <a:alpha val="93000"/>
                </a:schemeClr>
              </a:solidFill>
              <a:latin typeface="Helvetica" panose="020B0604020202020204" pitchFamily="34" charset="0"/>
            </a:endParaRPr>
          </a:p>
        </p:txBody>
      </p:sp>
      <p:sp>
        <p:nvSpPr>
          <p:cNvPr id="2" name="Titolo 1">
            <a:extLst>
              <a:ext uri="{FF2B5EF4-FFF2-40B4-BE49-F238E27FC236}">
                <a16:creationId xmlns:a16="http://schemas.microsoft.com/office/drawing/2014/main" id="{0A5C0E1B-DEF2-4C6C-A55B-4D73562567EE}"/>
              </a:ext>
            </a:extLst>
          </p:cNvPr>
          <p:cNvSpPr>
            <a:spLocks noGrp="1"/>
          </p:cNvSpPr>
          <p:nvPr>
            <p:ph type="ctrTitle"/>
          </p:nvPr>
        </p:nvSpPr>
        <p:spPr/>
        <p:txBody>
          <a:bodyPr>
            <a:normAutofit fontScale="90000"/>
          </a:bodyPr>
          <a:lstStyle/>
          <a:p>
            <a:pPr algn="ctr"/>
            <a:r>
              <a:rPr lang="it-IT" sz="2700" dirty="0"/>
              <a:t>PSC in approvazione</a:t>
            </a:r>
            <a:br>
              <a:rPr lang="it-IT" dirty="0"/>
            </a:br>
            <a:r>
              <a:rPr lang="it-IT" sz="2000" dirty="0"/>
              <a:t>Sezione ordinaria divisa per Programma d’origine</a:t>
            </a:r>
          </a:p>
        </p:txBody>
      </p:sp>
      <p:graphicFrame>
        <p:nvGraphicFramePr>
          <p:cNvPr id="5" name="Tabella 5">
            <a:extLst>
              <a:ext uri="{FF2B5EF4-FFF2-40B4-BE49-F238E27FC236}">
                <a16:creationId xmlns:a16="http://schemas.microsoft.com/office/drawing/2014/main" id="{0CF557EC-4CBE-4311-AF2B-E7FA4BC91B8F}"/>
              </a:ext>
            </a:extLst>
          </p:cNvPr>
          <p:cNvGraphicFramePr>
            <a:graphicFrameLocks noGrp="1"/>
          </p:cNvGraphicFramePr>
          <p:nvPr>
            <p:extLst>
              <p:ext uri="{D42A27DB-BD31-4B8C-83A1-F6EECF244321}">
                <p14:modId xmlns:p14="http://schemas.microsoft.com/office/powerpoint/2010/main" val="1654443090"/>
              </p:ext>
            </p:extLst>
          </p:nvPr>
        </p:nvGraphicFramePr>
        <p:xfrm>
          <a:off x="803728" y="1146382"/>
          <a:ext cx="7691312" cy="2874614"/>
        </p:xfrm>
        <a:graphic>
          <a:graphicData uri="http://schemas.openxmlformats.org/drawingml/2006/table">
            <a:tbl>
              <a:tblPr firstRow="1" bandRow="1">
                <a:tableStyleId>{5C22544A-7EE6-4342-B048-85BDC9FD1C3A}</a:tableStyleId>
              </a:tblPr>
              <a:tblGrid>
                <a:gridCol w="1712678">
                  <a:extLst>
                    <a:ext uri="{9D8B030D-6E8A-4147-A177-3AD203B41FA5}">
                      <a16:colId xmlns:a16="http://schemas.microsoft.com/office/drawing/2014/main" val="382587507"/>
                    </a:ext>
                  </a:extLst>
                </a:gridCol>
                <a:gridCol w="1314376">
                  <a:extLst>
                    <a:ext uri="{9D8B030D-6E8A-4147-A177-3AD203B41FA5}">
                      <a16:colId xmlns:a16="http://schemas.microsoft.com/office/drawing/2014/main" val="1267593812"/>
                    </a:ext>
                  </a:extLst>
                </a:gridCol>
                <a:gridCol w="1080654">
                  <a:extLst>
                    <a:ext uri="{9D8B030D-6E8A-4147-A177-3AD203B41FA5}">
                      <a16:colId xmlns:a16="http://schemas.microsoft.com/office/drawing/2014/main" val="622654531"/>
                    </a:ext>
                  </a:extLst>
                </a:gridCol>
                <a:gridCol w="3583604">
                  <a:extLst>
                    <a:ext uri="{9D8B030D-6E8A-4147-A177-3AD203B41FA5}">
                      <a16:colId xmlns:a16="http://schemas.microsoft.com/office/drawing/2014/main" val="1113261487"/>
                    </a:ext>
                  </a:extLst>
                </a:gridCol>
              </a:tblGrid>
              <a:tr h="534614">
                <a:tc>
                  <a:txBody>
                    <a:bodyPr/>
                    <a:lstStyle/>
                    <a:p>
                      <a:pPr algn="ctr"/>
                      <a:r>
                        <a:rPr lang="it-IT" sz="1200" dirty="0">
                          <a:solidFill>
                            <a:schemeClr val="bg1"/>
                          </a:solidFill>
                          <a:latin typeface="Helvetica" panose="020B0604020202020204" pitchFamily="34" charset="0"/>
                        </a:rPr>
                        <a:t>Programma d’origine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dirty="0">
                          <a:solidFill>
                            <a:schemeClr val="bg1"/>
                          </a:solidFill>
                          <a:latin typeface="Helvetica" panose="020B0604020202020204" pitchFamily="34" charset="0"/>
                        </a:rPr>
                        <a:t>Risorse FSC assegnate (M€)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dirty="0">
                          <a:solidFill>
                            <a:schemeClr val="bg1"/>
                          </a:solidFill>
                          <a:latin typeface="Helvetica" panose="020B0604020202020204" pitchFamily="34" charset="0"/>
                        </a:rPr>
                        <a:t>Numero interventi</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dirty="0">
                          <a:solidFill>
                            <a:schemeClr val="bg1"/>
                          </a:solidFill>
                          <a:latin typeface="Helvetica" panose="020B0604020202020204" pitchFamily="34" charset="0"/>
                        </a:rPr>
                        <a:t>Aree tematiche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4468445"/>
                  </a:ext>
                </a:extLst>
              </a:tr>
              <a:tr h="468000">
                <a:tc>
                  <a:txBody>
                    <a:bodyPr/>
                    <a:lstStyle/>
                    <a:p>
                      <a:r>
                        <a:rPr lang="it-IT" sz="1100" b="1" dirty="0">
                          <a:latin typeface="Helvetica" panose="020B0604020202020204" pitchFamily="34" charset="0"/>
                        </a:rPr>
                        <a:t>Intesa Istituzionale di Programma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100" dirty="0">
                          <a:latin typeface="Helvetica" panose="020B0604020202020204" pitchFamily="34" charset="0"/>
                        </a:rPr>
                        <a:t>356,22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100" dirty="0">
                          <a:latin typeface="Helvetica" panose="020B0604020202020204" pitchFamily="34" charset="0"/>
                        </a:rPr>
                        <a:t>481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it-IT" sz="1100" i="1" dirty="0">
                          <a:latin typeface="Helvetica" panose="020B0604020202020204" pitchFamily="34" charset="0"/>
                        </a:rPr>
                        <a:t>Ricerca, Digitalizzazione, Competitività imprese, Ambiente, Cultura, Trasporti, Riqualificazione urbana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96602"/>
                  </a:ext>
                </a:extLst>
              </a:tr>
              <a:tr h="468000">
                <a:tc>
                  <a:txBody>
                    <a:bodyPr/>
                    <a:lstStyle/>
                    <a:p>
                      <a:r>
                        <a:rPr lang="it-IT" sz="1100" b="1" dirty="0">
                          <a:latin typeface="Helvetica" panose="020B0604020202020204" pitchFamily="34" charset="0"/>
                        </a:rPr>
                        <a:t>Programma Attuativo Regionale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100" dirty="0">
                          <a:latin typeface="Helvetica" panose="020B0604020202020204" pitchFamily="34" charset="0"/>
                        </a:rPr>
                        <a:t>284,33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100" dirty="0">
                          <a:latin typeface="Helvetica" panose="020B0604020202020204" pitchFamily="34" charset="0"/>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t-IT" sz="1100" i="1" dirty="0">
                          <a:latin typeface="Helvetica" panose="020B0604020202020204" pitchFamily="34" charset="0"/>
                        </a:rPr>
                        <a:t>Ricerca, Digitalizzazione, Cultura,</a:t>
                      </a:r>
                    </a:p>
                    <a:p>
                      <a:r>
                        <a:rPr lang="it-IT" sz="1100" i="1" dirty="0">
                          <a:latin typeface="Helvetica" panose="020B0604020202020204" pitchFamily="34" charset="0"/>
                        </a:rPr>
                        <a:t>Trasporti, Istruzione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856036"/>
                  </a:ext>
                </a:extLst>
              </a:tr>
              <a:tr h="468000">
                <a:tc>
                  <a:txBody>
                    <a:bodyPr/>
                    <a:lstStyle/>
                    <a:p>
                      <a:r>
                        <a:rPr lang="it-IT" sz="1100" b="1" dirty="0">
                          <a:latin typeface="Helvetica" panose="020B0604020202020204" pitchFamily="34" charset="0"/>
                        </a:rPr>
                        <a:t>Patto per la Lombardia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100" dirty="0">
                          <a:latin typeface="Helvetica" panose="020B0604020202020204" pitchFamily="34" charset="0"/>
                        </a:rPr>
                        <a:t>190,99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100" dirty="0">
                          <a:latin typeface="Helvetica" panose="020B0604020202020204" pitchFamily="34" charset="0"/>
                        </a:rPr>
                        <a:t>63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t-IT" sz="1100" i="1" dirty="0">
                          <a:latin typeface="Helvetica" panose="020B0604020202020204" pitchFamily="34" charset="0"/>
                        </a:rPr>
                        <a:t>Ricerca, Ambiente, Istruzione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1290115"/>
                  </a:ext>
                </a:extLst>
              </a:tr>
              <a:tr h="468000">
                <a:tc>
                  <a:txBody>
                    <a:bodyPr/>
                    <a:lstStyle/>
                    <a:p>
                      <a:pPr algn="ctr"/>
                      <a:r>
                        <a:rPr lang="it-IT" sz="1100" b="1" dirty="0">
                          <a:latin typeface="Helvetica"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100" dirty="0">
                          <a:latin typeface="Helvetica" panose="020B0604020202020204" pitchFamily="34" charset="0"/>
                        </a:rPr>
                        <a:t>1,73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100" b="0" dirty="0">
                          <a:latin typeface="Helvetica"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t-IT" sz="1100" i="1" dirty="0">
                          <a:latin typeface="Helvetica" panose="020B0604020202020204" pitchFamily="34" charset="0"/>
                        </a:rPr>
                        <a:t>Capacità amministrativa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7832753"/>
                  </a:ext>
                </a:extLst>
              </a:tr>
              <a:tr h="468000">
                <a:tc>
                  <a:txBody>
                    <a:bodyPr/>
                    <a:lstStyle/>
                    <a:p>
                      <a:pPr algn="ctr"/>
                      <a:r>
                        <a:rPr lang="it-IT" sz="1200" b="1" dirty="0">
                          <a:solidFill>
                            <a:schemeClr val="bg1"/>
                          </a:solidFill>
                          <a:latin typeface="Helvetica" panose="020B0604020202020204" pitchFamily="34" charset="0"/>
                        </a:rPr>
                        <a:t>Totale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b="1" dirty="0">
                          <a:solidFill>
                            <a:schemeClr val="bg1"/>
                          </a:solidFill>
                          <a:latin typeface="Helvetica" panose="020B0604020202020204" pitchFamily="34" charset="0"/>
                        </a:rPr>
                        <a:t>833,27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b="1" dirty="0">
                          <a:solidFill>
                            <a:schemeClr val="bg1"/>
                          </a:solidFill>
                          <a:latin typeface="Helvetica" panose="020B0604020202020204" pitchFamily="34" charset="0"/>
                        </a:rPr>
                        <a:t>565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sz="1200" b="1" dirty="0">
                        <a:solidFill>
                          <a:schemeClr val="bg1"/>
                        </a:solidFill>
                        <a:latin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7977941"/>
                  </a:ext>
                </a:extLst>
              </a:tr>
            </a:tbl>
          </a:graphicData>
        </a:graphic>
      </p:graphicFrame>
      <p:sp>
        <p:nvSpPr>
          <p:cNvPr id="4" name="CasellaDiTesto 3">
            <a:extLst>
              <a:ext uri="{FF2B5EF4-FFF2-40B4-BE49-F238E27FC236}">
                <a16:creationId xmlns:a16="http://schemas.microsoft.com/office/drawing/2014/main" id="{FA55B347-22C1-4ECC-856D-5609344EAD72}"/>
              </a:ext>
            </a:extLst>
          </p:cNvPr>
          <p:cNvSpPr txBox="1"/>
          <p:nvPr/>
        </p:nvSpPr>
        <p:spPr>
          <a:xfrm>
            <a:off x="685799" y="4171614"/>
            <a:ext cx="7772398" cy="430887"/>
          </a:xfrm>
          <a:prstGeom prst="rect">
            <a:avLst/>
          </a:prstGeom>
          <a:noFill/>
        </p:spPr>
        <p:txBody>
          <a:bodyPr wrap="square" rtlCol="0">
            <a:spAutoFit/>
          </a:bodyPr>
          <a:lstStyle/>
          <a:p>
            <a:r>
              <a:rPr lang="it-IT" sz="1100" i="1" dirty="0">
                <a:latin typeface="Helvetica" panose="020B0604020202020204" pitchFamily="34" charset="0"/>
              </a:rPr>
              <a:t>* Risorse derivanti da economie su interventi conclusi sul FSC 2000-2006 e FSC 2014-2020 da avviare sull’Area Tematica Capacità amministrativa.</a:t>
            </a:r>
          </a:p>
        </p:txBody>
      </p:sp>
      <p:sp>
        <p:nvSpPr>
          <p:cNvPr id="9" name="TextBox 8">
            <a:extLst>
              <a:ext uri="{FF2B5EF4-FFF2-40B4-BE49-F238E27FC236}">
                <a16:creationId xmlns:a16="http://schemas.microsoft.com/office/drawing/2014/main" id="{524605BA-929F-4224-837B-43CE3150075D}"/>
              </a:ext>
            </a:extLst>
          </p:cNvPr>
          <p:cNvSpPr txBox="1"/>
          <p:nvPr/>
        </p:nvSpPr>
        <p:spPr>
          <a:xfrm>
            <a:off x="648960" y="2191086"/>
            <a:ext cx="7846080" cy="391160"/>
          </a:xfrm>
          <a:prstGeom prst="round2DiagRect">
            <a:avLst/>
          </a:prstGeom>
          <a:solidFill>
            <a:srgbClr val="219965">
              <a:alpha val="10196"/>
            </a:srgbClr>
          </a:solidFill>
        </p:spPr>
        <p:txBody>
          <a:bodyPr wrap="square" rtlCol="0" anchor="ctr">
            <a:noAutofit/>
          </a:bodyPr>
          <a:lstStyle/>
          <a:p>
            <a:endParaRPr lang="it-IT" sz="1300" b="1" i="1" dirty="0">
              <a:solidFill>
                <a:schemeClr val="tx1">
                  <a:alpha val="93000"/>
                </a:schemeClr>
              </a:solidFill>
              <a:latin typeface="Helvetica" panose="020B0604020202020204" pitchFamily="34" charset="0"/>
            </a:endParaRPr>
          </a:p>
        </p:txBody>
      </p:sp>
    </p:spTree>
    <p:extLst>
      <p:ext uri="{BB962C8B-B14F-4D97-AF65-F5344CB8AC3E}">
        <p14:creationId xmlns:p14="http://schemas.microsoft.com/office/powerpoint/2010/main" val="280686924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6014</TotalTime>
  <Words>3709</Words>
  <Application>Microsoft Office PowerPoint</Application>
  <PresentationFormat>Presentazione su schermo (16:9)</PresentationFormat>
  <Paragraphs>577</Paragraphs>
  <Slides>34</Slides>
  <Notes>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34</vt:i4>
      </vt:variant>
    </vt:vector>
  </HeadingPairs>
  <TitlesOfParts>
    <vt:vector size="39" baseType="lpstr">
      <vt:lpstr>Arial</vt:lpstr>
      <vt:lpstr>Calibri</vt:lpstr>
      <vt:lpstr>Candara</vt:lpstr>
      <vt:lpstr>Helvetica</vt:lpstr>
      <vt:lpstr>Tema di Office</vt:lpstr>
      <vt:lpstr> PIANO SVILUPPO E COESIONE   Comitato di Sorveglianza </vt:lpstr>
      <vt:lpstr>Agenda</vt:lpstr>
      <vt:lpstr>Agenda</vt:lpstr>
      <vt:lpstr>Agenda</vt:lpstr>
      <vt:lpstr>Agenda</vt:lpstr>
      <vt:lpstr>Quadro di contesto </vt:lpstr>
      <vt:lpstr>PSC approvato in prima istanza</vt:lpstr>
      <vt:lpstr>PSC approvato in prima istanza</vt:lpstr>
      <vt:lpstr>PSC in approvazione Sezione ordinaria divisa per Programma d’origine</vt:lpstr>
      <vt:lpstr>PSC Sezione ordinaria per Aree tematiche</vt:lpstr>
      <vt:lpstr>Presentazione standard di PowerPoint</vt:lpstr>
      <vt:lpstr>Presentazione standard di PowerPoint</vt:lpstr>
      <vt:lpstr>PSC Sezione speciale per Aree tematiche</vt:lpstr>
      <vt:lpstr>Programmazione 2000-2006</vt:lpstr>
      <vt:lpstr>Programmazione 2000-2006</vt:lpstr>
      <vt:lpstr>Programmazione 2007-2013</vt:lpstr>
      <vt:lpstr>Presentazione standard di PowerPoint</vt:lpstr>
      <vt:lpstr>Programmazione 2014-2020</vt:lpstr>
      <vt:lpstr>Programmazione 2014-2020</vt:lpstr>
      <vt:lpstr>Governance del PSC</vt:lpstr>
      <vt:lpstr>Agenda</vt:lpstr>
      <vt:lpstr>Relazione di chiusura parziale al 30/6/2021</vt:lpstr>
      <vt:lpstr>Progetti chiusi al 30/6/2021</vt:lpstr>
      <vt:lpstr>Progetti aperti al 30/6/2021</vt:lpstr>
      <vt:lpstr>Economie</vt:lpstr>
      <vt:lpstr>Progetti esemplari 2000-2006</vt:lpstr>
      <vt:lpstr>Progetti esemplari 2000-2006</vt:lpstr>
      <vt:lpstr>Progetti esemplari 2007-2013</vt:lpstr>
      <vt:lpstr>Progetti esemplari 2007-2013</vt:lpstr>
      <vt:lpstr>Agenda</vt:lpstr>
      <vt:lpstr>Misura a sostegno degli aeroporti lombardi di interesse nazionale appartenenti alle reti TEN-T</vt:lpstr>
      <vt:lpstr>Agenda</vt:lpstr>
      <vt:lpstr>Si.Ge.Co.</vt:lpstr>
      <vt:lpstr>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dc:creator>
  <cp:lastModifiedBy>Livia Silvia Valgoi</cp:lastModifiedBy>
  <cp:revision>140</cp:revision>
  <dcterms:created xsi:type="dcterms:W3CDTF">2017-12-04T13:54:02Z</dcterms:created>
  <dcterms:modified xsi:type="dcterms:W3CDTF">2021-12-28T11:32:26Z</dcterms:modified>
</cp:coreProperties>
</file>